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8"/>
  </p:notesMasterIdLst>
  <p:handoutMasterIdLst>
    <p:handoutMasterId r:id="rId129"/>
  </p:handoutMasterIdLst>
  <p:sldIdLst>
    <p:sldId id="280" r:id="rId2"/>
    <p:sldId id="281" r:id="rId3"/>
    <p:sldId id="282" r:id="rId4"/>
    <p:sldId id="283" r:id="rId5"/>
    <p:sldId id="284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300" r:id="rId20"/>
    <p:sldId id="301" r:id="rId21"/>
    <p:sldId id="302" r:id="rId22"/>
    <p:sldId id="303" r:id="rId23"/>
    <p:sldId id="304" r:id="rId24"/>
    <p:sldId id="306" r:id="rId25"/>
    <p:sldId id="305" r:id="rId26"/>
    <p:sldId id="307" r:id="rId27"/>
    <p:sldId id="310" r:id="rId28"/>
    <p:sldId id="311" r:id="rId29"/>
    <p:sldId id="312" r:id="rId30"/>
    <p:sldId id="313" r:id="rId31"/>
    <p:sldId id="314" r:id="rId32"/>
    <p:sldId id="315" r:id="rId33"/>
    <p:sldId id="316" r:id="rId34"/>
    <p:sldId id="308" r:id="rId35"/>
    <p:sldId id="309" r:id="rId36"/>
    <p:sldId id="317" r:id="rId37"/>
    <p:sldId id="318" r:id="rId38"/>
    <p:sldId id="319" r:id="rId39"/>
    <p:sldId id="320" r:id="rId40"/>
    <p:sldId id="321" r:id="rId41"/>
    <p:sldId id="322" r:id="rId42"/>
    <p:sldId id="323" r:id="rId43"/>
    <p:sldId id="324" r:id="rId44"/>
    <p:sldId id="325" r:id="rId45"/>
    <p:sldId id="326" r:id="rId46"/>
    <p:sldId id="327" r:id="rId47"/>
    <p:sldId id="328" r:id="rId48"/>
    <p:sldId id="329" r:id="rId49"/>
    <p:sldId id="330" r:id="rId50"/>
    <p:sldId id="331" r:id="rId51"/>
    <p:sldId id="332" r:id="rId52"/>
    <p:sldId id="333" r:id="rId53"/>
    <p:sldId id="334" r:id="rId54"/>
    <p:sldId id="343" r:id="rId55"/>
    <p:sldId id="344" r:id="rId56"/>
    <p:sldId id="345" r:id="rId57"/>
    <p:sldId id="346" r:id="rId58"/>
    <p:sldId id="338" r:id="rId59"/>
    <p:sldId id="339" r:id="rId60"/>
    <p:sldId id="340" r:id="rId61"/>
    <p:sldId id="341" r:id="rId62"/>
    <p:sldId id="342" r:id="rId63"/>
    <p:sldId id="347" r:id="rId64"/>
    <p:sldId id="348" r:id="rId65"/>
    <p:sldId id="349" r:id="rId66"/>
    <p:sldId id="350" r:id="rId67"/>
    <p:sldId id="351" r:id="rId68"/>
    <p:sldId id="352" r:id="rId69"/>
    <p:sldId id="356" r:id="rId70"/>
    <p:sldId id="357" r:id="rId71"/>
    <p:sldId id="354" r:id="rId72"/>
    <p:sldId id="362" r:id="rId73"/>
    <p:sldId id="419" r:id="rId74"/>
    <p:sldId id="358" r:id="rId75"/>
    <p:sldId id="359" r:id="rId76"/>
    <p:sldId id="360" r:id="rId77"/>
    <p:sldId id="361" r:id="rId78"/>
    <p:sldId id="364" r:id="rId79"/>
    <p:sldId id="366" r:id="rId80"/>
    <p:sldId id="367" r:id="rId81"/>
    <p:sldId id="368" r:id="rId82"/>
    <p:sldId id="369" r:id="rId83"/>
    <p:sldId id="371" r:id="rId84"/>
    <p:sldId id="370" r:id="rId85"/>
    <p:sldId id="420" r:id="rId86"/>
    <p:sldId id="421" r:id="rId87"/>
    <p:sldId id="372" r:id="rId88"/>
    <p:sldId id="373" r:id="rId89"/>
    <p:sldId id="376" r:id="rId90"/>
    <p:sldId id="377" r:id="rId91"/>
    <p:sldId id="381" r:id="rId92"/>
    <p:sldId id="382" r:id="rId93"/>
    <p:sldId id="383" r:id="rId94"/>
    <p:sldId id="384" r:id="rId95"/>
    <p:sldId id="385" r:id="rId96"/>
    <p:sldId id="386" r:id="rId97"/>
    <p:sldId id="387" r:id="rId98"/>
    <p:sldId id="390" r:id="rId99"/>
    <p:sldId id="391" r:id="rId100"/>
    <p:sldId id="392" r:id="rId101"/>
    <p:sldId id="393" r:id="rId102"/>
    <p:sldId id="394" r:id="rId103"/>
    <p:sldId id="395" r:id="rId104"/>
    <p:sldId id="396" r:id="rId105"/>
    <p:sldId id="397" r:id="rId106"/>
    <p:sldId id="398" r:id="rId107"/>
    <p:sldId id="399" r:id="rId108"/>
    <p:sldId id="404" r:id="rId109"/>
    <p:sldId id="400" r:id="rId110"/>
    <p:sldId id="403" r:id="rId111"/>
    <p:sldId id="401" r:id="rId112"/>
    <p:sldId id="402" r:id="rId113"/>
    <p:sldId id="405" r:id="rId114"/>
    <p:sldId id="407" r:id="rId115"/>
    <p:sldId id="406" r:id="rId116"/>
    <p:sldId id="408" r:id="rId117"/>
    <p:sldId id="409" r:id="rId118"/>
    <p:sldId id="410" r:id="rId119"/>
    <p:sldId id="411" r:id="rId120"/>
    <p:sldId id="412" r:id="rId121"/>
    <p:sldId id="413" r:id="rId122"/>
    <p:sldId id="414" r:id="rId123"/>
    <p:sldId id="415" r:id="rId124"/>
    <p:sldId id="416" r:id="rId125"/>
    <p:sldId id="417" r:id="rId126"/>
    <p:sldId id="418" r:id="rId127"/>
  </p:sldIdLst>
  <p:sldSz cx="9144000" cy="5143500" type="screen16x9"/>
  <p:notesSz cx="6797675" cy="9928225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44" autoAdjust="0"/>
    <p:restoredTop sz="91331" autoAdjust="0"/>
  </p:normalViewPr>
  <p:slideViewPr>
    <p:cSldViewPr>
      <p:cViewPr varScale="1">
        <p:scale>
          <a:sx n="139" d="100"/>
          <a:sy n="139" d="100"/>
        </p:scale>
        <p:origin x="-936" y="-102"/>
      </p:cViewPr>
      <p:guideLst>
        <p:guide orient="horz" pos="2160"/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7B323E-2145-48DB-921B-A6C2EDB01A2E}" type="datetimeFigureOut">
              <a:rPr lang="nl-NL" smtClean="0"/>
              <a:t>19-12-2014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E817B0-D7AB-49F6-B8D6-D08811CF1643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182929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498DE3-02A8-45D3-8D78-54E46AB6FBC4}" type="datetimeFigureOut">
              <a:rPr lang="nl-NL" smtClean="0"/>
              <a:t>19-12-2014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28A9CF-6DCC-494C-89EF-19542FEBD4AA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73844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311176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100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2052322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101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5260834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102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3757179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103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1594846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104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6091986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105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2774052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106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12359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107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4102146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108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7316794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109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584226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311176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110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6329860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111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0748209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112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0234006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113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0736739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115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7620760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116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0454793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117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3824964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118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15101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31117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31117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3111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31117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31117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17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63085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137263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8726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30280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99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998340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000013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917214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16151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091598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34926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7702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1713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37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38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39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030056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40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41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42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43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44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45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46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47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48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49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31117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50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51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52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53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54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55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56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57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58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59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311176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60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61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62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63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64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65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66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67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68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69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311176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70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71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72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125362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73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2183688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74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2183688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75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5259887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76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300457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77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950799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78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9087237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79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46993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311176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80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81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82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809777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83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8436853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84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8436853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85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8436853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86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8436853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87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6552697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88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6552697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89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00353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311176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90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978186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91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978186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92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978186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93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6552697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94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8631450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95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991028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96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4936488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97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7538829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98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8241993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99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11412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het opmaakprofiel van de modelondertitel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19-12-2014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19-12-2014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19-12-2014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19-12-2014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19-12-2014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19-12-2014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19-12-2014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19-12-2014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19-12-2014</a:t>
            </a:fld>
            <a:endParaRPr lang="nl-NL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19-12-2014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19-12-2014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8F0FA-503B-447F-A02E-6BF1D880434F}" type="datetimeFigureOut">
              <a:rPr lang="nl-NL" smtClean="0"/>
              <a:pPr/>
              <a:t>19-12-2014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EE7185-A582-4542-8FF0-969B3F80C0A5}" type="slidenum">
              <a:rPr lang="nl-NL" smtClean="0"/>
              <a:pPr/>
              <a:t>‹nr.›</a:t>
            </a:fld>
            <a:endParaRPr lang="nl-N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hyperlink" Target="Video/Openbare%20executie%20Teheran.mp4" TargetMode="External"/><Relationship Id="rId4" Type="http://schemas.openxmlformats.org/officeDocument/2006/relationships/image" Target="../media/image2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WMF"/><Relationship Id="rId4" Type="http://schemas.openxmlformats.org/officeDocument/2006/relationships/image" Target="../media/image1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hyperlink" Target="http://www.google.nl/url?sa=i&amp;rct=j&amp;q=&amp;esrc=s&amp;frm=1&amp;source=images&amp;cd=&amp;cad=rja&amp;docid=E14PVu62MW_C0M&amp;tbnid=xidthAOz-zFSIM:&amp;ved=0CAUQjRw&amp;url=http://www.newworldorderwar.com/unemployment-rate-hits-9-8-hows-that-yes-we-can-working-out-for-you/&amp;ei=7x-oUpDUKeOS0AW8uoGoBQ&amp;bvm=bv.57799294,d.d2k&amp;psig=AFQjCNF0KsWeVp8E6gyZWWgPeCTJOGgYFA&amp;ust=1386836313398866" TargetMode="External"/><Relationship Id="rId4" Type="http://schemas.openxmlformats.org/officeDocument/2006/relationships/image" Target="../media/image2.W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hyperlink" Target="http://www.google.nl/url?sa=i&amp;rct=j&amp;q=&amp;esrc=s&amp;frm=1&amp;source=images&amp;cd=&amp;cad=rja&amp;docid=E14PVu62MW_C0M&amp;tbnid=xidthAOz-zFSIM:&amp;ved=0CAUQjRw&amp;url=http://www.newworldorderwar.com/unemployment-rate-hits-9-8-hows-that-yes-we-can-working-out-for-you/&amp;ei=7x-oUpDUKeOS0AW8uoGoBQ&amp;bvm=bv.57799294,d.d2k&amp;psig=AFQjCNF0KsWeVp8E6gyZWWgPeCTJOGgYFA&amp;ust=1386836313398866" TargetMode="External"/><Relationship Id="rId4" Type="http://schemas.openxmlformats.org/officeDocument/2006/relationships/image" Target="../media/image2.W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eg"/><Relationship Id="rId4" Type="http://schemas.openxmlformats.org/officeDocument/2006/relationships/hyperlink" Target="http://www.google.nl/url?sa=i&amp;rct=j&amp;q=&amp;esrc=s&amp;frm=1&amp;source=images&amp;cd=&amp;cad=rja&amp;docid=E14PVu62MW_C0M&amp;tbnid=xidthAOz-zFSIM:&amp;ved=0CAUQjRw&amp;url=http://www.newworldorderwar.com/unemployment-rate-hits-9-8-hows-that-yes-we-can-working-out-for-you/&amp;ei=7x-oUpDUKeOS0AW8uoGoBQ&amp;bvm=bv.57799294,d.d2k&amp;psig=AFQjCNF0KsWeVp8E6gyZWWgPeCTJOGgYFA&amp;ust=1386836313398866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hyperlink" Target="http://www.google.nl/url?sa=i&amp;rct=j&amp;q=&amp;esrc=s&amp;frm=1&amp;source=images&amp;cd=&amp;cad=rja&amp;docid=E14PVu62MW_C0M&amp;tbnid=xidthAOz-zFSIM:&amp;ved=0CAUQjRw&amp;url=http://www.newworldorderwar.com/unemployment-rate-hits-9-8-hows-that-yes-we-can-working-out-for-you/&amp;ei=7x-oUpDUKeOS0AW8uoGoBQ&amp;bvm=bv.57799294,d.d2k&amp;psig=AFQjCNF0KsWeVp8E6gyZWWgPeCTJOGgYFA&amp;ust=1386836313398866" TargetMode="External"/><Relationship Id="rId4" Type="http://schemas.openxmlformats.org/officeDocument/2006/relationships/image" Target="../media/image2.W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hyperlink" Target="http://www.google.nl/url?sa=i&amp;rct=j&amp;q=&amp;esrc=s&amp;frm=1&amp;source=images&amp;cd=&amp;cad=rja&amp;docid=E14PVu62MW_C0M&amp;tbnid=xidthAOz-zFSIM:&amp;ved=0CAUQjRw&amp;url=http://www.newworldorderwar.com/unemployment-rate-hits-9-8-hows-that-yes-we-can-working-out-for-you/&amp;ei=7x-oUpDUKeOS0AW8uoGoBQ&amp;bvm=bv.57799294,d.d2k&amp;psig=AFQjCNF0KsWeVp8E6gyZWWgPeCTJOGgYFA&amp;ust=1386836313398866" TargetMode="External"/><Relationship Id="rId4" Type="http://schemas.openxmlformats.org/officeDocument/2006/relationships/image" Target="../media/image2.W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60.gif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hyperlink" Target="http://www.google.nl/url?sa=i&amp;rct=j&amp;q=&amp;esrc=s&amp;frm=1&amp;source=images&amp;cd=&amp;cad=rja&amp;docid=E14PVu62MW_C0M&amp;tbnid=xidthAOz-zFSIM:&amp;ved=0CAUQjRw&amp;url=http://www.newworldorderwar.com/unemployment-rate-hits-9-8-hows-that-yes-we-can-working-out-for-you/&amp;ei=7x-oUpDUKeOS0AW8uoGoBQ&amp;bvm=bv.57799294,d.d2k&amp;psig=AFQjCNF0KsWeVp8E6gyZWWgPeCTJOGgYFA&amp;ust=1386836313398866" TargetMode="External"/><Relationship Id="rId4" Type="http://schemas.openxmlformats.org/officeDocument/2006/relationships/image" Target="../media/image2.W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61.gif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hyperlink" Target="http://www.google.nl/url?sa=i&amp;rct=j&amp;q=&amp;esrc=s&amp;frm=1&amp;source=images&amp;cd=&amp;cad=rja&amp;docid=E14PVu62MW_C0M&amp;tbnid=xidthAOz-zFSIM:&amp;ved=0CAUQjRw&amp;url=http://www.newworldorderwar.com/unemployment-rate-hits-9-8-hows-that-yes-we-can-working-out-for-you/&amp;ei=7x-oUpDUKeOS0AW8uoGoBQ&amp;bvm=bv.57799294,d.d2k&amp;psig=AFQjCNF0KsWeVp8E6gyZWWgPeCTJOGgYFA&amp;ust=1386836313398866" TargetMode="External"/><Relationship Id="rId4" Type="http://schemas.openxmlformats.org/officeDocument/2006/relationships/image" Target="../media/image2.W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57.jpeg"/><Relationship Id="rId4" Type="http://schemas.openxmlformats.org/officeDocument/2006/relationships/hyperlink" Target="http://www.google.nl/url?sa=i&amp;rct=j&amp;q=&amp;esrc=s&amp;frm=1&amp;source=images&amp;cd=&amp;cad=rja&amp;docid=E14PVu62MW_C0M&amp;tbnid=xidthAOz-zFSIM:&amp;ved=0CAUQjRw&amp;url=http://www.newworldorderwar.com/unemployment-rate-hits-9-8-hows-that-yes-we-can-working-out-for-you/&amp;ei=7x-oUpDUKeOS0AW8uoGoBQ&amp;bvm=bv.57799294,d.d2k&amp;psig=AFQjCNF0KsWeVp8E6gyZWWgPeCTJOGgYFA&amp;ust=1386836313398866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WMF"/><Relationship Id="rId5" Type="http://schemas.openxmlformats.org/officeDocument/2006/relationships/image" Target="../media/image57.jpeg"/><Relationship Id="rId4" Type="http://schemas.openxmlformats.org/officeDocument/2006/relationships/hyperlink" Target="http://www.google.nl/url?sa=i&amp;rct=j&amp;q=&amp;esrc=s&amp;frm=1&amp;source=images&amp;cd=&amp;cad=rja&amp;docid=E14PVu62MW_C0M&amp;tbnid=xidthAOz-zFSIM:&amp;ved=0CAUQjRw&amp;url=http://www.newworldorderwar.com/unemployment-rate-hits-9-8-hows-that-yes-we-can-working-out-for-you/&amp;ei=7x-oUpDUKeOS0AW8uoGoBQ&amp;bvm=bv.57799294,d.d2k&amp;psig=AFQjCNF0KsWeVp8E6gyZWWgPeCTJOGgYFA&amp;ust=1386836313398866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WMF"/><Relationship Id="rId5" Type="http://schemas.openxmlformats.org/officeDocument/2006/relationships/image" Target="../media/image57.jpeg"/><Relationship Id="rId4" Type="http://schemas.openxmlformats.org/officeDocument/2006/relationships/hyperlink" Target="http://www.google.nl/url?sa=i&amp;rct=j&amp;q=&amp;esrc=s&amp;frm=1&amp;source=images&amp;cd=&amp;cad=rja&amp;docid=E14PVu62MW_C0M&amp;tbnid=xidthAOz-zFSIM:&amp;ved=0CAUQjRw&amp;url=http://www.newworldorderwar.com/unemployment-rate-hits-9-8-hows-that-yes-we-can-working-out-for-you/&amp;ei=7x-oUpDUKeOS0AW8uoGoBQ&amp;bvm=bv.57799294,d.d2k&amp;psig=AFQjCNF0KsWeVp8E6gyZWWgPeCTJOGgYFA&amp;ust=1386836313398866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WMF"/><Relationship Id="rId4" Type="http://schemas.openxmlformats.org/officeDocument/2006/relationships/image" Target="../media/image1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WMF"/><Relationship Id="rId5" Type="http://schemas.openxmlformats.org/officeDocument/2006/relationships/image" Target="../media/image57.jpeg"/><Relationship Id="rId4" Type="http://schemas.openxmlformats.org/officeDocument/2006/relationships/hyperlink" Target="http://www.google.nl/url?sa=i&amp;rct=j&amp;q=&amp;esrc=s&amp;frm=1&amp;source=images&amp;cd=&amp;cad=rja&amp;docid=E14PVu62MW_C0M&amp;tbnid=xidthAOz-zFSIM:&amp;ved=0CAUQjRw&amp;url=http://www.newworldorderwar.com/unemployment-rate-hits-9-8-hows-that-yes-we-can-working-out-for-you/&amp;ei=7x-oUpDUKeOS0AW8uoGoBQ&amp;bvm=bv.57799294,d.d2k&amp;psig=AFQjCNF0KsWeVp8E6gyZWWgPeCTJOGgYFA&amp;ust=1386836313398866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Video/Openbare%20executie%20Teheran.mp4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jpe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image" Target="../media/image67.jpe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WMF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f/fc/Montesquieu_1.png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f/fc/Montesquieu_1.pn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f/fc/Montesquieu_1.png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WMF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f/fc/Montesquieu_1.png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WMF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f/fc/Montesquieu_1.png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WMF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f/fc/Montesquieu_1.png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WMF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f/fc/Montesquieu_1.png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WMF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f/fc/Montesquieu_1.png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7.jpe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2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2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gif"/><Relationship Id="rId4" Type="http://schemas.openxmlformats.org/officeDocument/2006/relationships/image" Target="../media/image2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WMF"/><Relationship Id="rId4" Type="http://schemas.openxmlformats.org/officeDocument/2006/relationships/image" Target="../media/image28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WMF"/><Relationship Id="rId4" Type="http://schemas.openxmlformats.org/officeDocument/2006/relationships/image" Target="../media/image29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WMF"/><Relationship Id="rId4" Type="http://schemas.openxmlformats.org/officeDocument/2006/relationships/image" Target="../media/image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2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2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gi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7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37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hyperlink" Target="Video/Reconstructie%20zaak%20Rishi.mp4" TargetMode="External"/><Relationship Id="rId5" Type="http://schemas.openxmlformats.org/officeDocument/2006/relationships/hyperlink" Target="Video/Agent%20schiet%2017-jarige%20dood.mp4" TargetMode="External"/><Relationship Id="rId4" Type="http://schemas.openxmlformats.org/officeDocument/2006/relationships/image" Target="../media/image4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4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2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WMF"/><Relationship Id="rId4" Type="http://schemas.openxmlformats.org/officeDocument/2006/relationships/image" Target="../media/image1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://nos.nl/uitzending/1437-nos-achtuurjournaal.html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WMF"/><Relationship Id="rId4" Type="http://schemas.openxmlformats.org/officeDocument/2006/relationships/image" Target="../media/image50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hyperlink" Target="http://www.google.nl/url?sa=i&amp;rct=j&amp;q=&amp;esrc=s&amp;frm=1&amp;source=images&amp;cd=&amp;cad=rja&amp;docid=E14PVu62MW_C0M&amp;tbnid=xidthAOz-zFSIM:&amp;ved=0CAUQjRw&amp;url=http://www.newworldorderwar.com/unemployment-rate-hits-9-8-hows-that-yes-we-can-working-out-for-you/&amp;ei=7x-oUpDUKeOS0AW8uoGoBQ&amp;bvm=bv.57799294,d.d2k&amp;psig=AFQjCNF0KsWeVp8E6gyZWWgPeCTJOGgYFA&amp;ust=1386836313398866" TargetMode="External"/><Relationship Id="rId4" Type="http://schemas.openxmlformats.org/officeDocument/2006/relationships/image" Target="../media/image51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hyperlink" Target="http://www.google.nl/url?sa=i&amp;rct=j&amp;q=&amp;esrc=s&amp;frm=1&amp;source=images&amp;cd=&amp;cad=rja&amp;docid=E14PVu62MW_C0M&amp;tbnid=xidthAOz-zFSIM:&amp;ved=0CAUQjRw&amp;url=http://www.newworldorderwar.com/unemployment-rate-hits-9-8-hows-that-yes-we-can-working-out-for-you/&amp;ei=7x-oUpDUKeOS0AW8uoGoBQ&amp;bvm=bv.57799294,d.d2k&amp;psig=AFQjCNF0KsWeVp8E6gyZWWgPeCTJOGgYFA&amp;ust=1386836313398866" TargetMode="External"/><Relationship Id="rId4" Type="http://schemas.openxmlformats.org/officeDocument/2006/relationships/image" Target="../media/image51.jpe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5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hyperlink" Target="//upload.wikimedia.org/wikipedia/commons/1/19/Osama_bin_Laden_compound1.jpg" TargetMode="External"/><Relationship Id="rId5" Type="http://schemas.openxmlformats.org/officeDocument/2006/relationships/hyperlink" Target="http://www.google.nl/url?sa=i&amp;rct=j&amp;q=&amp;esrc=s&amp;frm=1&amp;source=images&amp;cd=&amp;cad=rja&amp;docid=E14PVu62MW_C0M&amp;tbnid=xidthAOz-zFSIM:&amp;ved=0CAUQjRw&amp;url=http://www.newworldorderwar.com/unemployment-rate-hits-9-8-hows-that-yes-we-can-working-out-for-you/&amp;ei=7x-oUpDUKeOS0AW8uoGoBQ&amp;bvm=bv.57799294,d.d2k&amp;psig=AFQjCNF0KsWeVp8E6gyZWWgPeCTJOGgYFA&amp;ust=1386836313398866" TargetMode="External"/><Relationship Id="rId4" Type="http://schemas.openxmlformats.org/officeDocument/2006/relationships/image" Target="../media/image51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6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hyperlink" Target="//upload.wikimedia.org/wikipedia/commons/a/ac/Obama_and_Biden_await_updates_on_bin_Laden.jpg" TargetMode="External"/><Relationship Id="rId5" Type="http://schemas.openxmlformats.org/officeDocument/2006/relationships/hyperlink" Target="http://www.google.nl/url?sa=i&amp;rct=j&amp;q=&amp;esrc=s&amp;frm=1&amp;source=images&amp;cd=&amp;cad=rja&amp;docid=E14PVu62MW_C0M&amp;tbnid=xidthAOz-zFSIM:&amp;ved=0CAUQjRw&amp;url=http://www.newworldorderwar.com/unemployment-rate-hits-9-8-hows-that-yes-we-can-working-out-for-you/&amp;ei=7x-oUpDUKeOS0AW8uoGoBQ&amp;bvm=bv.57799294,d.d2k&amp;psig=AFQjCNF0KsWeVp8E6gyZWWgPeCTJOGgYFA&amp;ust=1386836313398866" TargetMode="External"/><Relationship Id="rId4" Type="http://schemas.openxmlformats.org/officeDocument/2006/relationships/image" Target="../media/image5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85250" y="274954"/>
            <a:ext cx="64632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u="sng" dirty="0" smtClean="0">
                <a:solidFill>
                  <a:schemeClr val="bg1"/>
                </a:solidFill>
              </a:rPr>
              <a:t>Rechtsstaat: </a:t>
            </a:r>
            <a:r>
              <a:rPr lang="nl-NL" sz="2000" dirty="0" smtClean="0">
                <a:solidFill>
                  <a:schemeClr val="bg1"/>
                </a:solidFill>
              </a:rPr>
              <a:t>Een staat waarin burgers met grondrechten worden beschermd tegen macht en willekeur, door de overheid.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Nederland is een </a:t>
            </a:r>
            <a:r>
              <a:rPr lang="nl-NL" sz="2000" u="sng" dirty="0" smtClean="0">
                <a:solidFill>
                  <a:schemeClr val="bg1"/>
                </a:solidFill>
              </a:rPr>
              <a:t>democratische</a:t>
            </a:r>
            <a:r>
              <a:rPr lang="nl-NL" sz="2000" dirty="0" smtClean="0">
                <a:solidFill>
                  <a:schemeClr val="bg1"/>
                </a:solidFill>
              </a:rPr>
              <a:t> </a:t>
            </a:r>
            <a:r>
              <a:rPr lang="nl-NL" sz="2000" u="sng" dirty="0" smtClean="0">
                <a:solidFill>
                  <a:schemeClr val="bg1"/>
                </a:solidFill>
              </a:rPr>
              <a:t>rechtstaat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Iran niet:</a:t>
            </a:r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1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2052" name="Picture 4" descr="http://www.verkeerspro.nl/wp-content/uploads/2011/02/rechtbank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26" r="17036"/>
          <a:stretch/>
        </p:blipFill>
        <p:spPr bwMode="auto">
          <a:xfrm>
            <a:off x="1" y="0"/>
            <a:ext cx="197971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Afbeelding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1388082"/>
            <a:ext cx="864096" cy="753007"/>
          </a:xfrm>
          <a:prstGeom prst="rect">
            <a:avLst/>
          </a:prstGeom>
        </p:spPr>
      </p:pic>
      <p:pic>
        <p:nvPicPr>
          <p:cNvPr id="19" name="Picture 2" descr="http://www.welingelichtekringen.nl/wp-content/uploads/2013/01/Tehran-hanging-Jan-20-2013.jpg">
            <a:hlinkClick r:id="rId5" action="ppaction://hlinkfil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211710"/>
            <a:ext cx="4042858" cy="263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42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166872" y="123478"/>
            <a:ext cx="5969568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De grondwet is een ‘bedenksel’ uit de 18</a:t>
            </a:r>
            <a:r>
              <a:rPr lang="nl-NL" sz="2000" baseline="30000" dirty="0" smtClean="0">
                <a:solidFill>
                  <a:schemeClr val="bg1"/>
                </a:solidFill>
              </a:rPr>
              <a:t>e</a:t>
            </a:r>
            <a:r>
              <a:rPr lang="nl-NL" sz="2000" dirty="0" smtClean="0">
                <a:solidFill>
                  <a:schemeClr val="bg1"/>
                </a:solidFill>
              </a:rPr>
              <a:t> eeuw. In de Franse revolutie wilde men niet alleen af van de koning, maar ook vastleggen welke rechten voor elk mens geldt.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Geschiedenis:</a:t>
            </a:r>
          </a:p>
          <a:p>
            <a:r>
              <a:rPr lang="nl-NL" sz="2000" u="sng" dirty="0" smtClean="0">
                <a:solidFill>
                  <a:schemeClr val="bg1"/>
                </a:solidFill>
              </a:rPr>
              <a:t>1814: </a:t>
            </a:r>
            <a:r>
              <a:rPr lang="nl-NL" sz="2000" dirty="0" smtClean="0">
                <a:solidFill>
                  <a:schemeClr val="bg1"/>
                </a:solidFill>
              </a:rPr>
              <a:t>Eerste grondwet.</a:t>
            </a:r>
          </a:p>
          <a:p>
            <a:r>
              <a:rPr lang="nl-NL" sz="2000" u="sng" dirty="0" smtClean="0">
                <a:solidFill>
                  <a:schemeClr val="bg1"/>
                </a:solidFill>
              </a:rPr>
              <a:t>1815: </a:t>
            </a:r>
            <a:r>
              <a:rPr lang="nl-NL" sz="2000" dirty="0" smtClean="0">
                <a:solidFill>
                  <a:schemeClr val="bg1"/>
                </a:solidFill>
              </a:rPr>
              <a:t>Wijziging: België wordt onderdeel van NL</a:t>
            </a:r>
          </a:p>
          <a:p>
            <a:r>
              <a:rPr lang="nl-NL" sz="2000" u="sng" dirty="0" smtClean="0">
                <a:solidFill>
                  <a:schemeClr val="bg1"/>
                </a:solidFill>
              </a:rPr>
              <a:t>1840: </a:t>
            </a:r>
            <a:r>
              <a:rPr lang="nl-NL" sz="2000" dirty="0" smtClean="0">
                <a:solidFill>
                  <a:schemeClr val="bg1"/>
                </a:solidFill>
              </a:rPr>
              <a:t>2</a:t>
            </a:r>
            <a:r>
              <a:rPr lang="nl-NL" sz="2000" baseline="30000" dirty="0" smtClean="0">
                <a:solidFill>
                  <a:schemeClr val="bg1"/>
                </a:solidFill>
              </a:rPr>
              <a:t>e</a:t>
            </a:r>
            <a:r>
              <a:rPr lang="nl-NL" sz="2000" dirty="0" smtClean="0">
                <a:solidFill>
                  <a:schemeClr val="bg1"/>
                </a:solidFill>
              </a:rPr>
              <a:t> wijziging: </a:t>
            </a:r>
            <a:r>
              <a:rPr lang="nl-NL" sz="2000" dirty="0">
                <a:solidFill>
                  <a:schemeClr val="bg1"/>
                </a:solidFill>
              </a:rPr>
              <a:t>B</a:t>
            </a:r>
            <a:r>
              <a:rPr lang="nl-NL" sz="2000" dirty="0" smtClean="0">
                <a:solidFill>
                  <a:schemeClr val="bg1"/>
                </a:solidFill>
              </a:rPr>
              <a:t>elgië wordt onafhankelijk.</a:t>
            </a:r>
          </a:p>
          <a:p>
            <a:r>
              <a:rPr lang="nl-NL" sz="2000" u="sng" dirty="0" smtClean="0">
                <a:solidFill>
                  <a:schemeClr val="bg1"/>
                </a:solidFill>
              </a:rPr>
              <a:t>1848: </a:t>
            </a:r>
            <a:r>
              <a:rPr lang="nl-NL" sz="2000" dirty="0" smtClean="0">
                <a:solidFill>
                  <a:schemeClr val="bg1"/>
                </a:solidFill>
              </a:rPr>
              <a:t>3</a:t>
            </a:r>
            <a:r>
              <a:rPr lang="nl-NL" sz="2000" baseline="30000" dirty="0" smtClean="0">
                <a:solidFill>
                  <a:schemeClr val="bg1"/>
                </a:solidFill>
              </a:rPr>
              <a:t>e</a:t>
            </a:r>
            <a:r>
              <a:rPr lang="nl-NL" sz="2000" dirty="0" smtClean="0">
                <a:solidFill>
                  <a:schemeClr val="bg1"/>
                </a:solidFill>
              </a:rPr>
              <a:t> wijziging: Ministeriële verantwoordelijkheid. Koning verliest politieke macht. 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			</a:t>
            </a:r>
            <a:r>
              <a:rPr lang="nl-NL" sz="2000" u="sng" dirty="0" smtClean="0">
                <a:solidFill>
                  <a:schemeClr val="bg1"/>
                </a:solidFill>
              </a:rPr>
              <a:t>Thorbecke</a:t>
            </a:r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10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5122" name="Picture 2" descr="http://timerime.com/user_files/51/51119/media/1700-1900/thorbeck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3307331"/>
            <a:ext cx="1515759" cy="179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verkeerspro.nl/wp-content/uploads/2011/02/rechtbank4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26" r="17036"/>
          <a:stretch/>
        </p:blipFill>
        <p:spPr bwMode="auto">
          <a:xfrm>
            <a:off x="1" y="0"/>
            <a:ext cx="197971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40" y="1525410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2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891880" y="53058"/>
            <a:ext cx="60514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Rechters.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100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3076" name="Picture 4" descr="http://www.walkofheroes.org/wp-content/uploads/2011/12/detail-of-american-flag-11279635008nza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510" y="53058"/>
            <a:ext cx="986870" cy="65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531" y="4002804"/>
            <a:ext cx="809849" cy="753007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2771800" y="1131590"/>
            <a:ext cx="568863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Verschil NL: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smtClean="0">
                <a:solidFill>
                  <a:schemeClr val="bg1"/>
                </a:solidFill>
              </a:rPr>
              <a:t>Lage rechters worden door het volk gekozen.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smtClean="0">
                <a:solidFill>
                  <a:schemeClr val="bg1"/>
                </a:solidFill>
              </a:rPr>
              <a:t>Hogere rechters door president.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u="sng" dirty="0" err="1" smtClean="0">
                <a:solidFill>
                  <a:schemeClr val="bg1"/>
                </a:solidFill>
              </a:rPr>
              <a:t>Supreme</a:t>
            </a:r>
            <a:r>
              <a:rPr lang="nl-NL" u="sng" dirty="0" smtClean="0">
                <a:solidFill>
                  <a:schemeClr val="bg1"/>
                </a:solidFill>
              </a:rPr>
              <a:t> Court</a:t>
            </a:r>
            <a:r>
              <a:rPr lang="nl-NL" dirty="0" smtClean="0">
                <a:solidFill>
                  <a:schemeClr val="bg1"/>
                </a:solidFill>
              </a:rPr>
              <a:t>: negen hoogste rechters. Controleren lagere rechter en alle weten.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smtClean="0">
                <a:solidFill>
                  <a:schemeClr val="bg1"/>
                </a:solidFill>
              </a:rPr>
              <a:t>Juryrechtspraak: alleen uitspraak </a:t>
            </a:r>
            <a:r>
              <a:rPr lang="nl-NL" u="sng" dirty="0" smtClean="0">
                <a:solidFill>
                  <a:schemeClr val="bg1"/>
                </a:solidFill>
              </a:rPr>
              <a:t>schuldvraag</a:t>
            </a:r>
            <a:r>
              <a:rPr lang="nl-NL" dirty="0" smtClean="0">
                <a:solidFill>
                  <a:schemeClr val="bg1"/>
                </a:solidFill>
              </a:rPr>
              <a:t>. </a:t>
            </a:r>
            <a:r>
              <a:rPr lang="nl-NL" u="sng" dirty="0" smtClean="0">
                <a:solidFill>
                  <a:schemeClr val="bg1"/>
                </a:solidFill>
              </a:rPr>
              <a:t>Geen strafeis</a:t>
            </a:r>
            <a:r>
              <a:rPr lang="nl-NL" dirty="0" smtClean="0">
                <a:solidFill>
                  <a:schemeClr val="bg1"/>
                </a:solidFill>
              </a:rPr>
              <a:t>.</a:t>
            </a:r>
          </a:p>
          <a:p>
            <a:endParaRPr lang="nl-NL" i="1" dirty="0">
              <a:solidFill>
                <a:schemeClr val="bg1"/>
              </a:solidFill>
            </a:endParaRPr>
          </a:p>
          <a:p>
            <a:endParaRPr lang="nl-NL" i="1" dirty="0" smtClean="0">
              <a:solidFill>
                <a:schemeClr val="bg1"/>
              </a:solidFill>
            </a:endParaRPr>
          </a:p>
          <a:p>
            <a:endParaRPr lang="nl-NL" i="1" dirty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i="1" dirty="0">
              <a:solidFill>
                <a:schemeClr val="bg1"/>
              </a:solidFill>
            </a:endParaRPr>
          </a:p>
          <a:p>
            <a:endParaRPr lang="nl-NL" i="1" dirty="0" smtClean="0">
              <a:solidFill>
                <a:schemeClr val="bg1"/>
              </a:solidFill>
            </a:endParaRPr>
          </a:p>
        </p:txBody>
      </p:sp>
      <p:sp>
        <p:nvSpPr>
          <p:cNvPr id="8" name="AutoShape 4" descr="data:image/jpeg;base64,/9j/4AAQSkZJRgABAQAAAQABAAD/2wCEAAkGBxQTEhQUExQWFRUXFR0YGBUYFxQaFhcVFhwXGBgXGB0YHSggGhwlHhcYITEhJSosLy4uGB8zODMsNygtLisBCgoKDg0OGxAQGywmICQuNCwtLiwsLCwsLSwvLCwsLCwsLCwvLCwsLCwsLCwsLCwsLCwsLCwsLCwsLCwsLCwsLP/AABEIARMAtwMBEQACEQEDEQH/xAAcAAABBQEBAQAAAAAAAAAAAAAAAQQFBgcDAgj/xABJEAABAgMEBQUMBwcEAwEAAAABAAIDBBEFEiExBkFRYXETIoGRwRcyMzRTcnOhsbLR0wdCUpLS4fAWIzVUYqLxFBWCwiRD4mP/xAAbAQEAAgMBAQAAAAAAAAAAAAAABAUBAgMGB//EADkRAAIBAgIHBQcEAwACAwAAAAABAgMRBCEFEjEzQVFxExQVYaEiMlKBkbHRBsHh8CNC8VNyFiRi/9oADAMBAAIRAxEAPwDU5+Y5Nj30rdFabVURhrzUeZKlLVjrED+1rfJH7w+CmeHvn6Ebvq5B+1rfJH7w+CeHvn6Dvq5B+1rfJH7w+CeHvn6Dvq5B+1rfJH7w+CeHvn6Dvq5B+1rfJH7w+CeHvn6Dvq5B+1rfJH7w+CeHvn6Dvq5B+1rfJH7w+CeHvn6Dvq5Dab08gwvCAN3F4r1UqsrR0nx9DHflyIyP9LEq3KHEf5v/ANALbwuXMx3+PIaP+mCDqlovS5ieFz4NG0cdTe257Z9LsA/+h44uHYFylo6qiXTr4SW2pbrF/wAjmH9KEN3ewHHhEb8FHnRlDKSLWho6FdXpVYvpc990pn8u777fwrTVJHgc/jX0Yd0pn8u/77fwpqjwOfxr6MO6Uz+Xf99v4U1R4HP419GHdKZ/Lv8Avt/CmqPA5/Gvow7pTP5d/wB9v4U1R4HP419GHdKZ/Lv++38Kao8Dn8a+jDulM/l3/fb+FNUeBz+NfRh3Smfy7/vt/CmqPA5/Gvow7pTP5d/32/hTVHgc/jX0ZdpOPykNj6UvsDqbLwBp61oylnHVk48hvb3gI3mld6G+XUj1t0+hn6vSpBACAEAIDlMR2saXPIa0ZkpYwUy2dKnvq2DVjftfXd+H2rrGHM1ciuucSak1JzJzPFb2NBFkAgBDIrXUyNOCw4qSs8+ptCcoO8W0/Ify1pkYOxG3X+agVsBGWcMmekwH6kq07Qr+0ufH+SVgxg4VBqFVVKcoO0j2OFxVLEw16Tuv7wOi0JIIAQAgBACAQoDdLF8XgehZ7rVyZ4avvZdX92Jb3gI3mld6G+XUh1t0+hn6vSpBACAEBwnZtsJhe80aOsnUBtKzYxczu2bXfMOq7Bo71mob953rso2NGyPWxqe4cFzsgTwC0nUjD3mSKWErVd3Bv5ZfUfwLDjOyYR19i4PFw4Jv5fknLRFRZ1Zwh1kr/RD+FonFOf8A1+K1eIqv3YepvHBYKLtOv9Iv9wfou8andF0+xcniK62wJcNH6LlksQ79LDOLY1DS8QdhC1WkWnaUSXL9MQnHWo1brzWX1Q0jWe9uqo2jH81Jp4ylPjYqcToHGUFfV1lzjn6bTjCjFpq00Pq6V2qU41FaRAw2Kq4aevSdn/dqJqSnQ/DJ2zbwVLiMI6Tus0e90XpmnjFqvKfLn0Hail0CAEAIAQCFAbpYvi8D0LPdauTPDV97Lq/uxLe8BG80rvQ3y6kOtun0M/V6VIIAQCEoDPNJLX5eJRvg24NG3a48dW7pXaMbI5sLC0eizLqMaabd21cK2JUXaOb9CxoaPTgqtZ6sXsXF9Fy82aNY30cwBTlKxHbhgDxKr6uJb2tkuLhDcwS8/el9Xl9EW2T0XgwxzYbBxFT61FeItsNp9pU99t/MkG2aAKA03UwWveJM59iiC0gs9rWlwADgQagUqDgpuGrOTsyLiKSirldVgQxpaMmIjThzh3p37OC4V6SnHzLPRWkJ4Wss/Ze1f3kVdU7TR9HTTzI21ZUUvjp311qywOIet2cjyf6h0ZDs+801Zr3vPzIprqYjDerRpNWZ46E5QkpRea2E3Z85fFD3w9e9UuKwrpO62H0DQ2l1i49nPKa9fND1Qy+BACAEAhQG6WL4vA9Cz3Wrkzw1fey6v7sS3vARvNK70N8upDrbp9DP1elSCAEBW9M7TuMEJp5zxV25n5nDgCt4K+ZrJld0esh0xFDQMK4rniKur7K/qJ+Bw0NV16q9hZJfFLgunFm72DYbIUNrQKCnS47TuVLVrcIkyTnVn2lTb/dnkTjW0wCjN3N7CrABDI1tCVERhB2erWF1pVHCVznUgpRsUCagFji06vWNRV7CWtG5USjquxyW5qVy2ZW4+8O9djwOsdqqsVS1JXWxnvtA47vFDs5P2o/bgRkw2rHD+k+xcaTtUi/MssdBTw1SL4xf2K0vSHypnpjyCCMCFrKKkrM6UqsqU1ODs1mT8nMX2115Eb1QYij2U7cD6VozHxxlBT4rb5P+RwuBZAgBAIUBuli+LwPQs91q5M8NX3sur+7Et7wEbzSu9DfLqQ626fQz9XpUggPL3gAkmgAqTsAxKAzKfmXTEZzvtOwGxuQHV2rrKShG7M0aMq9WNOO1uxo+gEk1lNprTbhhsP8AUVV3lOm5vi/oXuk1GjWhhYe7BfVvNs1SE6oB3KqlkzVO6PSwZBACAEMFe0hsm8Lzc9X4cB1KwwuIayZDxFG6uipK1K65wnJcRGFp6DsO1c6tNTi4sm4DFywtZVY7Ft80VePBLHFrhQj9VCppwcHZn0fDYmniKaqU3k/7YirQlG0q1uO0fAfBTsJXlrWlI87pnRdHs3KlTz5pfsvwRBVvc8S8sh5Zca68DU7Dp1freomMo9pTvxRdaCx3dsSk/dlk/wBmTqoj6MCyAQCFAbpYvi8D0LPdauTPDV97Lq/uxLe8BG80rvQ3y6kOtun0M/V6VIICC0xm7kuWjOIbv/HN3qFOlbQWZq2VGx4dXE7B6z+io2kJ2go8z0f6Yw6niJVH/qvuaFo1Fushu2OPVeK50FehY46c9nSEn0+xp0g+reBp29qqqqtI1pu6HK5HQEAhKGLnGcmRDaXHV/nUulOm5uxrOeqrkTbdsw2wg6oNReHVnkpNGg1Jt7EcpS7S0YZt7EZLOaYNFRDYTvJw6lbKNSSyyRHcMNSlaUnJrhHJfVkS/SmPU0IHQCsqg+MmJ46ja0KMV1bf7obxLdiupfIcBqy6lrUwkanF/UkYTTVTDTvCEUuNl/LHUGaZEFK47Dn+fQq2ph6lF39T1+G0lhcfDVWT+F/3P5EPNso4/nX+7FW9CetBM8LpGgqVdqOz539c/wC7TkCu1rqxATad1wLLBfeaDtAPWvN1I6s2vM+sYWr2tGFTml9j2tCQCAQoDdLF8XgehZ7rVyZ4avvZdX92Jb3gI3mld6G+XUh1t0+hn6vSpBAUzTyN+8hM2NLvvGn/AFXWmaSI+xRzXH+r2AfFVekX7aXke2/S8LYecucvskaFo3K+CafOPvfkusV2dBFBpKqq+OnKOy9voaHZp5p49gVVW2nSm8jha+kEvLCsaK1v9NRePAJToVJ7EbSmoq7KXaP0rwBUQmPdsNPjTtU+GjX/ALESWMX9zIUfSO6K4B19tXZC7QbF37tGlG+rkbU1HESUIT9p8Gi/S8w6PADaYkEYDor29KiOEadS6MXlOFn/AGxmGnUw+GGwwSKkh2+mpWMbTkuW05wm6NCUo+83q35K2duV+ZSmt306+xSnkskQacYylZuw5gCFXERH8KCvauH+V55JE7/6VNWipTl5+yvyLFjQjlDc0efU+yidnWTylc27zg5RtKi0+cW/s7ja9Q1BO7au9taNmQVNQnrUm8s1zJYsEZlfrD1HZwVQpSwtWz2Htp0aWmMH2i99ZX8/wyHIVwpJq6PDTi4ScZKzRP2cf3beHaVQYtWrSPpWhZXwNN+X7jlRy0BAIUBuli+LwPQs91q5M8NX3sur+7Et7wEbzSu9DfLqQ626fQz9XpUggKDpm+sydzGj2ntXansOcjro5Av3W7XGvAZ+oKrxMdfEJHtNFVu76JnV45267EaNITQhh7s3GgaPafYpFSnrtLgeUhPVvLiNNJtNTKyzYcM1jxKkn7LcRU9WAXCOEU6rfAkqvqUrvbyM5lbKmptxeA55OJe458K6uCndpTpq0UcewqVPaqOy8/whjOyfJktL2OI+y697MFvCetwaOVWhCEbqaflncc2PChF7eUcc+9FR/kqPiJ1Flb2eLLbReHw8lrKa7XbFPJX4Z8fsbroYWmEC01FO38lV4xptW2cDSlCcJSVRWaefUqP0s2eC1zwMRR/Vg5SsHP2Yvk7Gkoa2vT5q/wA45r90ZlJwLzTQVfUAYijcyXGvQB0qdVqxi0pvI5YHCVa0HKkk3e2fDK9ywTtmwmy0ABjoUdt4uitcHiJXOtCCKaqV1qKsTKM3rbHsJ0dEdvF9i842vk738uZDQZAY1DnVwrS6BvxNT1LNXFv/AFaXqSsJoRXaqxlK/H3VHzzd2zy+yXanA9YSOkYf7JmtX9L1lu5p8rqzHsjK3Bjmc/1WnSoWJr9rLLYeg0Ro7ulLP3nt5fgj7Wg0fXU4V6dfYrHA1danqvgeW/UWE7LE9otk/vxJKzvBt4dpVbi99I9XoRWwNPp+45UctQQCFAbpYvi8D0LPdauTPDV97Lq/uxLe8BG80rvQ3y6kOtun0M/V6VIIDPtMB/5T97Wn+0DsXeGw5y2knoE2/Fa0/aI6DT4lV9dauI1v/wAnoqFTW0PKHKaX1zLpOQbj3N1A4cDiF2hPWjrFJKNpWKVLWaY8aJMTALIIJIvYVa3LD7IGO9bXysjvZU5Xlm1kl+/4Qloz8edeJeXF2GQS2C00q0ZOinIuOpuQqEioQ9pmk4VJvN9b7fmQbLJi/WhuYAaEu5o6K5nhVbVa0aa1jfB4GpiaipxW3jyJ6zNHw43mv5odW6Wkkbr2HO3hR4Ve2V9hZYqgtHTUPe6pfVLajatHpMwoLQczid1dSqsVNSqO3A5UYtR9ra8xhptJCJLkHh14frgt8G/aceZmpPUlGfL7cfQw+zmBrnMI54Oe0blKxkpTip8H6MvNB06NCpOhKNqi4847VYkFXnpxUAIAWAQ9rRcbp1GoO4j4q3wFOy10/wDp4f8AUeKcqnYSXuu6fk1x+Y0Ey/ABxwyA/JTHRp3u1tKWGPxaUYRm7LYl+CXs6bvjHMesbVUYvD9lK62M9toTSjxlJxn78dvn5jxRC8EKA3SxfF4HoWe61cmeGr72XV/diW94CN5pXehvl1IdbdPoZ+r0qQQFM07lqPhxNrS08Wmo9p6l0ps0kcdBpu5NMrtB/XqUfFRzi/kWuj6l8PWpeSkvk8/RmtWtZxic5vfAdY6VEoVdTJnCrT1s0Ve07IiR28kLzTUEimdMQDsFadSlzmlHJmuH1VVTqJtEnYWhDYIvEFzzm4DE7RU6uFFEeKWzIkVIOcm0mk/7nzJJ+jHKYvaIbAO9BJeRsJ1cMlrPExfs2uZoRqUpa8HYlrKsSGy6QwNDe9G/aVGqYiVtVHTUdSWvN3fntJpRDuMLYhFzKajUHpFF3w8kpHGsrxMY0jsUD94xwa4HAE04gbR+atXq0r3zi9q/dEjD1KuOUYpNVYbJrY7cJfkYwi6lHtLXbCMDvG0Kuq01BrVeTPXYHFTrxtUVpLJ2zXVNf9Oi5E4EA3nJnkwCRUE0K74eh2ravsKzSekFgownJXTdn5KxD2hHD31GVAPb8Vb4SjKnDVkeI0zjYYvE9pT2WSzPVllvKNvEjHPVjhis4lS7NqPz6GuiJ0oYpTm81s5Xs8n1HcSFyM05mq9QcDl2LjViqmH6E7R1Xu+kotZKfD/2/DyJMKlPfCFZBuli+LwPQs91q5M8NX3sur+7Et7wEbzSu9DfLqQ626fQz9XpUggIjSqWvyz9rOeP+OfqJW0dphrIoUlMcnEa8fVcCs1o60Gjrg6vZ1ot7Nj6PJm72PM8rCaQTgAMx0epVNaCUr2WZNV1JxvmnYssvBDQKY7zn+SgTk2yTGKSOy0NxCEMCoZGNq2rDl23ojgBvNF1pUZVHZGk56uRVbf0rAhl1662m71bTvVhTwyp5yz5eZGTnXerHJcW8kkZFaFtPiRS/wCrkG6ruw71PeGhUj7W37GtDSlXC1F2L9lPZz6nR2kMVwDX0LARqFQBvzWlTCXp6t2zthdLKlilVUEk3na/Hbxt6EgDVUjTTsz6JGSkk47GKhsMbXZVldhB7O1TcBNKrbmjz/6kouphNb4Wn+3oQiuz58dZVgLwDkcMN+S415SjByjtJujqVOriYU6mxu2Xp6j60Ab8Ik1dgCdfNIoVDw89eE8suBfaUoKjiMPd3kmk/k1Z/MllUntUIUMm6WL4vA9Cz3Wrkzw1fey6v7sS3vARvNK70N8upDrbp9DP1elSCAoM/bAiPfynKOaSQGMfda1oNAaUN5xzxW6Uja0LLN3e3+8WPpDRmBHgufBjm+PqOoCOIpiN4PQtFW9rVaN6uF1IKazT2P8AZ8n5E5obaj2N5NwpEh81zTraPhhiuUoxk3D5r++RJmm6UcQuOUuq/KNJsm0mubgcNY1tPABVdeg0zrSq3JdjwcjVRGmtpJumelgycZiPd3krpCGsaSlYxTSyHMTs29pc1rGuo1rnU6boxc4q6w8qdNaq2kathq0qUav+j5Xf1ysjja2iEyyHDZUuGJAcaAV1AE4cEhV/yOSV+nA6vsp4ZUtZxle7vnrfTkRs7orEhNDnnPYDTHjSvFbVMW6avbLqMFoqjinqRqNS/wDXJ9MxtCslo74k8MFGqaQm17KsXuH/AEvRi71ZOXlsRItFMBkq5u7uemhBQiox2LIVDYRwrgUTad0aTjGacZK6ZAT8tcdQZHEfBX2Er9rDPaj5xpjRywdfVh7ss1+DlLNJcLudajox7F1quKi9bYQsFCpOvFUl7V7r5ZjgROUjNNKc4YcP8LhqKjQaTv8AyWUa8sdpOM5RtmsuSj/wnVRH0UQrIN0sXxeB6FnutXJnhq+9l1f3YlveAjeaV3ob5dSHW3T6Gfq9KkAgM5s6FcnGA6opHU4jsWa0vY6W+6JODg+1XnGVuurI0Ga0ZYyFGmQ4wIgBdWpuktxN4ZYnDD1qJUqKU1FehJwdWdKLVk09qayfm/yUSy7SeIwiuxL/AF3cKdVR1LetFRV43vF8fMm4GTry7Ooko1VZW2JxyRoMtMEUew0wqDuP6yXT2akblLUhOjNwe1OxZ7HtG/rDXjMaiNowyUCvR1ehJpVbljhxARUZKtcWnYmpjOXbeiF2dP0NS7yerGxzitaVz0+zIF/lTDZfGN+gz28VzVSbVjpaytnbrl9CI0lrGuth0JBqcQDlsONMVOwf+K7kQ8T/AJLKJn+m9v3Lsu5vPaBepTLAt66AqT2DqReo8mSMDiqWDqKrVTbWxL9/2KrCtNhzq3j+SjzwFWOazPSUP1Hg6jtO8eq/Fx2yIDiCDwUSUJRykrF1Rr06yvTkmvJ3EfFoQDrwB37FmMNaLa4GlTEqnVhCX+2SfC/J9eB0XMkWIe2nc5o3e0/krjRytBvzPEfqmd68I8o/uNZSPcdWld3wUmvT7WGqnmU2jsZ3Osqjjdf3Z5of2fCvPdEpQY06dag4qrq01STu+J6XQ2E7XFzxmq4xu9VPzJNVp6wQoDdLF8XgehZ7rVyZ4avvZdX92Jb3gI3mld6G+XUh1t0+hn6vSpBAUzSKQc2bY9uTyHDzm98BvoAelYqy/wAUuhM0cr4qnnlfjy4+g803tJz4UIFxLSAeOdPYuVFp1FblclV6HZYaq5bVPU+Sz9SvMdWWG1kQlp40qOvHoWZzXb6nBo60KD8P7wnZweXW/wCGXDRmb5SFTZ7Dq66rSheLlTfBmNMatV08VDZNZ+TW1E5LxixwcNR/QXaUdaNimi9Vot8KLhg7Bw2ZgqpknfMsU1YdWXHbyZfXmlxodoGHtBXKtGTlqm9KSUdYq2nWlol4QLCHRH+DbqA1vO5SsNh25WNalRKOtLYZLN25MRneEfU6mkgk7earSFOEFaTIc6rqZUo2X382zz/tEzEN50OJVxHOeHcBUnFZdeCyXoZp4GrNu9lxzaEm7JMO8C4Eg0oAcSNlPguEcYpT1dUsqmg9TDKuql7q6VnmcpaSiZt5u8mnsStiaGyWZjAaKx8vbpPU6u3or+pIQoMQ4RCMCCKU1GtfVTpUCdSlHOkudz0uHwmNqxccXJZNNavNO47US3BF62V6ejX3kjLIcAvQYal2dNI+YaWxSxOKnNbNi6LL+SWs5g5NuRz9pVVi5vtpZntdCUYPA020nt+7HiiF0CAQoDdLF8XgehZ7rVyZ4avvZdX92Jb3gI3mld6G+XUh1t0+hn6vSpBAM7WkeWhloNHA3mO+y8ZFZTBAMgf6qEYTv3caG40GquZHDsKjq9OfTZ0LutPt8OpJXUrKXlNcfmhmZYmVEK60vBc4EGrgASTUUwqufeIurrJf8Jj0XOGElCT1bJZf6yd8mnz5nnQ6duxLhODsOunbTrK71ko1Iz4PJlbhH2+Enh370fbj9pfkvK6FUWazjegtx+qR1VG3cq2rlMm084EHbFriDJsLiaCoIGeB73PWSFIjBdo5dDSN5R1b2tmyiNsmbtKJywYRDwaHuNGhowoCcypHaQpXTeYnF1XFJNRWzn/f2LfY0KXkmm8080UqGF7iRmSR8VwrybimdcLTnVk4Q+l9v5ZA6Tac3yWwGxG1GcTClNYbU7s10o0XbNo51pRpS9qLvyeSv+5Umy0WIauJx1uPYk8RQo5LaWFHRukcbacm1Hm3bLoSDXMgtpXfvJ20Vc41cRO9j1EamE0XR7OU/wAt87DiHEq0HKoriuEo2lqosaFbtKSqNWur58CJn7Qvc1uDdZ1n8lbYXBqK1pbTxemNOyr3o0HaPF8X/BHqwPMknZM1TmHLVx2Ksx2HT/yI9Z+ntJ6ku61Nj2dSWVSe1BZAhQG6WL4vA9Cz3Wrkzw1fey6v7sS3vARvNK70N8upDrbp9DP1elSCAEBB29ZN88qxt51KPYDQvaMi06njVtGCzZPabwqShsYstaEvDgXoZyFKHwlRqfrrVcZ6scltZYUKdfEWlUk9SObb2JLP6ldbZD2y4mW1Drxdd/8AyOR7eBXZx1o6j5epEp4js8R20Fxbt5Ph9GXKy5wRYTXjWMeOtc6bbWe02xlKNOr7Huyzi/J/uthZLBmwAYbjrq3pzGaj4iD95GtCStqsaWlIw4kcQ3YsLw4g6ic8K0qtou9O72m0Zyp1P8btcsxtqDCAYObdFLtKgDVkq9Yac3rMkuvCORWLYmmRTVrc63iQAXV3D9Yqyo0pRVpMhzq+2pQyaKhasvLtBxxH1Rz8eGrrUacKccoPPqeoweLxtVqWIppw5tZ/Kyz+hEQYrnuo1pptINTwCjyoqK23l5ZlzSxsqlS+pqU0s3L2b9Ezo6x6Ve6G7aSa06iujq11C2xEKOG0XPE62spTb53z6bDnOmkN/mlcsOm6sV5lhpSahg6j2ZFdXokfLgQChYaVrM2jJxd080TspOtc0VIDtYJAx3Kir4WUJ+ysj6Lo3S9GvRTqSUZLJp/f5jkPByIUZxktqZaqtCWyS+opWDobpYvi8D0LPdauTPD197Lq/uxLe8BG80rvQ3y6kOtun0M/V6VIIAQAgGcxZUF7rz4bS7bTPjt6UCbSsOy0UpTClKaqbEuCqS0YyUcwnYwnm8w7Bs4jLq2rWpdf5F8ydhVGuu7zdn/q3svyfXh5lphRQ4AtNQUjJSV0Rq1GpRm4TVmj2StvI5ErJWK+JQk0JxpSpptOKi1MVGGVjvCg5Z3JFmiW2J1D21Ud6Q8iQsHbO42fo9BFWloJGvD/AAiq3zt6HTXqxy7SX1ZCR4IY5wFKA0rgMlPhbVTtYhTlUnKzbb83crltWoCLoNGDN2o/l7VBr1nVepA9ZonRscFHvOJdnwvw/kqloT1/mt732/kpeFwjp+1LaVWmdNd6XY0fc58xgp551ggSuBCBpp2YIYBLIzsOjZl4ycR0rlKjTltRLo4/E0fcm18z6W0fNZWXO2BD9xq8zVVptFrGbktZ7WLb3gI3mldaG+XU5Vt0+hn6vSpBACAEAIAQEZpBZnLwi0d+3Fh37OBy6lmLszDKlIWrFl6Eglp/RBrrGW1R1BOT7N2fLmXs68lRgsXHXg1lJe8vK/7Ms0jpLBfgTdOz9Y+pZdRx9+Numa+pFWj41s8NUUvJ+y/pxLvY1ssLG85oIFA7UQN4yUarR1m3HNHPWnRepUWq1zJCPbwaO/B3NxPXTDrXGODvwsbyxNiuWvpc2G04NaeILvZgeK7KlGDte75I6UqNWstZrVjxk+X7/Izm0dJHRK4GmoZDp1npUh4WpU992XJEilpXC4NWw1O8vil+OBCR47nmrjX2DgpdKjCmrRRT4vG18VLWqyv9l8jmupEBAS9j2fVj47+8hg3f6omroBKj1pZaq4lhgYpVFN8M/pxIkld0rEGUnJtviIsmoIAKA+mdHfFJb0EP3Gry1beS6l/T9xdD1b3gI3mlb0N8uppW3T6Gfq9KkEAIAQAgBYA3nJ2HCFYjw0b8zwGZ6FskzFyBlJ6XmIr4QBuv5wqAOf8AWLdYrnjrBXKpS9q7/wCFjQxbVHVjtV7p5pxfl5fuRFs6OOhGrDeacq+zis947PKps5/k3ho+OLTlhn7XGDefVPiR0raMaCSGvc3aDWnUuvZwmrr0Ivea9FunUV7f6yV/py+R3jW/Hdm/2/Gi07rHi2/mdlpWcV/jpwj0jn63I6LFLjziTxXaFKMPdViHXxdau71ZN/3lsPC6EYEAIB/Y1mOjxA1uAGLnfZHx2LnOVjtSgnnLZ/ciyaXObCl4cFmAJpT+luPtoucVeWZ317U5S55Ly5+mXzKYpBCBACACgPpnR3xSW9BD9xq8tW3kupf0/cXQ9W94CN5pW9DfLqaVt0+hn6vSpBACARARNoaRwIWF6+77LKHrOQWyi2atlatDSuM/BlIbd2Lus9gXRQXE1ciCiPLiS4kk5kkknpK3saiwYxY4OaaFpqDvC1lG6sbwm4u6NNkJpseE19AQ4YjYdYUdq6tIk3lSmpwduKaK7b2j575mWo50Gx27eosdfDyyziX0qlDS0EqjUay48JFaiyL2/Vrwx/NS4YulLjbqVWJ0LjKGbhdc1n/I3LaZ4KRGSewrZU5wdpJp+eQiyaAgHtlWa+O+6wec45NG/wCC1lLVN4Rvt2GiWdIMgsDGDDWdbjtK4ebOspXyWwpemM1fmC3VDaG9JxPtHUulNcTWo8lEgl1OIIAQAUB9M6O+KS3oIfuNXlq28l1L+n7i6Hq3vARvNK3ob5dTStun0M/V6VIICOta2IcAc41dqYO+PwG8rKi2YbsUm1reix6gm6z7Dcv+R+t7Ny6qKRo2Ra3NQQAgBAWnQyO9oiGlYQLQ4/Zc+oDtwNKdSh4iahJPmWuCw7xNKcF70c1581+/UvMmGF11+AOFdh1dCTva6IcEr2l/w42zo+0CpAxwDwADXMV2qNqwrZWsy0w2ksThJJ67ceVzPrdbdFD3wdTqrXoWuBjJVGi6/UVWlUwVOolnJpp8bWuyEVueIJjR3R2NNupDY4sHfPAJpuG0rlVrRp7WdqdJyz4GgwLGMswNENzG7SDidZJ1lcI1Iy2M3lGS2o8x4oY1zjk0Fx4AVK3WbNDLJiMXuc85ucXHiTVSUjk3c5oYBACACgPpnR3xSW9BD9xq8tW3kupf0/cXQ9W94CN5pW9DfLqaVt0+hn6vSpKtb+lF2sOAQTkYmYB2N2nfkukYczRyKe95JJJJJxJOJJ3rqlY1PKGAQAgBACAv30QPa+PMS8QVZGgGo23COxx6lXaRj/jUuTLDR9V06utHaTkaUfAiOgRKktxY8/8Ash6ncRkfzWmEra8dV7UTNJ0ItrEU1lLauUvw+APfhjkB6tylXsrlZCLnJR5u31M8t+IXEE6y49dCouAes5s9J+pKapU6FNbEmvpYm9AtBnzrhEi1ZLg4nJ0Qj6rNg2ld8Xi1SVltPO4fDupm9ht8jJQ4LGw4TAxjRQNAwHxO9UM5ym7yZbRioKyO5C0WWwy1zM1+lxsKBAaGC6+M+7QZXW4uNNWoYfaVxo+pObaexFbjIQiroyFWxXggBACACgPpnR3xSW9BD9xq8tW3kupf0/cXQ9W94CN5pW9DfLqaVt0+hi+l9s3RyMM84jnkamn6vE+zivQQjfMp5Mpi7HMEAIAQAgBACAn9AZ/kbQlnnAGJyZ4ROZ7XA9Cj4mGvSkjtQlq1EzeLbshswwA817TVj9bTrrtByI/JedpVHBpovU8nFq6e1f3jyKLb9mx4THAQnvrheY0uaAdeGKs6mLjKnaPE10XgYyxKlUklFO+fGxE6M6DxJqMHzEN8KXZqcC18U7ADiG4d9syzqOUayw9Oyzk/TqSNL1u+Ymy9yPq/LyNegQWsaGMaGtaKBoFAANQCrpScnd7SPGKSsjosGwIDCPpXtblp5zAatgAQxsvHnPI6aD/ivQ4GlqUr8ymxU9ap0KappFPcKE5xo1pcdgBJ6glxYcxrKjtFXQngbbpw47FjWRmzGayYAoD6Z0d8UlvQQ/cavLVt5LqX9P3F0OelUwIcpMPOTYbncaY0XTD7+PU0r7p9D5tjRS5xc41LiSTvOa9IikZ4WTAIAQAgBACAEB6hxC0hwzaQRxGIWGrpoynZn0PpJpM2WkhM0vOe1vJt+094BA4azuC83CjrVdQv0/Yuv7yX1MzlNKZ4B1+YcXOdeOxtfqtAwAXWrUhe0IqxfYTQacdfEN63JOyQ6szS+YgvvF3KD6zT9Ydh3rR1NbKSR2q6CoqLdFtS83dM03R7SCDOMvQjiMHwzg9h2OHbkVxq0ZU9uzmecu1Jwlk1tRKrkbDG3LREvLxYxyhsLuJAwHSaBdKUdaaRhuyuz5mixC5xc41c4lzjtcTUnrXqYqysefk9ZtnWQlDFiNhtzcaV2DWegVKN2RhGgNEGThhrQccAAKviO1k/E4Bcc5HTYcodviv7yE9ja0L6hwb51MQN4qmqLkdpbYzSwx4YAIxeBk5p+txHrC2jLOxq0U4rqaH0zo74pLegh+41eWrbyXUv6fuLoMtPf4fN+hcuuG38eppW3b6HzmvSFGCAEAIAQAgBACAEBdLUtbl4Nnw61EKWqfPvGGD91o61S149nKclxZ7DQUI1HC62Xf0yX3Y0CgI9iCyLHP8A10SXc2PBdciNOepzTm1w1hTcG9aXZSzizzf6iw0Ow7wspK3zRrehemcKdaGmjIwGLDr/AKm7QuGJwjpO8c19jztGtrRVyG+me0rkrDgg4xolSP6IfOP913rXXRtO9TW5GmLqatNrizGFelOTGikdrJgOfgLjqcf8VXKtNRjdkrCYapiKqp01dsmrSmREihwLmt5MhjiKAkEl9MaE4s9S40K0aiyJGOwFXCSUalrtXyPERtBi5oFDUtFL1KkONeHBdiCSogxGSP72DFa3kDzixxbdLTdqRW7gRnRRViYOpqraT3gKnY9qnG221818na/yM7KnlYfTOjvikt6CH7jV5atvJdS/p+4ugy09/h836Fy64bfx6mlbdPofOa9IUYIAQAgBACAEAIAQExZD6t80Xegku9pPUqjSF1JeZ7f9M6sqcnxWX1d/70JFVx6oEBGWjV8RkIHMjrcaDq7Va4CGrF1GeL/U2Kc6kcPHYs31ez0NVs3Q8RYcN4dyJZ4JzW84BuRGIw3HNc8RioxlqpXKfDQk457OX92GffSRaUSLNmHEcHmA3krzRQOdm51NRqaEf0qZg6cY07pbcyJi5607LYiqqWRTvIzRhRGRGgEscHAOALTQ1o4HMHJaVIKcXF8TpSqypyUovNGiykxGtgFr40GFDhm9yfNaYZFecxo5xABIvVA9ipJQqYWd0erhW0dVoJOLlJ7U9qfX8HKbk7OhYOix5xw2FkODUbwKkdLlmWNqyVkZw+g2pdq0opfE7+n5K3b9tQXs5OBA5Kp5z+WixKj7NDQHVjTUpODwri9eZE0zpHWXYQqay4tRS+SZXCrQ82fTOjvikt6CH7jV5atvJdS+p+4ugy09/h836Fy64bfx6mlbdPofOa9IUYIAQAgBACAEAIAQDuz54wr3NDrzaY6iDUEb1yrUo1FZkzB42rhaiqU3/J3/AN2P2R61C8Nh8TL7/wCVVv8Axx9Q/wB2P2R608Nh8TMf/Kq//jj6nOUtG5HbGLQ66a3SSAcKasVMhRUaeomUeKxksRXdaSzfD0Ly36XY4AAloIAyF5+FMlC8Mg3dyZt352skZ5MRi9znuNXOcXOO1zjUnrKsopJWRCk7u5zWTUEAIzKbTuj055OZJ6StFBLYjpKtUmrSk31Z5W5yAoD6Z0d8UlvQQ/cavLVt5LqX9P3F0GWnv8Pm/QuXXDb+PU0rbp9D5zXpCjBACAEAJcAgBAFUALABZAIAQAlwCAEAIAS4BACxYAsgCgPpnR3xSW9BD9xq8tW3kupf0/cXQZae/wAPm/QuXXDb+PU0rbp9D5zXpCjBACAEBNaKlpiuY4AhzDmBmPyqtWZQ4iwBChS8MgXnRgXGgqQHZetqxtMnS35sB5gCGyjrvOAo4VIyoiBJvY0vfALG8mIQcBTWSR2LAKjY5HLQq4gvAx34dq3ewwWlko2szzRi6jcBh+7Bw6ytDYZwoTeVk23R4Ik4DElpz25LPAwR1vT95zoQhtbciHnAYmlRispGGOLBIZAjxg0F7cASK0wHxWHtCO1sywMeWIaAX3b1BgcW9hKyjIulsJvJsc0Ac8tNABt2easID+1pZpEMhrebGh1oBkTTHrRArNutAmIgAoL2Q4BZWwwxgtjAIAQAUB9M6O+KS3oIfuNXlq28l1L+n7i6DLT3+HzfoXLrht/HqaVt0+h85r0hRggBACAd2RGuRobv6wOh3NPqKwzKJjSCJWahN1NLetzqnsWq2GRdJ5oF5hcm28Q2kTC9mDTLoz1ogOI0B8aEYcTmx4bagg9801zI20x34pxMFZk3UiMOx7T1ELdhF5jupEaPtvPqhH4LmZIl5/8AOgj7MKn9rz2rPAwRukE61z3MENrS2IavFKupUY4dKykGd7L8TmOPY1Ye0yjxZklEbMQeU11c2rq4AE9GpZuCQ0hgOEs69mIxcPNc51PU4LCBIxOc57NnJO/uJ/6LAKnb/jEXzuwLaOwwyPWxgEAIAKA+mdHfFJb0EP3Gry1beS6l/T9xdBlp7/D5v0Ll1w2/j1NK26fQ+c16QowQAgBAdZV4D2E5BwJ4AhGZJK1p1j5lsRpq0FlTQ/VNTmtbZAc2xHl3uMVsRxiClG0IBukbW7K61jPYZHz7VgBzoweSXQ7tyhrUVPbwSzMFRC3Bapy2oRiwHB1WtLi40dhVtBqxzOS0sBibRZ/reVvczbQ/YplSuazbIHC2uQJL4T3Oe55JBBAANSaVA10RXDOlizcPkosGI65fydSoyp2I0ZRIG1oPLsN7mQ4ZbeocXGgwFK5DNYswRzJ9plY0Nzue595ooccWnPLMFZsCSZbELl3OvcwwmitHd80nClNhWLGCBteM18Z7mmrScDjsG1bLYBmsmAQAgAoD6Z0d8UlvQQ/cavLVt5LqX9P3F0GWnv8AD5v0Ll1w2/j1NK27fQ+c16QpAQAgBACAEAIAQAgBACAEAIAQAgBACAEAIAQCFAfTWj3ikt6CH7jV5atvJdS+p+4uh1tmz2zEGLBeS1sRpaS2l4A6xUEV6EjN056y4MzKOtGxRu5DK+XmeuD8tTfE5/CvUi9xgHchlfLzHXB+Wnic/hXqO4wDuQyvl5nrg/LTxOfwr1HcYB3IZXy8z1wflp4nP4V6juMA7kMr5eY64Py08Tn8K9R3GAdyGV8vM9cH5aeJz+Feo7jAO5DK+XmOuD8tPE5/Ch3GAdyGV8vMdcH5aeJz+FDuMA7kMr5eY64Py08Tn8K9R3GAdyGV8vMdcH5aeJz+FDuMA7kMr5eY64Py08TqfCvUdxgHchlfLzPXB+Wnic/hXqO4wDuQyvl5jrg/LTxOfwodxgHchlfLzHXB+Wnic/hQ7jAO5DK+XmeuD8tPE5/Ch3GAdyGV8vM9cH5aeJz+Feo7jAO5DK+XmeuD8tPE5/CvUdxgHchlfLzPXB+Wnic/hXqO4wDuQyvl5jrg/LTxOfwr1HcYB3IZXy8x1wflp4nP4V6juMBO5BK+XmeuD8tZ8TqfCh3GBfpKWEKGyGCSGMawE5kNAaCaa8FXSlrNtkuMbKw4dmktplbBFqZBACAEAIAQAgBACAEAIAQAgBACAEAIAQAgBACAEB//2Q==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28575" y="-2560638"/>
            <a:ext cx="35623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AutoShape 6" descr="data:image/jpeg;base64,/9j/4AAQSkZJRgABAQAAAQABAAD/2wCEAAkGBxQTEhQUExQWFRUXFR0YGBUYFxQaFhcVFhwXGBgXGB0YHSggGhwlHhcYITEhJSosLy4uGB8zODMsNygtLisBCgoKDg0OGxAQGywmICQuNCwtLiwsLCwsLSwvLCwsLCwsLCwvLCwsLCwsLCwsLCwsLCwsLCwsLCwsLCwsLCwsLP/AABEIARMAtwMBEQACEQEDEQH/xAAcAAABBQEBAQAAAAAAAAAAAAAAAQQFBgcDAgj/xABJEAABAgMEBQUMBwcEAwEAAAABAAIDBBEFEiExBkFRYXETIoGRwRcyMzRTcnOhsbLR0wdCUpLS4fAWIzVUYqLxFBWCwiRD4mP/xAAbAQEAAgMBAQAAAAAAAAAAAAAABAUBAgMGB//EADkRAAIBAgIHBQcEAwACAwAAAAABAgMRBCEFEjEzQVFxExQVYaEiMlKBkbHRBsHh8CNC8VNyFiRi/9oADAMBAAIRAxEAPwDU5+Y5Nj30rdFabVURhrzUeZKlLVjrED+1rfJH7w+CmeHvn6Ebvq5B+1rfJH7w+CeHvn6Dvq5B+1rfJH7w+CeHvn6Dvq5B+1rfJH7w+CeHvn6Dvq5B+1rfJH7w+CeHvn6Dvq5B+1rfJH7w+CeHvn6Dvq5B+1rfJH7w+CeHvn6Dvq5Dab08gwvCAN3F4r1UqsrR0nx9DHflyIyP9LEq3KHEf5v/ANALbwuXMx3+PIaP+mCDqlovS5ieFz4NG0cdTe257Z9LsA/+h44uHYFylo6qiXTr4SW2pbrF/wAjmH9KEN3ewHHhEb8FHnRlDKSLWho6FdXpVYvpc990pn8u777fwrTVJHgc/jX0Yd0pn8u/77fwpqjwOfxr6MO6Uz+Xf99v4U1R4HP419GHdKZ/Lv8Avt/CmqPA5/Gvow7pTP5d/wB9v4U1R4HP419GHdKZ/Lv++38Kao8Dn8a+jDulM/l3/fb+FNUeBz+NfRh3Smfy7/vt/CmqPA5/Gvow7pTP5d/32/hTVHgc/jX0ZdpOPykNj6UvsDqbLwBp61oylnHVk48hvb3gI3mld6G+XUj1t0+hn6vSpBACAEAIDlMR2saXPIa0ZkpYwUy2dKnvq2DVjftfXd+H2rrGHM1ciuucSak1JzJzPFb2NBFkAgBDIrXUyNOCw4qSs8+ptCcoO8W0/Ify1pkYOxG3X+agVsBGWcMmekwH6kq07Qr+0ufH+SVgxg4VBqFVVKcoO0j2OFxVLEw16Tuv7wOi0JIIAQAgBACAQoDdLF8XgehZ7rVyZ4avvZdX92Jb3gI3mld6G+XUh1t0+hn6vSpBACAEBwnZtsJhe80aOsnUBtKzYxczu2bXfMOq7Bo71mob953rso2NGyPWxqe4cFzsgTwC0nUjD3mSKWErVd3Bv5ZfUfwLDjOyYR19i4PFw4Jv5fknLRFRZ1Zwh1kr/RD+FonFOf8A1+K1eIqv3YepvHBYKLtOv9Iv9wfou8andF0+xcniK62wJcNH6LlksQ79LDOLY1DS8QdhC1WkWnaUSXL9MQnHWo1brzWX1Q0jWe9uqo2jH81Jp4ylPjYqcToHGUFfV1lzjn6bTjCjFpq00Pq6V2qU41FaRAw2Kq4aevSdn/dqJqSnQ/DJ2zbwVLiMI6Tus0e90XpmnjFqvKfLn0Hail0CAEAIAQCFAbpYvi8D0LPdauTPDV97Lq/uxLe8BG80rvQ3y6kOtun0M/V6VIIAQCEoDPNJLX5eJRvg24NG3a48dW7pXaMbI5sLC0eizLqMaabd21cK2JUXaOb9CxoaPTgqtZ6sXsXF9Fy82aNY30cwBTlKxHbhgDxKr6uJb2tkuLhDcwS8/el9Xl9EW2T0XgwxzYbBxFT61FeItsNp9pU99t/MkG2aAKA03UwWveJM59iiC0gs9rWlwADgQagUqDgpuGrOTsyLiKSirldVgQxpaMmIjThzh3p37OC4V6SnHzLPRWkJ4Wss/Ze1f3kVdU7TR9HTTzI21ZUUvjp311qywOIet2cjyf6h0ZDs+801Zr3vPzIprqYjDerRpNWZ46E5QkpRea2E3Z85fFD3w9e9UuKwrpO62H0DQ2l1i49nPKa9fND1Qy+BACAEAhQG6WL4vA9Cz3Wrkzw1fey6v7sS3vARvNK70N8upDrbp9DP1elSCAEBW9M7TuMEJp5zxV25n5nDgCt4K+ZrJld0esh0xFDQMK4rniKur7K/qJ+Bw0NV16q9hZJfFLgunFm72DYbIUNrQKCnS47TuVLVrcIkyTnVn2lTb/dnkTjW0wCjN3N7CrABDI1tCVERhB2erWF1pVHCVznUgpRsUCagFji06vWNRV7CWtG5USjquxyW5qVy2ZW4+8O9djwOsdqqsVS1JXWxnvtA47vFDs5P2o/bgRkw2rHD+k+xcaTtUi/MssdBTw1SL4xf2K0vSHypnpjyCCMCFrKKkrM6UqsqU1ODs1mT8nMX2115Eb1QYij2U7cD6VozHxxlBT4rb5P+RwuBZAgBAIUBuli+LwPQs91q5M8NX3sur+7Et7wEbzSu9DfLqQ626fQz9XpUggPL3gAkmgAqTsAxKAzKfmXTEZzvtOwGxuQHV2rrKShG7M0aMq9WNOO1uxo+gEk1lNprTbhhsP8AUVV3lOm5vi/oXuk1GjWhhYe7BfVvNs1SE6oB3KqlkzVO6PSwZBACAEMFe0hsm8Lzc9X4cB1KwwuIayZDxFG6uipK1K65wnJcRGFp6DsO1c6tNTi4sm4DFywtZVY7Ft80VePBLHFrhQj9VCppwcHZn0fDYmniKaqU3k/7YirQlG0q1uO0fAfBTsJXlrWlI87pnRdHs3KlTz5pfsvwRBVvc8S8sh5Zca68DU7Dp1freomMo9pTvxRdaCx3dsSk/dlk/wBmTqoj6MCyAQCFAbpYvi8D0LPdauTPDV97Lq/uxLe8BG80rvQ3y6kOtun0M/V6VIICC0xm7kuWjOIbv/HN3qFOlbQWZq2VGx4dXE7B6z+io2kJ2go8z0f6Yw6niJVH/qvuaFo1Fushu2OPVeK50FehY46c9nSEn0+xp0g+reBp29qqqqtI1pu6HK5HQEAhKGLnGcmRDaXHV/nUulOm5uxrOeqrkTbdsw2wg6oNReHVnkpNGg1Jt7EcpS7S0YZt7EZLOaYNFRDYTvJw6lbKNSSyyRHcMNSlaUnJrhHJfVkS/SmPU0IHQCsqg+MmJ46ja0KMV1bf7obxLdiupfIcBqy6lrUwkanF/UkYTTVTDTvCEUuNl/LHUGaZEFK47Dn+fQq2ph6lF39T1+G0lhcfDVWT+F/3P5EPNso4/nX+7FW9CetBM8LpGgqVdqOz539c/wC7TkCu1rqxATad1wLLBfeaDtAPWvN1I6s2vM+sYWr2tGFTml9j2tCQCAQoDdLF8XgehZ7rVyZ4avvZdX92Jb3gI3mld6G+XUh1t0+hn6vSpBAUzTyN+8hM2NLvvGn/AFXWmaSI+xRzXH+r2AfFVekX7aXke2/S8LYecucvskaFo3K+CafOPvfkusV2dBFBpKqq+OnKOy9voaHZp5p49gVVW2nSm8jha+kEvLCsaK1v9NRePAJToVJ7EbSmoq7KXaP0rwBUQmPdsNPjTtU+GjX/ALESWMX9zIUfSO6K4B19tXZC7QbF37tGlG+rkbU1HESUIT9p8Gi/S8w6PADaYkEYDor29KiOEadS6MXlOFn/AGxmGnUw+GGwwSKkh2+mpWMbTkuW05wm6NCUo+83q35K2duV+ZSmt306+xSnkskQacYylZuw5gCFXERH8KCvauH+V55JE7/6VNWipTl5+yvyLFjQjlDc0efU+yidnWTylc27zg5RtKi0+cW/s7ja9Q1BO7au9taNmQVNQnrUm8s1zJYsEZlfrD1HZwVQpSwtWz2Htp0aWmMH2i99ZX8/wyHIVwpJq6PDTi4ScZKzRP2cf3beHaVQYtWrSPpWhZXwNN+X7jlRy0BAIUBuli+LwPQs91q5M8NX3sur+7Et7wEbzSu9DfLqQ626fQz9XpUggKDpm+sydzGj2ntXansOcjro5Av3W7XGvAZ+oKrxMdfEJHtNFVu76JnV45267EaNITQhh7s3GgaPafYpFSnrtLgeUhPVvLiNNJtNTKyzYcM1jxKkn7LcRU9WAXCOEU6rfAkqvqUrvbyM5lbKmptxeA55OJe458K6uCndpTpq0UcewqVPaqOy8/whjOyfJktL2OI+y697MFvCetwaOVWhCEbqaflncc2PChF7eUcc+9FR/kqPiJ1Flb2eLLbReHw8lrKa7XbFPJX4Z8fsbroYWmEC01FO38lV4xptW2cDSlCcJSVRWaefUqP0s2eC1zwMRR/Vg5SsHP2Yvk7Gkoa2vT5q/wA45r90ZlJwLzTQVfUAYijcyXGvQB0qdVqxi0pvI5YHCVa0HKkk3e2fDK9ywTtmwmy0ABjoUdt4uitcHiJXOtCCKaqV1qKsTKM3rbHsJ0dEdvF9i842vk738uZDQZAY1DnVwrS6BvxNT1LNXFv/AFaXqSsJoRXaqxlK/H3VHzzd2zy+yXanA9YSOkYf7JmtX9L1lu5p8rqzHsjK3Bjmc/1WnSoWJr9rLLYeg0Ro7ulLP3nt5fgj7Wg0fXU4V6dfYrHA1danqvgeW/UWE7LE9otk/vxJKzvBt4dpVbi99I9XoRWwNPp+45UctQQCFAbpYvi8D0LPdauTPDV97Lq/uxLe8BG80rvQ3y6kOtun0M/V6VIIDPtMB/5T97Wn+0DsXeGw5y2knoE2/Fa0/aI6DT4lV9dauI1v/wAnoqFTW0PKHKaX1zLpOQbj3N1A4cDiF2hPWjrFJKNpWKVLWaY8aJMTALIIJIvYVa3LD7IGO9bXysjvZU5Xlm1kl+/4Qloz8edeJeXF2GQS2C00q0ZOinIuOpuQqEioQ9pmk4VJvN9b7fmQbLJi/WhuYAaEu5o6K5nhVbVa0aa1jfB4GpiaipxW3jyJ6zNHw43mv5odW6Wkkbr2HO3hR4Ve2V9hZYqgtHTUPe6pfVLajatHpMwoLQczid1dSqsVNSqO3A5UYtR9ra8xhptJCJLkHh14frgt8G/aceZmpPUlGfL7cfQw+zmBrnMI54Oe0blKxkpTip8H6MvNB06NCpOhKNqi4847VYkFXnpxUAIAWAQ9rRcbp1GoO4j4q3wFOy10/wDp4f8AUeKcqnYSXuu6fk1x+Y0Ey/ABxwyA/JTHRp3u1tKWGPxaUYRm7LYl+CXs6bvjHMesbVUYvD9lK62M9toTSjxlJxn78dvn5jxRC8EKA3SxfF4HoWe61cmeGr72XV/diW94CN5pXehvl1IdbdPoZ+r0qQQFM07lqPhxNrS08Wmo9p6l0ps0kcdBpu5NMrtB/XqUfFRzi/kWuj6l8PWpeSkvk8/RmtWtZxic5vfAdY6VEoVdTJnCrT1s0Ve07IiR28kLzTUEimdMQDsFadSlzmlHJmuH1VVTqJtEnYWhDYIvEFzzm4DE7RU6uFFEeKWzIkVIOcm0mk/7nzJJ+jHKYvaIbAO9BJeRsJ1cMlrPExfs2uZoRqUpa8HYlrKsSGy6QwNDe9G/aVGqYiVtVHTUdSWvN3fntJpRDuMLYhFzKajUHpFF3w8kpHGsrxMY0jsUD94xwa4HAE04gbR+atXq0r3zi9q/dEjD1KuOUYpNVYbJrY7cJfkYwi6lHtLXbCMDvG0Kuq01BrVeTPXYHFTrxtUVpLJ2zXVNf9Oi5E4EA3nJnkwCRUE0K74eh2ravsKzSekFgownJXTdn5KxD2hHD31GVAPb8Vb4SjKnDVkeI0zjYYvE9pT2WSzPVllvKNvEjHPVjhis4lS7NqPz6GuiJ0oYpTm81s5Xs8n1HcSFyM05mq9QcDl2LjViqmH6E7R1Xu+kotZKfD/2/DyJMKlPfCFZBuli+LwPQs91q5M8NX3sur+7Et7wEbzSu9DfLqQ626fQz9XpUggIjSqWvyz9rOeP+OfqJW0dphrIoUlMcnEa8fVcCs1o60Gjrg6vZ1ot7Nj6PJm72PM8rCaQTgAMx0epVNaCUr2WZNV1JxvmnYssvBDQKY7zn+SgTk2yTGKSOy0NxCEMCoZGNq2rDl23ojgBvNF1pUZVHZGk56uRVbf0rAhl1662m71bTvVhTwyp5yz5eZGTnXerHJcW8kkZFaFtPiRS/wCrkG6ruw71PeGhUj7W37GtDSlXC1F2L9lPZz6nR2kMVwDX0LARqFQBvzWlTCXp6t2zthdLKlilVUEk3na/Hbxt6EgDVUjTTsz6JGSkk47GKhsMbXZVldhB7O1TcBNKrbmjz/6kouphNb4Wn+3oQiuz58dZVgLwDkcMN+S415SjByjtJujqVOriYU6mxu2Xp6j60Ab8Ik1dgCdfNIoVDw89eE8suBfaUoKjiMPd3kmk/k1Z/MllUntUIUMm6WL4vA9Cz3Wrkzw1fey6v7sS3vARvNK70N8upDrbp9DP1elSCAoM/bAiPfynKOaSQGMfda1oNAaUN5xzxW6Uja0LLN3e3+8WPpDRmBHgufBjm+PqOoCOIpiN4PQtFW9rVaN6uF1IKazT2P8AZ8n5E5obaj2N5NwpEh81zTraPhhiuUoxk3D5r++RJmm6UcQuOUuq/KNJsm0mubgcNY1tPABVdeg0zrSq3JdjwcjVRGmtpJumelgycZiPd3krpCGsaSlYxTSyHMTs29pc1rGuo1rnU6boxc4q6w8qdNaq2kathq0qUav+j5Xf1ysjja2iEyyHDZUuGJAcaAV1AE4cEhV/yOSV+nA6vsp4ZUtZxle7vnrfTkRs7orEhNDnnPYDTHjSvFbVMW6avbLqMFoqjinqRqNS/wDXJ9MxtCslo74k8MFGqaQm17KsXuH/AEvRi71ZOXlsRItFMBkq5u7uemhBQiox2LIVDYRwrgUTad0aTjGacZK6ZAT8tcdQZHEfBX2Er9rDPaj5xpjRywdfVh7ss1+DlLNJcLudajox7F1quKi9bYQsFCpOvFUl7V7r5ZjgROUjNNKc4YcP8LhqKjQaTv8AyWUa8sdpOM5RtmsuSj/wnVRH0UQrIN0sXxeB6FnutXJnhq+9l1f3YlveAjeaV3ob5dSHW3T6Gfq9KkAgM5s6FcnGA6opHU4jsWa0vY6W+6JODg+1XnGVuurI0Ga0ZYyFGmQ4wIgBdWpuktxN4ZYnDD1qJUqKU1FehJwdWdKLVk09qayfm/yUSy7SeIwiuxL/AF3cKdVR1LetFRV43vF8fMm4GTry7Ooko1VZW2JxyRoMtMEUew0wqDuP6yXT2akblLUhOjNwe1OxZ7HtG/rDXjMaiNowyUCvR1ehJpVbljhxARUZKtcWnYmpjOXbeiF2dP0NS7yerGxzitaVz0+zIF/lTDZfGN+gz28VzVSbVjpaytnbrl9CI0lrGuth0JBqcQDlsONMVOwf+K7kQ8T/AJLKJn+m9v3Lsu5vPaBepTLAt66AqT2DqReo8mSMDiqWDqKrVTbWxL9/2KrCtNhzq3j+SjzwFWOazPSUP1Hg6jtO8eq/Fx2yIDiCDwUSUJRykrF1Rr06yvTkmvJ3EfFoQDrwB37FmMNaLa4GlTEqnVhCX+2SfC/J9eB0XMkWIe2nc5o3e0/krjRytBvzPEfqmd68I8o/uNZSPcdWld3wUmvT7WGqnmU2jsZ3Osqjjdf3Z5of2fCvPdEpQY06dag4qrq01STu+J6XQ2E7XFzxmq4xu9VPzJNVp6wQoDdLF8XgehZ7rVyZ4avvZdX92Jb3gI3mld6G+XUh1t0+hn6vSpBAUzSKQc2bY9uTyHDzm98BvoAelYqy/wAUuhM0cr4qnnlfjy4+g803tJz4UIFxLSAeOdPYuVFp1FblclV6HZYaq5bVPU+Sz9SvMdWWG1kQlp40qOvHoWZzXb6nBo60KD8P7wnZweXW/wCGXDRmb5SFTZ7Dq66rSheLlTfBmNMatV08VDZNZ+TW1E5LxixwcNR/QXaUdaNimi9Vot8KLhg7Bw2ZgqpknfMsU1YdWXHbyZfXmlxodoGHtBXKtGTlqm9KSUdYq2nWlol4QLCHRH+DbqA1vO5SsNh25WNalRKOtLYZLN25MRneEfU6mkgk7earSFOEFaTIc6rqZUo2X382zz/tEzEN50OJVxHOeHcBUnFZdeCyXoZp4GrNu9lxzaEm7JMO8C4Eg0oAcSNlPguEcYpT1dUsqmg9TDKuql7q6VnmcpaSiZt5u8mnsStiaGyWZjAaKx8vbpPU6u3or+pIQoMQ4RCMCCKU1GtfVTpUCdSlHOkudz0uHwmNqxccXJZNNavNO47US3BF62V6ejX3kjLIcAvQYal2dNI+YaWxSxOKnNbNi6LL+SWs5g5NuRz9pVVi5vtpZntdCUYPA020nt+7HiiF0CAQoDdLF8XgehZ7rVyZ4avvZdX92Jb3gI3mld6G+XUh1t0+hn6vSpBAM7WkeWhloNHA3mO+y8ZFZTBAMgf6qEYTv3caG40GquZHDsKjq9OfTZ0LutPt8OpJXUrKXlNcfmhmZYmVEK60vBc4EGrgASTUUwqufeIurrJf8Jj0XOGElCT1bJZf6yd8mnz5nnQ6duxLhODsOunbTrK71ko1Iz4PJlbhH2+Enh370fbj9pfkvK6FUWazjegtx+qR1VG3cq2rlMm084EHbFriDJsLiaCoIGeB73PWSFIjBdo5dDSN5R1b2tmyiNsmbtKJywYRDwaHuNGhowoCcypHaQpXTeYnF1XFJNRWzn/f2LfY0KXkmm8080UqGF7iRmSR8VwrybimdcLTnVk4Q+l9v5ZA6Tac3yWwGxG1GcTClNYbU7s10o0XbNo51pRpS9qLvyeSv+5Umy0WIauJx1uPYk8RQo5LaWFHRukcbacm1Hm3bLoSDXMgtpXfvJ20Vc41cRO9j1EamE0XR7OU/wAt87DiHEq0HKoriuEo2lqosaFbtKSqNWur58CJn7Qvc1uDdZ1n8lbYXBqK1pbTxemNOyr3o0HaPF8X/BHqwPMknZM1TmHLVx2Ksx2HT/yI9Z+ntJ6ku61Nj2dSWVSe1BZAhQG6WL4vA9Cz3Wrkzw1fey6v7sS3vARvNK70N8upDrbp9DP1elSCAEBB29ZN88qxt51KPYDQvaMi06njVtGCzZPabwqShsYstaEvDgXoZyFKHwlRqfrrVcZ6scltZYUKdfEWlUk9SObb2JLP6ldbZD2y4mW1Drxdd/8AyOR7eBXZx1o6j5epEp4js8R20Fxbt5Ph9GXKy5wRYTXjWMeOtc6bbWe02xlKNOr7Huyzi/J/uthZLBmwAYbjrq3pzGaj4iD95GtCStqsaWlIw4kcQ3YsLw4g6ic8K0qtou9O72m0Zyp1P8btcsxtqDCAYObdFLtKgDVkq9Yac3rMkuvCORWLYmmRTVrc63iQAXV3D9Yqyo0pRVpMhzq+2pQyaKhasvLtBxxH1Rz8eGrrUacKccoPPqeoweLxtVqWIppw5tZ/Kyz+hEQYrnuo1pptINTwCjyoqK23l5ZlzSxsqlS+pqU0s3L2b9Ezo6x6Ve6G7aSa06iujq11C2xEKOG0XPE62spTb53z6bDnOmkN/mlcsOm6sV5lhpSahg6j2ZFdXokfLgQChYaVrM2jJxd080TspOtc0VIDtYJAx3Kir4WUJ+ysj6Lo3S9GvRTqSUZLJp/f5jkPByIUZxktqZaqtCWyS+opWDobpYvi8D0LPdauTPD197Lq/uxLe8BG80rvQ3y6kOtun0M/V6VIIAQAgGcxZUF7rz4bS7bTPjt6UCbSsOy0UpTClKaqbEuCqS0YyUcwnYwnm8w7Bs4jLq2rWpdf5F8ydhVGuu7zdn/q3svyfXh5lphRQ4AtNQUjJSV0Rq1GpRm4TVmj2StvI5ErJWK+JQk0JxpSpptOKi1MVGGVjvCg5Z3JFmiW2J1D21Ud6Q8iQsHbO42fo9BFWloJGvD/AAiq3zt6HTXqxy7SX1ZCR4IY5wFKA0rgMlPhbVTtYhTlUnKzbb83crltWoCLoNGDN2o/l7VBr1nVepA9ZonRscFHvOJdnwvw/kqloT1/mt732/kpeFwjp+1LaVWmdNd6XY0fc58xgp551ggSuBCBpp2YIYBLIzsOjZl4ycR0rlKjTltRLo4/E0fcm18z6W0fNZWXO2BD9xq8zVVptFrGbktZ7WLb3gI3mldaG+XU5Vt0+hn6vSpBACAEAIAQEZpBZnLwi0d+3Fh37OBy6lmLszDKlIWrFl6Eglp/RBrrGW1R1BOT7N2fLmXs68lRgsXHXg1lJe8vK/7Ms0jpLBfgTdOz9Y+pZdRx9+Numa+pFWj41s8NUUvJ+y/pxLvY1ssLG85oIFA7UQN4yUarR1m3HNHPWnRepUWq1zJCPbwaO/B3NxPXTDrXGODvwsbyxNiuWvpc2G04NaeILvZgeK7KlGDte75I6UqNWstZrVjxk+X7/Izm0dJHRK4GmoZDp1npUh4WpU992XJEilpXC4NWw1O8vil+OBCR47nmrjX2DgpdKjCmrRRT4vG18VLWqyv9l8jmupEBAS9j2fVj47+8hg3f6omroBKj1pZaq4lhgYpVFN8M/pxIkld0rEGUnJtviIsmoIAKA+mdHfFJb0EP3Gry1beS6l/T9xdD1b3gI3mlb0N8uppW3T6Gfq9KkEAIAQAgBYA3nJ2HCFYjw0b8zwGZ6FskzFyBlJ6XmIr4QBuv5wqAOf8AWLdYrnjrBXKpS9q7/wCFjQxbVHVjtV7p5pxfl5fuRFs6OOhGrDeacq+zis947PKps5/k3ho+OLTlhn7XGDefVPiR0raMaCSGvc3aDWnUuvZwmrr0Ivea9FunUV7f6yV/py+R3jW/Hdm/2/Gi07rHi2/mdlpWcV/jpwj0jn63I6LFLjziTxXaFKMPdViHXxdau71ZN/3lsPC6EYEAIB/Y1mOjxA1uAGLnfZHx2LnOVjtSgnnLZ/ciyaXObCl4cFmAJpT+luPtoucVeWZ317U5S55Ly5+mXzKYpBCBACACgPpnR3xSW9BD9xq8tW3kupf0/cXQ9W94CN5pW9DfLqaVt0+hn6vSpBACARARNoaRwIWF6+77LKHrOQWyi2atlatDSuM/BlIbd2Lus9gXRQXE1ciCiPLiS4kk5kkknpK3saiwYxY4OaaFpqDvC1lG6sbwm4u6NNkJpseE19AQ4YjYdYUdq6tIk3lSmpwduKaK7b2j575mWo50Gx27eosdfDyyziX0qlDS0EqjUay48JFaiyL2/Vrwx/NS4YulLjbqVWJ0LjKGbhdc1n/I3LaZ4KRGSewrZU5wdpJp+eQiyaAgHtlWa+O+6wec45NG/wCC1lLVN4Rvt2GiWdIMgsDGDDWdbjtK4ebOspXyWwpemM1fmC3VDaG9JxPtHUulNcTWo8lEgl1OIIAQAUB9M6O+KS3oIfuNXlq28l1L+n7i6Hq3vARvNK3ob5dTStun0M/V6VIICOta2IcAc41dqYO+PwG8rKi2YbsUm1reix6gm6z7Dcv+R+t7Ny6qKRo2Ra3NQQAgBAWnQyO9oiGlYQLQ4/Zc+oDtwNKdSh4iahJPmWuCw7xNKcF70c1581+/UvMmGF11+AOFdh1dCTva6IcEr2l/w42zo+0CpAxwDwADXMV2qNqwrZWsy0w2ksThJJ67ceVzPrdbdFD3wdTqrXoWuBjJVGi6/UVWlUwVOolnJpp8bWuyEVueIJjR3R2NNupDY4sHfPAJpuG0rlVrRp7WdqdJyz4GgwLGMswNENzG7SDidZJ1lcI1Iy2M3lGS2o8x4oY1zjk0Fx4AVK3WbNDLJiMXuc85ucXHiTVSUjk3c5oYBACACgPpnR3xSW9BD9xq8tW3kupf0/cXQ9W94CN5pW9DfLqaVt0+hn6vSpKtb+lF2sOAQTkYmYB2N2nfkukYczRyKe95JJJJJxJOJJ3rqlY1PKGAQAgBACAv30QPa+PMS8QVZGgGo23COxx6lXaRj/jUuTLDR9V06utHaTkaUfAiOgRKktxY8/8Ash6ncRkfzWmEra8dV7UTNJ0ItrEU1lLauUvw+APfhjkB6tylXsrlZCLnJR5u31M8t+IXEE6y49dCouAes5s9J+pKapU6FNbEmvpYm9AtBnzrhEi1ZLg4nJ0Qj6rNg2ld8Xi1SVltPO4fDupm9ht8jJQ4LGw4TAxjRQNAwHxO9UM5ym7yZbRioKyO5C0WWwy1zM1+lxsKBAaGC6+M+7QZXW4uNNWoYfaVxo+pObaexFbjIQiroyFWxXggBACACgPpnR3xSW9BD9xq8tW3kupf0/cXQ9W94CN5pW9DfLqaVt0+hi+l9s3RyMM84jnkamn6vE+zivQQjfMp5Mpi7HMEAIAQAgBACAn9AZ/kbQlnnAGJyZ4ROZ7XA9Cj4mGvSkjtQlq1EzeLbshswwA817TVj9bTrrtByI/JedpVHBpovU8nFq6e1f3jyKLb9mx4THAQnvrheY0uaAdeGKs6mLjKnaPE10XgYyxKlUklFO+fGxE6M6DxJqMHzEN8KXZqcC18U7ADiG4d9syzqOUayw9Oyzk/TqSNL1u+Ymy9yPq/LyNegQWsaGMaGtaKBoFAANQCrpScnd7SPGKSsjosGwIDCPpXtblp5zAatgAQxsvHnPI6aD/ivQ4GlqUr8ymxU9ap0KappFPcKE5xo1pcdgBJ6glxYcxrKjtFXQngbbpw47FjWRmzGayYAoD6Z0d8UlvQQ/cavLVt5LqX9P3F0OelUwIcpMPOTYbncaY0XTD7+PU0r7p9D5tjRS5xc41LiSTvOa9IikZ4WTAIAQAgBACAEB6hxC0hwzaQRxGIWGrpoynZn0PpJpM2WkhM0vOe1vJt+094BA4azuC83CjrVdQv0/Yuv7yX1MzlNKZ4B1+YcXOdeOxtfqtAwAXWrUhe0IqxfYTQacdfEN63JOyQ6szS+YgvvF3KD6zT9Ydh3rR1NbKSR2q6CoqLdFtS83dM03R7SCDOMvQjiMHwzg9h2OHbkVxq0ZU9uzmecu1Jwlk1tRKrkbDG3LREvLxYxyhsLuJAwHSaBdKUdaaRhuyuz5mixC5xc41c4lzjtcTUnrXqYqysefk9ZtnWQlDFiNhtzcaV2DWegVKN2RhGgNEGThhrQccAAKviO1k/E4Bcc5HTYcodviv7yE9ja0L6hwb51MQN4qmqLkdpbYzSwx4YAIxeBk5p+txHrC2jLOxq0U4rqaH0zo74pLegh+41eWrbyXUv6fuLoMtPf4fN+hcuuG38eppW3b6HzmvSFGCAEAIAQAgBACAEBdLUtbl4Nnw61EKWqfPvGGD91o61S149nKclxZ7DQUI1HC62Xf0yX3Y0CgI9iCyLHP8A10SXc2PBdciNOepzTm1w1hTcG9aXZSzizzf6iw0Ow7wspK3zRrehemcKdaGmjIwGLDr/AKm7QuGJwjpO8c19jztGtrRVyG+me0rkrDgg4xolSP6IfOP913rXXRtO9TW5GmLqatNrizGFelOTGikdrJgOfgLjqcf8VXKtNRjdkrCYapiKqp01dsmrSmREihwLmt5MhjiKAkEl9MaE4s9S40K0aiyJGOwFXCSUalrtXyPERtBi5oFDUtFL1KkONeHBdiCSogxGSP72DFa3kDzixxbdLTdqRW7gRnRRViYOpqraT3gKnY9qnG221818na/yM7KnlYfTOjvikt6CH7jV5atvJdS/p+4ugy09/h836Fy64bfx6mlbdPofOa9IUYIAQAgBACAEAIAQExZD6t80Xegku9pPUqjSF1JeZ7f9M6sqcnxWX1d/70JFVx6oEBGWjV8RkIHMjrcaDq7Va4CGrF1GeL/U2Kc6kcPHYs31ez0NVs3Q8RYcN4dyJZ4JzW84BuRGIw3HNc8RioxlqpXKfDQk457OX92GffSRaUSLNmHEcHmA3krzRQOdm51NRqaEf0qZg6cY07pbcyJi5607LYiqqWRTvIzRhRGRGgEscHAOALTQ1o4HMHJaVIKcXF8TpSqypyUovNGiykxGtgFr40GFDhm9yfNaYZFecxo5xABIvVA9ipJQqYWd0erhW0dVoJOLlJ7U9qfX8HKbk7OhYOix5xw2FkODUbwKkdLlmWNqyVkZw+g2pdq0opfE7+n5K3b9tQXs5OBA5Kp5z+WixKj7NDQHVjTUpODwri9eZE0zpHWXYQqay4tRS+SZXCrQ82fTOjvikt6CH7jV5atvJdS+p+4ugy09/h836Fy64bfx6mlbdPofOa9IUYIAQAgBACAEAIAQDuz54wr3NDrzaY6iDUEb1yrUo1FZkzB42rhaiqU3/J3/AN2P2R61C8Nh8TL7/wCVVv8Axx9Q/wB2P2R608Nh8TMf/Kq//jj6nOUtG5HbGLQ66a3SSAcKasVMhRUaeomUeKxksRXdaSzfD0Ly36XY4AAloIAyF5+FMlC8Mg3dyZt352skZ5MRi9znuNXOcXOO1zjUnrKsopJWRCk7u5zWTUEAIzKbTuj055OZJ6StFBLYjpKtUmrSk31Z5W5yAoD6Z0d8UlvQQ/cavLVt5LqX9P3F0GWnv8Pm/QuXXDb+PU0rbp9D5zXpCjBACAEAJcAgBAFUALABZAIAQAlwCAEAIAS4BACxYAsgCgPpnR3xSW9BD9xq8tW3kupf0/cXQZae/wAPm/QuXXDb+PU0rbp9D5zXpCjBACAEBNaKlpiuY4AhzDmBmPyqtWZQ4iwBChS8MgXnRgXGgqQHZetqxtMnS35sB5gCGyjrvOAo4VIyoiBJvY0vfALG8mIQcBTWSR2LAKjY5HLQq4gvAx34dq3ewwWlko2szzRi6jcBh+7Bw6ytDYZwoTeVk23R4Ik4DElpz25LPAwR1vT95zoQhtbciHnAYmlRispGGOLBIZAjxg0F7cASK0wHxWHtCO1sywMeWIaAX3b1BgcW9hKyjIulsJvJsc0Ac8tNABt2easID+1pZpEMhrebGh1oBkTTHrRArNutAmIgAoL2Q4BZWwwxgtjAIAQAUB9M6O+KS3oIfuNXlq28l1L+n7i6DLT3+HzfoXLrht/HqaVt0+h85r0hRggBACAd2RGuRobv6wOh3NPqKwzKJjSCJWahN1NLetzqnsWq2GRdJ5oF5hcm28Q2kTC9mDTLoz1ogOI0B8aEYcTmx4bagg9801zI20x34pxMFZk3UiMOx7T1ELdhF5jupEaPtvPqhH4LmZIl5/8AOgj7MKn9rz2rPAwRukE61z3MENrS2IavFKupUY4dKykGd7L8TmOPY1Ye0yjxZklEbMQeU11c2rq4AE9GpZuCQ0hgOEs69mIxcPNc51PU4LCBIxOc57NnJO/uJ/6LAKnb/jEXzuwLaOwwyPWxgEAIAKA+mdHfFJb0EP3Gry1beS6l/T9xdBlp7/D5v0Ll1w2/j1NK26fQ+c16QowQAgBAdZV4D2E5BwJ4AhGZJK1p1j5lsRpq0FlTQ/VNTmtbZAc2xHl3uMVsRxiClG0IBukbW7K61jPYZHz7VgBzoweSXQ7tyhrUVPbwSzMFRC3Bapy2oRiwHB1WtLi40dhVtBqxzOS0sBibRZ/reVvczbQ/YplSuazbIHC2uQJL4T3Oe55JBBAANSaVA10RXDOlizcPkosGI65fydSoyp2I0ZRIG1oPLsN7mQ4ZbeocXGgwFK5DNYswRzJ9plY0Nzue595ooccWnPLMFZsCSZbELl3OvcwwmitHd80nClNhWLGCBteM18Z7mmrScDjsG1bLYBmsmAQAgAoD6Z0d8UlvQQ/cavLVt5LqX9P3F0GWnv8AD5v0Ll1w2/j1NK27fQ+c16QpAQAgBACAEAIAQAgBACAEAIAQAgBACAEAIAQCFAfTWj3ikt6CH7jV5atvJdS+p+4uh1tmz2zEGLBeS1sRpaS2l4A6xUEV6EjN056y4MzKOtGxRu5DK+XmeuD8tTfE5/CvUi9xgHchlfLzHXB+Wnic/hXqO4wDuQyvl5nrg/LTxOfwr1HcYB3IZXy8z1wflp4nP4V6juMA7kMr5eY64Py08Tn8K9R3GAdyGV8vM9cH5aeJz+Feo7jAO5DK+XmOuD8tPE5/Ch3GAdyGV8vMdcH5aeJz+FDuMA7kMr5eY64Py08Tn8K9R3GAdyGV8vMdcH5aeJz+FDuMA7kMr5eY64Py08TqfCvUdxgHchlfLzPXB+Wnic/hXqO4wDuQyvl5jrg/LTxOfwodxgHchlfLzHXB+Wnic/hQ7jAO5DK+XmeuD8tPE5/Ch3GAdyGV8vM9cH5aeJz+Feo7jAO5DK+XmeuD8tPE5/CvUdxgHchlfLzPXB+Wnic/hXqO4wDuQyvl5jrg/LTxOfwr1HcYB3IZXy8x1wflp4nP4V6juMBO5BK+XmeuD8tZ8TqfCh3GBfpKWEKGyGCSGMawE5kNAaCaa8FXSlrNtkuMbKw4dmktplbBFqZBACAEAIAQAgBACAEAIAQAgBACAEAIAQAgBACAEB//2Q==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180975" y="-2408238"/>
            <a:ext cx="35623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26" name="Picture 2" descr="http://www.gcmonitor.org/img/original/Courtroom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89"/>
          <a:stretch/>
        </p:blipFill>
        <p:spPr bwMode="auto">
          <a:xfrm>
            <a:off x="-1" y="0"/>
            <a:ext cx="25146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78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915816" y="61912"/>
            <a:ext cx="60514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Rechten verdachten.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101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3076" name="Picture 4" descr="http://www.walkofheroes.org/wp-content/uploads/2011/12/detail-of-american-flag-11279635008nza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510" y="53058"/>
            <a:ext cx="986870" cy="65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531" y="4002804"/>
            <a:ext cx="809849" cy="753007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2771800" y="1131590"/>
            <a:ext cx="568863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Verschil NL: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u="sng" dirty="0" smtClean="0">
                <a:solidFill>
                  <a:schemeClr val="bg1"/>
                </a:solidFill>
              </a:rPr>
              <a:t>Uitlokking</a:t>
            </a:r>
            <a:r>
              <a:rPr lang="nl-NL" dirty="0" smtClean="0">
                <a:solidFill>
                  <a:schemeClr val="bg1"/>
                </a:solidFill>
              </a:rPr>
              <a:t> toegestaan.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u="sng" dirty="0" smtClean="0">
                <a:solidFill>
                  <a:schemeClr val="bg1"/>
                </a:solidFill>
              </a:rPr>
              <a:t>Patriot Act</a:t>
            </a:r>
            <a:r>
              <a:rPr lang="nl-NL" dirty="0" smtClean="0">
                <a:solidFill>
                  <a:schemeClr val="bg1"/>
                </a:solidFill>
              </a:rPr>
              <a:t>: meer macht en invloed veiligheidsdiensten na 11 september.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 smtClean="0">
                <a:solidFill>
                  <a:schemeClr val="bg1"/>
                </a:solidFill>
              </a:rPr>
              <a:t>Guantanamo</a:t>
            </a:r>
            <a:r>
              <a:rPr lang="nl-NL" dirty="0" smtClean="0">
                <a:solidFill>
                  <a:schemeClr val="bg1"/>
                </a:solidFill>
              </a:rPr>
              <a:t> Bay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smtClean="0">
                <a:solidFill>
                  <a:schemeClr val="bg1"/>
                </a:solidFill>
              </a:rPr>
              <a:t>Recente onthulling </a:t>
            </a:r>
            <a:r>
              <a:rPr lang="nl-NL" u="sng" dirty="0" smtClean="0">
                <a:solidFill>
                  <a:schemeClr val="bg1"/>
                </a:solidFill>
              </a:rPr>
              <a:t>Edward </a:t>
            </a:r>
            <a:r>
              <a:rPr lang="nl-NL" u="sng" dirty="0" err="1" smtClean="0">
                <a:solidFill>
                  <a:schemeClr val="bg1"/>
                </a:solidFill>
              </a:rPr>
              <a:t>Snowden</a:t>
            </a:r>
            <a:r>
              <a:rPr lang="nl-NL" dirty="0" smtClean="0">
                <a:solidFill>
                  <a:schemeClr val="bg1"/>
                </a:solidFill>
              </a:rPr>
              <a:t>: </a:t>
            </a:r>
            <a:r>
              <a:rPr lang="nl-NL" u="sng" dirty="0" smtClean="0">
                <a:solidFill>
                  <a:schemeClr val="bg1"/>
                </a:solidFill>
              </a:rPr>
              <a:t>NSA</a:t>
            </a:r>
            <a:r>
              <a:rPr lang="nl-NL" dirty="0" smtClean="0">
                <a:solidFill>
                  <a:schemeClr val="bg1"/>
                </a:solidFill>
              </a:rPr>
              <a:t> en afluisteren.</a:t>
            </a:r>
          </a:p>
          <a:p>
            <a:endParaRPr lang="nl-NL" i="1" dirty="0">
              <a:solidFill>
                <a:schemeClr val="bg1"/>
              </a:solidFill>
            </a:endParaRPr>
          </a:p>
          <a:p>
            <a:endParaRPr lang="nl-NL" i="1" dirty="0" smtClean="0">
              <a:solidFill>
                <a:schemeClr val="bg1"/>
              </a:solidFill>
            </a:endParaRPr>
          </a:p>
          <a:p>
            <a:endParaRPr lang="nl-NL" i="1" dirty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i="1" dirty="0">
              <a:solidFill>
                <a:schemeClr val="bg1"/>
              </a:solidFill>
            </a:endParaRPr>
          </a:p>
          <a:p>
            <a:endParaRPr lang="nl-NL" i="1" dirty="0" smtClean="0">
              <a:solidFill>
                <a:schemeClr val="bg1"/>
              </a:solidFill>
            </a:endParaRPr>
          </a:p>
        </p:txBody>
      </p:sp>
      <p:sp>
        <p:nvSpPr>
          <p:cNvPr id="8" name="AutoShape 4" descr="data:image/jpeg;base64,/9j/4AAQSkZJRgABAQAAAQABAAD/2wCEAAkGBxQTEhQUExQWFRUXFR0YGBUYFxQaFhcVFhwXGBgXGB0YHSggGhwlHhcYITEhJSosLy4uGB8zODMsNygtLisBCgoKDg0OGxAQGywmICQuNCwtLiwsLCwsLSwvLCwsLCwsLCwvLCwsLCwsLCwsLCwsLCwsLCwsLCwsLCwsLCwsLP/AABEIARMAtwMBEQACEQEDEQH/xAAcAAABBQEBAQAAAAAAAAAAAAAAAQQFBgcDAgj/xABJEAABAgMEBQUMBwcEAwEAAAABAAIDBBEFEiExBkFRYXETIoGRwRcyMzRTcnOhsbLR0wdCUpLS4fAWIzVUYqLxFBWCwiRD4mP/xAAbAQEAAgMBAQAAAAAAAAAAAAAABAUBAgMGB//EADkRAAIBAgIHBQcEAwACAwAAAAABAgMRBCEFEjEzQVFxExQVYaEiMlKBkbHRBsHh8CNC8VNyFiRi/9oADAMBAAIRAxEAPwDU5+Y5Nj30rdFabVURhrzUeZKlLVjrED+1rfJH7w+CmeHvn6Ebvq5B+1rfJH7w+CeHvn6Dvq5B+1rfJH7w+CeHvn6Dvq5B+1rfJH7w+CeHvn6Dvq5B+1rfJH7w+CeHvn6Dvq5B+1rfJH7w+CeHvn6Dvq5B+1rfJH7w+CeHvn6Dvq5Dab08gwvCAN3F4r1UqsrR0nx9DHflyIyP9LEq3KHEf5v/ANALbwuXMx3+PIaP+mCDqlovS5ieFz4NG0cdTe257Z9LsA/+h44uHYFylo6qiXTr4SW2pbrF/wAjmH9KEN3ewHHhEb8FHnRlDKSLWho6FdXpVYvpc990pn8u777fwrTVJHgc/jX0Yd0pn8u/77fwpqjwOfxr6MO6Uz+Xf99v4U1R4HP419GHdKZ/Lv8Avt/CmqPA5/Gvow7pTP5d/wB9v4U1R4HP419GHdKZ/Lv++38Kao8Dn8a+jDulM/l3/fb+FNUeBz+NfRh3Smfy7/vt/CmqPA5/Gvow7pTP5d/32/hTVHgc/jX0ZdpOPykNj6UvsDqbLwBp61oylnHVk48hvb3gI3mld6G+XUj1t0+hn6vSpBACAEAIDlMR2saXPIa0ZkpYwUy2dKnvq2DVjftfXd+H2rrGHM1ciuucSak1JzJzPFb2NBFkAgBDIrXUyNOCw4qSs8+ptCcoO8W0/Ify1pkYOxG3X+agVsBGWcMmekwH6kq07Qr+0ufH+SVgxg4VBqFVVKcoO0j2OFxVLEw16Tuv7wOi0JIIAQAgBACAQoDdLF8XgehZ7rVyZ4avvZdX92Jb3gI3mld6G+XUh1t0+hn6vSpBACAEBwnZtsJhe80aOsnUBtKzYxczu2bXfMOq7Bo71mob953rso2NGyPWxqe4cFzsgTwC0nUjD3mSKWErVd3Bv5ZfUfwLDjOyYR19i4PFw4Jv5fknLRFRZ1Zwh1kr/RD+FonFOf8A1+K1eIqv3YepvHBYKLtOv9Iv9wfou8andF0+xcniK62wJcNH6LlksQ79LDOLY1DS8QdhC1WkWnaUSXL9MQnHWo1brzWX1Q0jWe9uqo2jH81Jp4ylPjYqcToHGUFfV1lzjn6bTjCjFpq00Pq6V2qU41FaRAw2Kq4aevSdn/dqJqSnQ/DJ2zbwVLiMI6Tus0e90XpmnjFqvKfLn0Hail0CAEAIAQCFAbpYvi8D0LPdauTPDV97Lq/uxLe8BG80rvQ3y6kOtun0M/V6VIIAQCEoDPNJLX5eJRvg24NG3a48dW7pXaMbI5sLC0eizLqMaabd21cK2JUXaOb9CxoaPTgqtZ6sXsXF9Fy82aNY30cwBTlKxHbhgDxKr6uJb2tkuLhDcwS8/el9Xl9EW2T0XgwxzYbBxFT61FeItsNp9pU99t/MkG2aAKA03UwWveJM59iiC0gs9rWlwADgQagUqDgpuGrOTsyLiKSirldVgQxpaMmIjThzh3p37OC4V6SnHzLPRWkJ4Wss/Ze1f3kVdU7TR9HTTzI21ZUUvjp311qywOIet2cjyf6h0ZDs+801Zr3vPzIprqYjDerRpNWZ46E5QkpRea2E3Z85fFD3w9e9UuKwrpO62H0DQ2l1i49nPKa9fND1Qy+BACAEAhQG6WL4vA9Cz3Wrkzw1fey6v7sS3vARvNK70N8upDrbp9DP1elSCAEBW9M7TuMEJp5zxV25n5nDgCt4K+ZrJld0esh0xFDQMK4rniKur7K/qJ+Bw0NV16q9hZJfFLgunFm72DYbIUNrQKCnS47TuVLVrcIkyTnVn2lTb/dnkTjW0wCjN3N7CrABDI1tCVERhB2erWF1pVHCVznUgpRsUCagFji06vWNRV7CWtG5USjquxyW5qVy2ZW4+8O9djwOsdqqsVS1JXWxnvtA47vFDs5P2o/bgRkw2rHD+k+xcaTtUi/MssdBTw1SL4xf2K0vSHypnpjyCCMCFrKKkrM6UqsqU1ODs1mT8nMX2115Eb1QYij2U7cD6VozHxxlBT4rb5P+RwuBZAgBAIUBuli+LwPQs91q5M8NX3sur+7Et7wEbzSu9DfLqQ626fQz9XpUggPL3gAkmgAqTsAxKAzKfmXTEZzvtOwGxuQHV2rrKShG7M0aMq9WNOO1uxo+gEk1lNprTbhhsP8AUVV3lOm5vi/oXuk1GjWhhYe7BfVvNs1SE6oB3KqlkzVO6PSwZBACAEMFe0hsm8Lzc9X4cB1KwwuIayZDxFG6uipK1K65wnJcRGFp6DsO1c6tNTi4sm4DFywtZVY7Ft80VePBLHFrhQj9VCppwcHZn0fDYmniKaqU3k/7YirQlG0q1uO0fAfBTsJXlrWlI87pnRdHs3KlTz5pfsvwRBVvc8S8sh5Zca68DU7Dp1freomMo9pTvxRdaCx3dsSk/dlk/wBmTqoj6MCyAQCFAbpYvi8D0LPdauTPDV97Lq/uxLe8BG80rvQ3y6kOtun0M/V6VIICC0xm7kuWjOIbv/HN3qFOlbQWZq2VGx4dXE7B6z+io2kJ2go8z0f6Yw6niJVH/qvuaFo1Fushu2OPVeK50FehY46c9nSEn0+xp0g+reBp29qqqqtI1pu6HK5HQEAhKGLnGcmRDaXHV/nUulOm5uxrOeqrkTbdsw2wg6oNReHVnkpNGg1Jt7EcpS7S0YZt7EZLOaYNFRDYTvJw6lbKNSSyyRHcMNSlaUnJrhHJfVkS/SmPU0IHQCsqg+MmJ46ja0KMV1bf7obxLdiupfIcBqy6lrUwkanF/UkYTTVTDTvCEUuNl/LHUGaZEFK47Dn+fQq2ph6lF39T1+G0lhcfDVWT+F/3P5EPNso4/nX+7FW9CetBM8LpGgqVdqOz539c/wC7TkCu1rqxATad1wLLBfeaDtAPWvN1I6s2vM+sYWr2tGFTml9j2tCQCAQoDdLF8XgehZ7rVyZ4avvZdX92Jb3gI3mld6G+XUh1t0+hn6vSpBAUzTyN+8hM2NLvvGn/AFXWmaSI+xRzXH+r2AfFVekX7aXke2/S8LYecucvskaFo3K+CafOPvfkusV2dBFBpKqq+OnKOy9voaHZp5p49gVVW2nSm8jha+kEvLCsaK1v9NRePAJToVJ7EbSmoq7KXaP0rwBUQmPdsNPjTtU+GjX/ALESWMX9zIUfSO6K4B19tXZC7QbF37tGlG+rkbU1HESUIT9p8Gi/S8w6PADaYkEYDor29KiOEadS6MXlOFn/AGxmGnUw+GGwwSKkh2+mpWMbTkuW05wm6NCUo+83q35K2duV+ZSmt306+xSnkskQacYylZuw5gCFXERH8KCvauH+V55JE7/6VNWipTl5+yvyLFjQjlDc0efU+yidnWTylc27zg5RtKi0+cW/s7ja9Q1BO7au9taNmQVNQnrUm8s1zJYsEZlfrD1HZwVQpSwtWz2Htp0aWmMH2i99ZX8/wyHIVwpJq6PDTi4ScZKzRP2cf3beHaVQYtWrSPpWhZXwNN+X7jlRy0BAIUBuli+LwPQs91q5M8NX3sur+7Et7wEbzSu9DfLqQ626fQz9XpUggKDpm+sydzGj2ntXansOcjro5Av3W7XGvAZ+oKrxMdfEJHtNFVu76JnV45267EaNITQhh7s3GgaPafYpFSnrtLgeUhPVvLiNNJtNTKyzYcM1jxKkn7LcRU9WAXCOEU6rfAkqvqUrvbyM5lbKmptxeA55OJe458K6uCndpTpq0UcewqVPaqOy8/whjOyfJktL2OI+y697MFvCetwaOVWhCEbqaflncc2PChF7eUcc+9FR/kqPiJ1Flb2eLLbReHw8lrKa7XbFPJX4Z8fsbroYWmEC01FO38lV4xptW2cDSlCcJSVRWaefUqP0s2eC1zwMRR/Vg5SsHP2Yvk7Gkoa2vT5q/wA45r90ZlJwLzTQVfUAYijcyXGvQB0qdVqxi0pvI5YHCVa0HKkk3e2fDK9ywTtmwmy0ABjoUdt4uitcHiJXOtCCKaqV1qKsTKM3rbHsJ0dEdvF9i842vk738uZDQZAY1DnVwrS6BvxNT1LNXFv/AFaXqSsJoRXaqxlK/H3VHzzd2zy+yXanA9YSOkYf7JmtX9L1lu5p8rqzHsjK3Bjmc/1WnSoWJr9rLLYeg0Ro7ulLP3nt5fgj7Wg0fXU4V6dfYrHA1danqvgeW/UWE7LE9otk/vxJKzvBt4dpVbi99I9XoRWwNPp+45UctQQCFAbpYvi8D0LPdauTPDV97Lq/uxLe8BG80rvQ3y6kOtun0M/V6VIIDPtMB/5T97Wn+0DsXeGw5y2knoE2/Fa0/aI6DT4lV9dauI1v/wAnoqFTW0PKHKaX1zLpOQbj3N1A4cDiF2hPWjrFJKNpWKVLWaY8aJMTALIIJIvYVa3LD7IGO9bXysjvZU5Xlm1kl+/4Qloz8edeJeXF2GQS2C00q0ZOinIuOpuQqEioQ9pmk4VJvN9b7fmQbLJi/WhuYAaEu5o6K5nhVbVa0aa1jfB4GpiaipxW3jyJ6zNHw43mv5odW6Wkkbr2HO3hR4Ve2V9hZYqgtHTUPe6pfVLajatHpMwoLQczid1dSqsVNSqO3A5UYtR9ra8xhptJCJLkHh14frgt8G/aceZmpPUlGfL7cfQw+zmBrnMI54Oe0blKxkpTip8H6MvNB06NCpOhKNqi4847VYkFXnpxUAIAWAQ9rRcbp1GoO4j4q3wFOy10/wDp4f8AUeKcqnYSXuu6fk1x+Y0Ey/ABxwyA/JTHRp3u1tKWGPxaUYRm7LYl+CXs6bvjHMesbVUYvD9lK62M9toTSjxlJxn78dvn5jxRC8EKA3SxfF4HoWe61cmeGr72XV/diW94CN5pXehvl1IdbdPoZ+r0qQQFM07lqPhxNrS08Wmo9p6l0ps0kcdBpu5NMrtB/XqUfFRzi/kWuj6l8PWpeSkvk8/RmtWtZxic5vfAdY6VEoVdTJnCrT1s0Ve07IiR28kLzTUEimdMQDsFadSlzmlHJmuH1VVTqJtEnYWhDYIvEFzzm4DE7RU6uFFEeKWzIkVIOcm0mk/7nzJJ+jHKYvaIbAO9BJeRsJ1cMlrPExfs2uZoRqUpa8HYlrKsSGy6QwNDe9G/aVGqYiVtVHTUdSWvN3fntJpRDuMLYhFzKajUHpFF3w8kpHGsrxMY0jsUD94xwa4HAE04gbR+atXq0r3zi9q/dEjD1KuOUYpNVYbJrY7cJfkYwi6lHtLXbCMDvG0Kuq01BrVeTPXYHFTrxtUVpLJ2zXVNf9Oi5E4EA3nJnkwCRUE0K74eh2ravsKzSekFgownJXTdn5KxD2hHD31GVAPb8Vb4SjKnDVkeI0zjYYvE9pT2WSzPVllvKNvEjHPVjhis4lS7NqPz6GuiJ0oYpTm81s5Xs8n1HcSFyM05mq9QcDl2LjViqmH6E7R1Xu+kotZKfD/2/DyJMKlPfCFZBuli+LwPQs91q5M8NX3sur+7Et7wEbzSu9DfLqQ626fQz9XpUggIjSqWvyz9rOeP+OfqJW0dphrIoUlMcnEa8fVcCs1o60Gjrg6vZ1ot7Nj6PJm72PM8rCaQTgAMx0epVNaCUr2WZNV1JxvmnYssvBDQKY7zn+SgTk2yTGKSOy0NxCEMCoZGNq2rDl23ojgBvNF1pUZVHZGk56uRVbf0rAhl1662m71bTvVhTwyp5yz5eZGTnXerHJcW8kkZFaFtPiRS/wCrkG6ruw71PeGhUj7W37GtDSlXC1F2L9lPZz6nR2kMVwDX0LARqFQBvzWlTCXp6t2zthdLKlilVUEk3na/Hbxt6EgDVUjTTsz6JGSkk47GKhsMbXZVldhB7O1TcBNKrbmjz/6kouphNb4Wn+3oQiuz58dZVgLwDkcMN+S415SjByjtJujqVOriYU6mxu2Xp6j60Ab8Ik1dgCdfNIoVDw89eE8suBfaUoKjiMPd3kmk/k1Z/MllUntUIUMm6WL4vA9Cz3Wrkzw1fey6v7sS3vARvNK70N8upDrbp9DP1elSCAoM/bAiPfynKOaSQGMfda1oNAaUN5xzxW6Uja0LLN3e3+8WPpDRmBHgufBjm+PqOoCOIpiN4PQtFW9rVaN6uF1IKazT2P8AZ8n5E5obaj2N5NwpEh81zTraPhhiuUoxk3D5r++RJmm6UcQuOUuq/KNJsm0mubgcNY1tPABVdeg0zrSq3JdjwcjVRGmtpJumelgycZiPd3krpCGsaSlYxTSyHMTs29pc1rGuo1rnU6boxc4q6w8qdNaq2kathq0qUav+j5Xf1ysjja2iEyyHDZUuGJAcaAV1AE4cEhV/yOSV+nA6vsp4ZUtZxle7vnrfTkRs7orEhNDnnPYDTHjSvFbVMW6avbLqMFoqjinqRqNS/wDXJ9MxtCslo74k8MFGqaQm17KsXuH/AEvRi71ZOXlsRItFMBkq5u7uemhBQiox2LIVDYRwrgUTad0aTjGacZK6ZAT8tcdQZHEfBX2Er9rDPaj5xpjRywdfVh7ss1+DlLNJcLudajox7F1quKi9bYQsFCpOvFUl7V7r5ZjgROUjNNKc4YcP8LhqKjQaTv8AyWUa8sdpOM5RtmsuSj/wnVRH0UQrIN0sXxeB6FnutXJnhq+9l1f3YlveAjeaV3ob5dSHW3T6Gfq9KkAgM5s6FcnGA6opHU4jsWa0vY6W+6JODg+1XnGVuurI0Ga0ZYyFGmQ4wIgBdWpuktxN4ZYnDD1qJUqKU1FehJwdWdKLVk09qayfm/yUSy7SeIwiuxL/AF3cKdVR1LetFRV43vF8fMm4GTry7Ooko1VZW2JxyRoMtMEUew0wqDuP6yXT2akblLUhOjNwe1OxZ7HtG/rDXjMaiNowyUCvR1ehJpVbljhxARUZKtcWnYmpjOXbeiF2dP0NS7yerGxzitaVz0+zIF/lTDZfGN+gz28VzVSbVjpaytnbrl9CI0lrGuth0JBqcQDlsONMVOwf+K7kQ8T/AJLKJn+m9v3Lsu5vPaBepTLAt66AqT2DqReo8mSMDiqWDqKrVTbWxL9/2KrCtNhzq3j+SjzwFWOazPSUP1Hg6jtO8eq/Fx2yIDiCDwUSUJRykrF1Rr06yvTkmvJ3EfFoQDrwB37FmMNaLa4GlTEqnVhCX+2SfC/J9eB0XMkWIe2nc5o3e0/krjRytBvzPEfqmd68I8o/uNZSPcdWld3wUmvT7WGqnmU2jsZ3Osqjjdf3Z5of2fCvPdEpQY06dag4qrq01STu+J6XQ2E7XFzxmq4xu9VPzJNVp6wQoDdLF8XgehZ7rVyZ4avvZdX92Jb3gI3mld6G+XUh1t0+hn6vSpBAUzSKQc2bY9uTyHDzm98BvoAelYqy/wAUuhM0cr4qnnlfjy4+g803tJz4UIFxLSAeOdPYuVFp1FblclV6HZYaq5bVPU+Sz9SvMdWWG1kQlp40qOvHoWZzXb6nBo60KD8P7wnZweXW/wCGXDRmb5SFTZ7Dq66rSheLlTfBmNMatV08VDZNZ+TW1E5LxixwcNR/QXaUdaNimi9Vot8KLhg7Bw2ZgqpknfMsU1YdWXHbyZfXmlxodoGHtBXKtGTlqm9KSUdYq2nWlol4QLCHRH+DbqA1vO5SsNh25WNalRKOtLYZLN25MRneEfU6mkgk7earSFOEFaTIc6rqZUo2X382zz/tEzEN50OJVxHOeHcBUnFZdeCyXoZp4GrNu9lxzaEm7JMO8C4Eg0oAcSNlPguEcYpT1dUsqmg9TDKuql7q6VnmcpaSiZt5u8mnsStiaGyWZjAaKx8vbpPU6u3or+pIQoMQ4RCMCCKU1GtfVTpUCdSlHOkudz0uHwmNqxccXJZNNavNO47US3BF62V6ejX3kjLIcAvQYal2dNI+YaWxSxOKnNbNi6LL+SWs5g5NuRz9pVVi5vtpZntdCUYPA020nt+7HiiF0CAQoDdLF8XgehZ7rVyZ4avvZdX92Jb3gI3mld6G+XUh1t0+hn6vSpBAM7WkeWhloNHA3mO+y8ZFZTBAMgf6qEYTv3caG40GquZHDsKjq9OfTZ0LutPt8OpJXUrKXlNcfmhmZYmVEK60vBc4EGrgASTUUwqufeIurrJf8Jj0XOGElCT1bJZf6yd8mnz5nnQ6duxLhODsOunbTrK71ko1Iz4PJlbhH2+Enh370fbj9pfkvK6FUWazjegtx+qR1VG3cq2rlMm084EHbFriDJsLiaCoIGeB73PWSFIjBdo5dDSN5R1b2tmyiNsmbtKJywYRDwaHuNGhowoCcypHaQpXTeYnF1XFJNRWzn/f2LfY0KXkmm8080UqGF7iRmSR8VwrybimdcLTnVk4Q+l9v5ZA6Tac3yWwGxG1GcTClNYbU7s10o0XbNo51pRpS9qLvyeSv+5Umy0WIauJx1uPYk8RQo5LaWFHRukcbacm1Hm3bLoSDXMgtpXfvJ20Vc41cRO9j1EamE0XR7OU/wAt87DiHEq0HKoriuEo2lqosaFbtKSqNWur58CJn7Qvc1uDdZ1n8lbYXBqK1pbTxemNOyr3o0HaPF8X/BHqwPMknZM1TmHLVx2Ksx2HT/yI9Z+ntJ6ku61Nj2dSWVSe1BZAhQG6WL4vA9Cz3Wrkzw1fey6v7sS3vARvNK70N8upDrbp9DP1elSCAEBB29ZN88qxt51KPYDQvaMi06njVtGCzZPabwqShsYstaEvDgXoZyFKHwlRqfrrVcZ6scltZYUKdfEWlUk9SObb2JLP6ldbZD2y4mW1Drxdd/8AyOR7eBXZx1o6j5epEp4js8R20Fxbt5Ph9GXKy5wRYTXjWMeOtc6bbWe02xlKNOr7Huyzi/J/uthZLBmwAYbjrq3pzGaj4iD95GtCStqsaWlIw4kcQ3YsLw4g6ic8K0qtou9O72m0Zyp1P8btcsxtqDCAYObdFLtKgDVkq9Yac3rMkuvCORWLYmmRTVrc63iQAXV3D9Yqyo0pRVpMhzq+2pQyaKhasvLtBxxH1Rz8eGrrUacKccoPPqeoweLxtVqWIppw5tZ/Kyz+hEQYrnuo1pptINTwCjyoqK23l5ZlzSxsqlS+pqU0s3L2b9Ezo6x6Ve6G7aSa06iujq11C2xEKOG0XPE62spTb53z6bDnOmkN/mlcsOm6sV5lhpSahg6j2ZFdXokfLgQChYaVrM2jJxd080TspOtc0VIDtYJAx3Kir4WUJ+ysj6Lo3S9GvRTqSUZLJp/f5jkPByIUZxktqZaqtCWyS+opWDobpYvi8D0LPdauTPD197Lq/uxLe8BG80rvQ3y6kOtun0M/V6VIIAQAgGcxZUF7rz4bS7bTPjt6UCbSsOy0UpTClKaqbEuCqS0YyUcwnYwnm8w7Bs4jLq2rWpdf5F8ydhVGuu7zdn/q3svyfXh5lphRQ4AtNQUjJSV0Rq1GpRm4TVmj2StvI5ErJWK+JQk0JxpSpptOKi1MVGGVjvCg5Z3JFmiW2J1D21Ud6Q8iQsHbO42fo9BFWloJGvD/AAiq3zt6HTXqxy7SX1ZCR4IY5wFKA0rgMlPhbVTtYhTlUnKzbb83crltWoCLoNGDN2o/l7VBr1nVepA9ZonRscFHvOJdnwvw/kqloT1/mt732/kpeFwjp+1LaVWmdNd6XY0fc58xgp551ggSuBCBpp2YIYBLIzsOjZl4ycR0rlKjTltRLo4/E0fcm18z6W0fNZWXO2BD9xq8zVVptFrGbktZ7WLb3gI3mldaG+XU5Vt0+hn6vSpBACAEAIAQEZpBZnLwi0d+3Fh37OBy6lmLszDKlIWrFl6Eglp/RBrrGW1R1BOT7N2fLmXs68lRgsXHXg1lJe8vK/7Ms0jpLBfgTdOz9Y+pZdRx9+Numa+pFWj41s8NUUvJ+y/pxLvY1ssLG85oIFA7UQN4yUarR1m3HNHPWnRepUWq1zJCPbwaO/B3NxPXTDrXGODvwsbyxNiuWvpc2G04NaeILvZgeK7KlGDte75I6UqNWstZrVjxk+X7/Izm0dJHRK4GmoZDp1npUh4WpU992XJEilpXC4NWw1O8vil+OBCR47nmrjX2DgpdKjCmrRRT4vG18VLWqyv9l8jmupEBAS9j2fVj47+8hg3f6omroBKj1pZaq4lhgYpVFN8M/pxIkld0rEGUnJtviIsmoIAKA+mdHfFJb0EP3Gry1beS6l/T9xdD1b3gI3mlb0N8uppW3T6Gfq9KkEAIAQAgBYA3nJ2HCFYjw0b8zwGZ6FskzFyBlJ6XmIr4QBuv5wqAOf8AWLdYrnjrBXKpS9q7/wCFjQxbVHVjtV7p5pxfl5fuRFs6OOhGrDeacq+zis947PKps5/k3ho+OLTlhn7XGDefVPiR0raMaCSGvc3aDWnUuvZwmrr0Ivea9FunUV7f6yV/py+R3jW/Hdm/2/Gi07rHi2/mdlpWcV/jpwj0jn63I6LFLjziTxXaFKMPdViHXxdau71ZN/3lsPC6EYEAIB/Y1mOjxA1uAGLnfZHx2LnOVjtSgnnLZ/ciyaXObCl4cFmAJpT+luPtoucVeWZ317U5S55Ly5+mXzKYpBCBACACgPpnR3xSW9BD9xq8tW3kupf0/cXQ9W94CN5pW9DfLqaVt0+hn6vSpBACARARNoaRwIWF6+77LKHrOQWyi2atlatDSuM/BlIbd2Lus9gXRQXE1ciCiPLiS4kk5kkknpK3saiwYxY4OaaFpqDvC1lG6sbwm4u6NNkJpseE19AQ4YjYdYUdq6tIk3lSmpwduKaK7b2j575mWo50Gx27eosdfDyyziX0qlDS0EqjUay48JFaiyL2/Vrwx/NS4YulLjbqVWJ0LjKGbhdc1n/I3LaZ4KRGSewrZU5wdpJp+eQiyaAgHtlWa+O+6wec45NG/wCC1lLVN4Rvt2GiWdIMgsDGDDWdbjtK4ebOspXyWwpemM1fmC3VDaG9JxPtHUulNcTWo8lEgl1OIIAQAUB9M6O+KS3oIfuNXlq28l1L+n7i6Hq3vARvNK3ob5dTStun0M/V6VIICOta2IcAc41dqYO+PwG8rKi2YbsUm1reix6gm6z7Dcv+R+t7Ny6qKRo2Ra3NQQAgBAWnQyO9oiGlYQLQ4/Zc+oDtwNKdSh4iahJPmWuCw7xNKcF70c1581+/UvMmGF11+AOFdh1dCTva6IcEr2l/w42zo+0CpAxwDwADXMV2qNqwrZWsy0w2ksThJJ67ceVzPrdbdFD3wdTqrXoWuBjJVGi6/UVWlUwVOolnJpp8bWuyEVueIJjR3R2NNupDY4sHfPAJpuG0rlVrRp7WdqdJyz4GgwLGMswNENzG7SDidZJ1lcI1Iy2M3lGS2o8x4oY1zjk0Fx4AVK3WbNDLJiMXuc85ucXHiTVSUjk3c5oYBACACgPpnR3xSW9BD9xq8tW3kupf0/cXQ9W94CN5pW9DfLqaVt0+hn6vSpKtb+lF2sOAQTkYmYB2N2nfkukYczRyKe95JJJJJxJOJJ3rqlY1PKGAQAgBACAv30QPa+PMS8QVZGgGo23COxx6lXaRj/jUuTLDR9V06utHaTkaUfAiOgRKktxY8/8Ash6ncRkfzWmEra8dV7UTNJ0ItrEU1lLauUvw+APfhjkB6tylXsrlZCLnJR5u31M8t+IXEE6y49dCouAes5s9J+pKapU6FNbEmvpYm9AtBnzrhEi1ZLg4nJ0Qj6rNg2ld8Xi1SVltPO4fDupm9ht8jJQ4LGw4TAxjRQNAwHxO9UM5ym7yZbRioKyO5C0WWwy1zM1+lxsKBAaGC6+M+7QZXW4uNNWoYfaVxo+pObaexFbjIQiroyFWxXggBACACgPpnR3xSW9BD9xq8tW3kupf0/cXQ9W94CN5pW9DfLqaVt0+hi+l9s3RyMM84jnkamn6vE+zivQQjfMp5Mpi7HMEAIAQAgBACAn9AZ/kbQlnnAGJyZ4ROZ7XA9Cj4mGvSkjtQlq1EzeLbshswwA817TVj9bTrrtByI/JedpVHBpovU8nFq6e1f3jyKLb9mx4THAQnvrheY0uaAdeGKs6mLjKnaPE10XgYyxKlUklFO+fGxE6M6DxJqMHzEN8KXZqcC18U7ADiG4d9syzqOUayw9Oyzk/TqSNL1u+Ymy9yPq/LyNegQWsaGMaGtaKBoFAANQCrpScnd7SPGKSsjosGwIDCPpXtblp5zAatgAQxsvHnPI6aD/ivQ4GlqUr8ymxU9ap0KappFPcKE5xo1pcdgBJ6glxYcxrKjtFXQngbbpw47FjWRmzGayYAoD6Z0d8UlvQQ/cavLVt5LqX9P3F0OelUwIcpMPOTYbncaY0XTD7+PU0r7p9D5tjRS5xc41LiSTvOa9IikZ4WTAIAQAgBACAEB6hxC0hwzaQRxGIWGrpoynZn0PpJpM2WkhM0vOe1vJt+094BA4azuC83CjrVdQv0/Yuv7yX1MzlNKZ4B1+YcXOdeOxtfqtAwAXWrUhe0IqxfYTQacdfEN63JOyQ6szS+YgvvF3KD6zT9Ydh3rR1NbKSR2q6CoqLdFtS83dM03R7SCDOMvQjiMHwzg9h2OHbkVxq0ZU9uzmecu1Jwlk1tRKrkbDG3LREvLxYxyhsLuJAwHSaBdKUdaaRhuyuz5mixC5xc41c4lzjtcTUnrXqYqysefk9ZtnWQlDFiNhtzcaV2DWegVKN2RhGgNEGThhrQccAAKviO1k/E4Bcc5HTYcodviv7yE9ja0L6hwb51MQN4qmqLkdpbYzSwx4YAIxeBk5p+txHrC2jLOxq0U4rqaH0zo74pLegh+41eWrbyXUv6fuLoMtPf4fN+hcuuG38eppW3b6HzmvSFGCAEAIAQAgBACAEBdLUtbl4Nnw61EKWqfPvGGD91o61S149nKclxZ7DQUI1HC62Xf0yX3Y0CgI9iCyLHP8A10SXc2PBdciNOepzTm1w1hTcG9aXZSzizzf6iw0Ow7wspK3zRrehemcKdaGmjIwGLDr/AKm7QuGJwjpO8c19jztGtrRVyG+me0rkrDgg4xolSP6IfOP913rXXRtO9TW5GmLqatNrizGFelOTGikdrJgOfgLjqcf8VXKtNRjdkrCYapiKqp01dsmrSmREihwLmt5MhjiKAkEl9MaE4s9S40K0aiyJGOwFXCSUalrtXyPERtBi5oFDUtFL1KkONeHBdiCSogxGSP72DFa3kDzixxbdLTdqRW7gRnRRViYOpqraT3gKnY9qnG221818na/yM7KnlYfTOjvikt6CH7jV5atvJdS/p+4ugy09/h836Fy64bfx6mlbdPofOa9IUYIAQAgBACAEAIAQExZD6t80Xegku9pPUqjSF1JeZ7f9M6sqcnxWX1d/70JFVx6oEBGWjV8RkIHMjrcaDq7Va4CGrF1GeL/U2Kc6kcPHYs31ez0NVs3Q8RYcN4dyJZ4JzW84BuRGIw3HNc8RioxlqpXKfDQk457OX92GffSRaUSLNmHEcHmA3krzRQOdm51NRqaEf0qZg6cY07pbcyJi5607LYiqqWRTvIzRhRGRGgEscHAOALTQ1o4HMHJaVIKcXF8TpSqypyUovNGiykxGtgFr40GFDhm9yfNaYZFecxo5xABIvVA9ipJQqYWd0erhW0dVoJOLlJ7U9qfX8HKbk7OhYOix5xw2FkODUbwKkdLlmWNqyVkZw+g2pdq0opfE7+n5K3b9tQXs5OBA5Kp5z+WixKj7NDQHVjTUpODwri9eZE0zpHWXYQqay4tRS+SZXCrQ82fTOjvikt6CH7jV5atvJdS+p+4ugy09/h836Fy64bfx6mlbdPofOa9IUYIAQAgBACAEAIAQDuz54wr3NDrzaY6iDUEb1yrUo1FZkzB42rhaiqU3/J3/AN2P2R61C8Nh8TL7/wCVVv8Axx9Q/wB2P2R608Nh8TMf/Kq//jj6nOUtG5HbGLQ66a3SSAcKasVMhRUaeomUeKxksRXdaSzfD0Ly36XY4AAloIAyF5+FMlC8Mg3dyZt352skZ5MRi9znuNXOcXOO1zjUnrKsopJWRCk7u5zWTUEAIzKbTuj055OZJ6StFBLYjpKtUmrSk31Z5W5yAoD6Z0d8UlvQQ/cavLVt5LqX9P3F0GWnv8Pm/QuXXDb+PU0rbp9D5zXpCjBACAEAJcAgBAFUALABZAIAQAlwCAEAIAS4BACxYAsgCgPpnR3xSW9BD9xq8tW3kupf0/cXQZae/wAPm/QuXXDb+PU0rbp9D5zXpCjBACAEBNaKlpiuY4AhzDmBmPyqtWZQ4iwBChS8MgXnRgXGgqQHZetqxtMnS35sB5gCGyjrvOAo4VIyoiBJvY0vfALG8mIQcBTWSR2LAKjY5HLQq4gvAx34dq3ewwWlko2szzRi6jcBh+7Bw6ytDYZwoTeVk23R4Ik4DElpz25LPAwR1vT95zoQhtbciHnAYmlRispGGOLBIZAjxg0F7cASK0wHxWHtCO1sywMeWIaAX3b1BgcW9hKyjIulsJvJsc0Ac8tNABt2easID+1pZpEMhrebGh1oBkTTHrRArNutAmIgAoL2Q4BZWwwxgtjAIAQAUB9M6O+KS3oIfuNXlq28l1L+n7i6DLT3+HzfoXLrht/HqaVt0+h85r0hRggBACAd2RGuRobv6wOh3NPqKwzKJjSCJWahN1NLetzqnsWq2GRdJ5oF5hcm28Q2kTC9mDTLoz1ogOI0B8aEYcTmx4bagg9801zI20x34pxMFZk3UiMOx7T1ELdhF5jupEaPtvPqhH4LmZIl5/8AOgj7MKn9rz2rPAwRukE61z3MENrS2IavFKupUY4dKykGd7L8TmOPY1Ye0yjxZklEbMQeU11c2rq4AE9GpZuCQ0hgOEs69mIxcPNc51PU4LCBIxOc57NnJO/uJ/6LAKnb/jEXzuwLaOwwyPWxgEAIAKA+mdHfFJb0EP3Gry1beS6l/T9xdBlp7/D5v0Ll1w2/j1NK26fQ+c16QowQAgBAdZV4D2E5BwJ4AhGZJK1p1j5lsRpq0FlTQ/VNTmtbZAc2xHl3uMVsRxiClG0IBukbW7K61jPYZHz7VgBzoweSXQ7tyhrUVPbwSzMFRC3Bapy2oRiwHB1WtLi40dhVtBqxzOS0sBibRZ/reVvczbQ/YplSuazbIHC2uQJL4T3Oe55JBBAANSaVA10RXDOlizcPkosGI65fydSoyp2I0ZRIG1oPLsN7mQ4ZbeocXGgwFK5DNYswRzJ9plY0Nzue595ooccWnPLMFZsCSZbELl3OvcwwmitHd80nClNhWLGCBteM18Z7mmrScDjsG1bLYBmsmAQAgAoD6Z0d8UlvQQ/cavLVt5LqX9P3F0GWnv8AD5v0Ll1w2/j1NK27fQ+c16QpAQAgBACAEAIAQAgBACAEAIAQAgBACAEAIAQCFAfTWj3ikt6CH7jV5atvJdS+p+4uh1tmz2zEGLBeS1sRpaS2l4A6xUEV6EjN056y4MzKOtGxRu5DK+XmeuD8tTfE5/CvUi9xgHchlfLzHXB+Wnic/hXqO4wDuQyvl5nrg/LTxOfwr1HcYB3IZXy8z1wflp4nP4V6juMA7kMr5eY64Py08Tn8K9R3GAdyGV8vM9cH5aeJz+Feo7jAO5DK+XmOuD8tPE5/Ch3GAdyGV8vMdcH5aeJz+FDuMA7kMr5eY64Py08Tn8K9R3GAdyGV8vMdcH5aeJz+FDuMA7kMr5eY64Py08TqfCvUdxgHchlfLzPXB+Wnic/hXqO4wDuQyvl5jrg/LTxOfwodxgHchlfLzHXB+Wnic/hQ7jAO5DK+XmeuD8tPE5/Ch3GAdyGV8vM9cH5aeJz+Feo7jAO5DK+XmeuD8tPE5/CvUdxgHchlfLzPXB+Wnic/hXqO4wDuQyvl5jrg/LTxOfwr1HcYB3IZXy8x1wflp4nP4V6juMBO5BK+XmeuD8tZ8TqfCh3GBfpKWEKGyGCSGMawE5kNAaCaa8FXSlrNtkuMbKw4dmktplbBFqZBACAEAIAQAgBACAEAIAQAgBACAEAIAQAgBACAEB//2Q==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28575" y="-2560638"/>
            <a:ext cx="35623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AutoShape 6" descr="data:image/jpeg;base64,/9j/4AAQSkZJRgABAQAAAQABAAD/2wCEAAkGBxQTEhQUExQWFRUXFR0YGBUYFxQaFhcVFhwXGBgXGB0YHSggGhwlHhcYITEhJSosLy4uGB8zODMsNygtLisBCgoKDg0OGxAQGywmICQuNCwtLiwsLCwsLSwvLCwsLCwsLCwvLCwsLCwsLCwsLCwsLCwsLCwsLCwsLCwsLCwsLP/AABEIARMAtwMBEQACEQEDEQH/xAAcAAABBQEBAQAAAAAAAAAAAAAAAQQFBgcDAgj/xABJEAABAgMEBQUMBwcEAwEAAAABAAIDBBEFEiExBkFRYXETIoGRwRcyMzRTcnOhsbLR0wdCUpLS4fAWIzVUYqLxFBWCwiRD4mP/xAAbAQEAAgMBAQAAAAAAAAAAAAAABAUBAgMGB//EADkRAAIBAgIHBQcEAwACAwAAAAABAgMRBCEFEjEzQVFxExQVYaEiMlKBkbHRBsHh8CNC8VNyFiRi/9oADAMBAAIRAxEAPwDU5+Y5Nj30rdFabVURhrzUeZKlLVjrED+1rfJH7w+CmeHvn6Ebvq5B+1rfJH7w+CeHvn6Dvq5B+1rfJH7w+CeHvn6Dvq5B+1rfJH7w+CeHvn6Dvq5B+1rfJH7w+CeHvn6Dvq5B+1rfJH7w+CeHvn6Dvq5B+1rfJH7w+CeHvn6Dvq5Dab08gwvCAN3F4r1UqsrR0nx9DHflyIyP9LEq3KHEf5v/ANALbwuXMx3+PIaP+mCDqlovS5ieFz4NG0cdTe257Z9LsA/+h44uHYFylo6qiXTr4SW2pbrF/wAjmH9KEN3ewHHhEb8FHnRlDKSLWho6FdXpVYvpc990pn8u777fwrTVJHgc/jX0Yd0pn8u/77fwpqjwOfxr6MO6Uz+Xf99v4U1R4HP419GHdKZ/Lv8Avt/CmqPA5/Gvow7pTP5d/wB9v4U1R4HP419GHdKZ/Lv++38Kao8Dn8a+jDulM/l3/fb+FNUeBz+NfRh3Smfy7/vt/CmqPA5/Gvow7pTP5d/32/hTVHgc/jX0ZdpOPykNj6UvsDqbLwBp61oylnHVk48hvb3gI3mld6G+XUj1t0+hn6vSpBACAEAIDlMR2saXPIa0ZkpYwUy2dKnvq2DVjftfXd+H2rrGHM1ciuucSak1JzJzPFb2NBFkAgBDIrXUyNOCw4qSs8+ptCcoO8W0/Ify1pkYOxG3X+agVsBGWcMmekwH6kq07Qr+0ufH+SVgxg4VBqFVVKcoO0j2OFxVLEw16Tuv7wOi0JIIAQAgBACAQoDdLF8XgehZ7rVyZ4avvZdX92Jb3gI3mld6G+XUh1t0+hn6vSpBACAEBwnZtsJhe80aOsnUBtKzYxczu2bXfMOq7Bo71mob953rso2NGyPWxqe4cFzsgTwC0nUjD3mSKWErVd3Bv5ZfUfwLDjOyYR19i4PFw4Jv5fknLRFRZ1Zwh1kr/RD+FonFOf8A1+K1eIqv3YepvHBYKLtOv9Iv9wfou8andF0+xcniK62wJcNH6LlksQ79LDOLY1DS8QdhC1WkWnaUSXL9MQnHWo1brzWX1Q0jWe9uqo2jH81Jp4ylPjYqcToHGUFfV1lzjn6bTjCjFpq00Pq6V2qU41FaRAw2Kq4aevSdn/dqJqSnQ/DJ2zbwVLiMI6Tus0e90XpmnjFqvKfLn0Hail0CAEAIAQCFAbpYvi8D0LPdauTPDV97Lq/uxLe8BG80rvQ3y6kOtun0M/V6VIIAQCEoDPNJLX5eJRvg24NG3a48dW7pXaMbI5sLC0eizLqMaabd21cK2JUXaOb9CxoaPTgqtZ6sXsXF9Fy82aNY30cwBTlKxHbhgDxKr6uJb2tkuLhDcwS8/el9Xl9EW2T0XgwxzYbBxFT61FeItsNp9pU99t/MkG2aAKA03UwWveJM59iiC0gs9rWlwADgQagUqDgpuGrOTsyLiKSirldVgQxpaMmIjThzh3p37OC4V6SnHzLPRWkJ4Wss/Ze1f3kVdU7TR9HTTzI21ZUUvjp311qywOIet2cjyf6h0ZDs+801Zr3vPzIprqYjDerRpNWZ46E5QkpRea2E3Z85fFD3w9e9UuKwrpO62H0DQ2l1i49nPKa9fND1Qy+BACAEAhQG6WL4vA9Cz3Wrkzw1fey6v7sS3vARvNK70N8upDrbp9DP1elSCAEBW9M7TuMEJp5zxV25n5nDgCt4K+ZrJld0esh0xFDQMK4rniKur7K/qJ+Bw0NV16q9hZJfFLgunFm72DYbIUNrQKCnS47TuVLVrcIkyTnVn2lTb/dnkTjW0wCjN3N7CrABDI1tCVERhB2erWF1pVHCVznUgpRsUCagFji06vWNRV7CWtG5USjquxyW5qVy2ZW4+8O9djwOsdqqsVS1JXWxnvtA47vFDs5P2o/bgRkw2rHD+k+xcaTtUi/MssdBTw1SL4xf2K0vSHypnpjyCCMCFrKKkrM6UqsqU1ODs1mT8nMX2115Eb1QYij2U7cD6VozHxxlBT4rb5P+RwuBZAgBAIUBuli+LwPQs91q5M8NX3sur+7Et7wEbzSu9DfLqQ626fQz9XpUggPL3gAkmgAqTsAxKAzKfmXTEZzvtOwGxuQHV2rrKShG7M0aMq9WNOO1uxo+gEk1lNprTbhhsP8AUVV3lOm5vi/oXuk1GjWhhYe7BfVvNs1SE6oB3KqlkzVO6PSwZBACAEMFe0hsm8Lzc9X4cB1KwwuIayZDxFG6uipK1K65wnJcRGFp6DsO1c6tNTi4sm4DFywtZVY7Ft80VePBLHFrhQj9VCppwcHZn0fDYmniKaqU3k/7YirQlG0q1uO0fAfBTsJXlrWlI87pnRdHs3KlTz5pfsvwRBVvc8S8sh5Zca68DU7Dp1freomMo9pTvxRdaCx3dsSk/dlk/wBmTqoj6MCyAQCFAbpYvi8D0LPdauTPDV97Lq/uxLe8BG80rvQ3y6kOtun0M/V6VIICC0xm7kuWjOIbv/HN3qFOlbQWZq2VGx4dXE7B6z+io2kJ2go8z0f6Yw6niJVH/qvuaFo1Fushu2OPVeK50FehY46c9nSEn0+xp0g+reBp29qqqqtI1pu6HK5HQEAhKGLnGcmRDaXHV/nUulOm5uxrOeqrkTbdsw2wg6oNReHVnkpNGg1Jt7EcpS7S0YZt7EZLOaYNFRDYTvJw6lbKNSSyyRHcMNSlaUnJrhHJfVkS/SmPU0IHQCsqg+MmJ46ja0KMV1bf7obxLdiupfIcBqy6lrUwkanF/UkYTTVTDTvCEUuNl/LHUGaZEFK47Dn+fQq2ph6lF39T1+G0lhcfDVWT+F/3P5EPNso4/nX+7FW9CetBM8LpGgqVdqOz539c/wC7TkCu1rqxATad1wLLBfeaDtAPWvN1I6s2vM+sYWr2tGFTml9j2tCQCAQoDdLF8XgehZ7rVyZ4avvZdX92Jb3gI3mld6G+XUh1t0+hn6vSpBAUzTyN+8hM2NLvvGn/AFXWmaSI+xRzXH+r2AfFVekX7aXke2/S8LYecucvskaFo3K+CafOPvfkusV2dBFBpKqq+OnKOy9voaHZp5p49gVVW2nSm8jha+kEvLCsaK1v9NRePAJToVJ7EbSmoq7KXaP0rwBUQmPdsNPjTtU+GjX/ALESWMX9zIUfSO6K4B19tXZC7QbF37tGlG+rkbU1HESUIT9p8Gi/S8w6PADaYkEYDor29KiOEadS6MXlOFn/AGxmGnUw+GGwwSKkh2+mpWMbTkuW05wm6NCUo+83q35K2duV+ZSmt306+xSnkskQacYylZuw5gCFXERH8KCvauH+V55JE7/6VNWipTl5+yvyLFjQjlDc0efU+yidnWTylc27zg5RtKi0+cW/s7ja9Q1BO7au9taNmQVNQnrUm8s1zJYsEZlfrD1HZwVQpSwtWz2Htp0aWmMH2i99ZX8/wyHIVwpJq6PDTi4ScZKzRP2cf3beHaVQYtWrSPpWhZXwNN+X7jlRy0BAIUBuli+LwPQs91q5M8NX3sur+7Et7wEbzSu9DfLqQ626fQz9XpUggKDpm+sydzGj2ntXansOcjro5Av3W7XGvAZ+oKrxMdfEJHtNFVu76JnV45267EaNITQhh7s3GgaPafYpFSnrtLgeUhPVvLiNNJtNTKyzYcM1jxKkn7LcRU9WAXCOEU6rfAkqvqUrvbyM5lbKmptxeA55OJe458K6uCndpTpq0UcewqVPaqOy8/whjOyfJktL2OI+y697MFvCetwaOVWhCEbqaflncc2PChF7eUcc+9FR/kqPiJ1Flb2eLLbReHw8lrKa7XbFPJX4Z8fsbroYWmEC01FO38lV4xptW2cDSlCcJSVRWaefUqP0s2eC1zwMRR/Vg5SsHP2Yvk7Gkoa2vT5q/wA45r90ZlJwLzTQVfUAYijcyXGvQB0qdVqxi0pvI5YHCVa0HKkk3e2fDK9ywTtmwmy0ABjoUdt4uitcHiJXOtCCKaqV1qKsTKM3rbHsJ0dEdvF9i842vk738uZDQZAY1DnVwrS6BvxNT1LNXFv/AFaXqSsJoRXaqxlK/H3VHzzd2zy+yXanA9YSOkYf7JmtX9L1lu5p8rqzHsjK3Bjmc/1WnSoWJr9rLLYeg0Ro7ulLP3nt5fgj7Wg0fXU4V6dfYrHA1danqvgeW/UWE7LE9otk/vxJKzvBt4dpVbi99I9XoRWwNPp+45UctQQCFAbpYvi8D0LPdauTPDV97Lq/uxLe8BG80rvQ3y6kOtun0M/V6VIIDPtMB/5T97Wn+0DsXeGw5y2knoE2/Fa0/aI6DT4lV9dauI1v/wAnoqFTW0PKHKaX1zLpOQbj3N1A4cDiF2hPWjrFJKNpWKVLWaY8aJMTALIIJIvYVa3LD7IGO9bXysjvZU5Xlm1kl+/4Qloz8edeJeXF2GQS2C00q0ZOinIuOpuQqEioQ9pmk4VJvN9b7fmQbLJi/WhuYAaEu5o6K5nhVbVa0aa1jfB4GpiaipxW3jyJ6zNHw43mv5odW6Wkkbr2HO3hR4Ve2V9hZYqgtHTUPe6pfVLajatHpMwoLQczid1dSqsVNSqO3A5UYtR9ra8xhptJCJLkHh14frgt8G/aceZmpPUlGfL7cfQw+zmBrnMI54Oe0blKxkpTip8H6MvNB06NCpOhKNqi4847VYkFXnpxUAIAWAQ9rRcbp1GoO4j4q3wFOy10/wDp4f8AUeKcqnYSXuu6fk1x+Y0Ey/ABxwyA/JTHRp3u1tKWGPxaUYRm7LYl+CXs6bvjHMesbVUYvD9lK62M9toTSjxlJxn78dvn5jxRC8EKA3SxfF4HoWe61cmeGr72XV/diW94CN5pXehvl1IdbdPoZ+r0qQQFM07lqPhxNrS08Wmo9p6l0ps0kcdBpu5NMrtB/XqUfFRzi/kWuj6l8PWpeSkvk8/RmtWtZxic5vfAdY6VEoVdTJnCrT1s0Ve07IiR28kLzTUEimdMQDsFadSlzmlHJmuH1VVTqJtEnYWhDYIvEFzzm4DE7RU6uFFEeKWzIkVIOcm0mk/7nzJJ+jHKYvaIbAO9BJeRsJ1cMlrPExfs2uZoRqUpa8HYlrKsSGy6QwNDe9G/aVGqYiVtVHTUdSWvN3fntJpRDuMLYhFzKajUHpFF3w8kpHGsrxMY0jsUD94xwa4HAE04gbR+atXq0r3zi9q/dEjD1KuOUYpNVYbJrY7cJfkYwi6lHtLXbCMDvG0Kuq01BrVeTPXYHFTrxtUVpLJ2zXVNf9Oi5E4EA3nJnkwCRUE0K74eh2ravsKzSekFgownJXTdn5KxD2hHD31GVAPb8Vb4SjKnDVkeI0zjYYvE9pT2WSzPVllvKNvEjHPVjhis4lS7NqPz6GuiJ0oYpTm81s5Xs8n1HcSFyM05mq9QcDl2LjViqmH6E7R1Xu+kotZKfD/2/DyJMKlPfCFZBuli+LwPQs91q5M8NX3sur+7Et7wEbzSu9DfLqQ626fQz9XpUggIjSqWvyz9rOeP+OfqJW0dphrIoUlMcnEa8fVcCs1o60Gjrg6vZ1ot7Nj6PJm72PM8rCaQTgAMx0epVNaCUr2WZNV1JxvmnYssvBDQKY7zn+SgTk2yTGKSOy0NxCEMCoZGNq2rDl23ojgBvNF1pUZVHZGk56uRVbf0rAhl1662m71bTvVhTwyp5yz5eZGTnXerHJcW8kkZFaFtPiRS/wCrkG6ruw71PeGhUj7W37GtDSlXC1F2L9lPZz6nR2kMVwDX0LARqFQBvzWlTCXp6t2zthdLKlilVUEk3na/Hbxt6EgDVUjTTsz6JGSkk47GKhsMbXZVldhB7O1TcBNKrbmjz/6kouphNb4Wn+3oQiuz58dZVgLwDkcMN+S415SjByjtJujqVOriYU6mxu2Xp6j60Ab8Ik1dgCdfNIoVDw89eE8suBfaUoKjiMPd3kmk/k1Z/MllUntUIUMm6WL4vA9Cz3Wrkzw1fey6v7sS3vARvNK70N8upDrbp9DP1elSCAoM/bAiPfynKOaSQGMfda1oNAaUN5xzxW6Uja0LLN3e3+8WPpDRmBHgufBjm+PqOoCOIpiN4PQtFW9rVaN6uF1IKazT2P8AZ8n5E5obaj2N5NwpEh81zTraPhhiuUoxk3D5r++RJmm6UcQuOUuq/KNJsm0mubgcNY1tPABVdeg0zrSq3JdjwcjVRGmtpJumelgycZiPd3krpCGsaSlYxTSyHMTs29pc1rGuo1rnU6boxc4q6w8qdNaq2kathq0qUav+j5Xf1ysjja2iEyyHDZUuGJAcaAV1AE4cEhV/yOSV+nA6vsp4ZUtZxle7vnrfTkRs7orEhNDnnPYDTHjSvFbVMW6avbLqMFoqjinqRqNS/wDXJ9MxtCslo74k8MFGqaQm17KsXuH/AEvRi71ZOXlsRItFMBkq5u7uemhBQiox2LIVDYRwrgUTad0aTjGacZK6ZAT8tcdQZHEfBX2Er9rDPaj5xpjRywdfVh7ss1+DlLNJcLudajox7F1quKi9bYQsFCpOvFUl7V7r5ZjgROUjNNKc4YcP8LhqKjQaTv8AyWUa8sdpOM5RtmsuSj/wnVRH0UQrIN0sXxeB6FnutXJnhq+9l1f3YlveAjeaV3ob5dSHW3T6Gfq9KkAgM5s6FcnGA6opHU4jsWa0vY6W+6JODg+1XnGVuurI0Ga0ZYyFGmQ4wIgBdWpuktxN4ZYnDD1qJUqKU1FehJwdWdKLVk09qayfm/yUSy7SeIwiuxL/AF3cKdVR1LetFRV43vF8fMm4GTry7Ooko1VZW2JxyRoMtMEUew0wqDuP6yXT2akblLUhOjNwe1OxZ7HtG/rDXjMaiNowyUCvR1ehJpVbljhxARUZKtcWnYmpjOXbeiF2dP0NS7yerGxzitaVz0+zIF/lTDZfGN+gz28VzVSbVjpaytnbrl9CI0lrGuth0JBqcQDlsONMVOwf+K7kQ8T/AJLKJn+m9v3Lsu5vPaBepTLAt66AqT2DqReo8mSMDiqWDqKrVTbWxL9/2KrCtNhzq3j+SjzwFWOazPSUP1Hg6jtO8eq/Fx2yIDiCDwUSUJRykrF1Rr06yvTkmvJ3EfFoQDrwB37FmMNaLa4GlTEqnVhCX+2SfC/J9eB0XMkWIe2nc5o3e0/krjRytBvzPEfqmd68I8o/uNZSPcdWld3wUmvT7WGqnmU2jsZ3Osqjjdf3Z5of2fCvPdEpQY06dag4qrq01STu+J6XQ2E7XFzxmq4xu9VPzJNVp6wQoDdLF8XgehZ7rVyZ4avvZdX92Jb3gI3mld6G+XUh1t0+hn6vSpBAUzSKQc2bY9uTyHDzm98BvoAelYqy/wAUuhM0cr4qnnlfjy4+g803tJz4UIFxLSAeOdPYuVFp1FblclV6HZYaq5bVPU+Sz9SvMdWWG1kQlp40qOvHoWZzXb6nBo60KD8P7wnZweXW/wCGXDRmb5SFTZ7Dq66rSheLlTfBmNMatV08VDZNZ+TW1E5LxixwcNR/QXaUdaNimi9Vot8KLhg7Bw2ZgqpknfMsU1YdWXHbyZfXmlxodoGHtBXKtGTlqm9KSUdYq2nWlol4QLCHRH+DbqA1vO5SsNh25WNalRKOtLYZLN25MRneEfU6mkgk7earSFOEFaTIc6rqZUo2X382zz/tEzEN50OJVxHOeHcBUnFZdeCyXoZp4GrNu9lxzaEm7JMO8C4Eg0oAcSNlPguEcYpT1dUsqmg9TDKuql7q6VnmcpaSiZt5u8mnsStiaGyWZjAaKx8vbpPU6u3or+pIQoMQ4RCMCCKU1GtfVTpUCdSlHOkudz0uHwmNqxccXJZNNavNO47US3BF62V6ejX3kjLIcAvQYal2dNI+YaWxSxOKnNbNi6LL+SWs5g5NuRz9pVVi5vtpZntdCUYPA020nt+7HiiF0CAQoDdLF8XgehZ7rVyZ4avvZdX92Jb3gI3mld6G+XUh1t0+hn6vSpBAM7WkeWhloNHA3mO+y8ZFZTBAMgf6qEYTv3caG40GquZHDsKjq9OfTZ0LutPt8OpJXUrKXlNcfmhmZYmVEK60vBc4EGrgASTUUwqufeIurrJf8Jj0XOGElCT1bJZf6yd8mnz5nnQ6duxLhODsOunbTrK71ko1Iz4PJlbhH2+Enh370fbj9pfkvK6FUWazjegtx+qR1VG3cq2rlMm084EHbFriDJsLiaCoIGeB73PWSFIjBdo5dDSN5R1b2tmyiNsmbtKJywYRDwaHuNGhowoCcypHaQpXTeYnF1XFJNRWzn/f2LfY0KXkmm8080UqGF7iRmSR8VwrybimdcLTnVk4Q+l9v5ZA6Tac3yWwGxG1GcTClNYbU7s10o0XbNo51pRpS9qLvyeSv+5Umy0WIauJx1uPYk8RQo5LaWFHRukcbacm1Hm3bLoSDXMgtpXfvJ20Vc41cRO9j1EamE0XR7OU/wAt87DiHEq0HKoriuEo2lqosaFbtKSqNWur58CJn7Qvc1uDdZ1n8lbYXBqK1pbTxemNOyr3o0HaPF8X/BHqwPMknZM1TmHLVx2Ksx2HT/yI9Z+ntJ6ku61Nj2dSWVSe1BZAhQG6WL4vA9Cz3Wrkzw1fey6v7sS3vARvNK70N8upDrbp9DP1elSCAEBB29ZN88qxt51KPYDQvaMi06njVtGCzZPabwqShsYstaEvDgXoZyFKHwlRqfrrVcZ6scltZYUKdfEWlUk9SObb2JLP6ldbZD2y4mW1Drxdd/8AyOR7eBXZx1o6j5epEp4js8R20Fxbt5Ph9GXKy5wRYTXjWMeOtc6bbWe02xlKNOr7Huyzi/J/uthZLBmwAYbjrq3pzGaj4iD95GtCStqsaWlIw4kcQ3YsLw4g6ic8K0qtou9O72m0Zyp1P8btcsxtqDCAYObdFLtKgDVkq9Yac3rMkuvCORWLYmmRTVrc63iQAXV3D9Yqyo0pRVpMhzq+2pQyaKhasvLtBxxH1Rz8eGrrUacKccoPPqeoweLxtVqWIppw5tZ/Kyz+hEQYrnuo1pptINTwCjyoqK23l5ZlzSxsqlS+pqU0s3L2b9Ezo6x6Ve6G7aSa06iujq11C2xEKOG0XPE62spTb53z6bDnOmkN/mlcsOm6sV5lhpSahg6j2ZFdXokfLgQChYaVrM2jJxd080TspOtc0VIDtYJAx3Kir4WUJ+ysj6Lo3S9GvRTqSUZLJp/f5jkPByIUZxktqZaqtCWyS+opWDobpYvi8D0LPdauTPD197Lq/uxLe8BG80rvQ3y6kOtun0M/V6VIIAQAgGcxZUF7rz4bS7bTPjt6UCbSsOy0UpTClKaqbEuCqS0YyUcwnYwnm8w7Bs4jLq2rWpdf5F8ydhVGuu7zdn/q3svyfXh5lphRQ4AtNQUjJSV0Rq1GpRm4TVmj2StvI5ErJWK+JQk0JxpSpptOKi1MVGGVjvCg5Z3JFmiW2J1D21Ud6Q8iQsHbO42fo9BFWloJGvD/AAiq3zt6HTXqxy7SX1ZCR4IY5wFKA0rgMlPhbVTtYhTlUnKzbb83crltWoCLoNGDN2o/l7VBr1nVepA9ZonRscFHvOJdnwvw/kqloT1/mt732/kpeFwjp+1LaVWmdNd6XY0fc58xgp551ggSuBCBpp2YIYBLIzsOjZl4ycR0rlKjTltRLo4/E0fcm18z6W0fNZWXO2BD9xq8zVVptFrGbktZ7WLb3gI3mldaG+XU5Vt0+hn6vSpBACAEAIAQEZpBZnLwi0d+3Fh37OBy6lmLszDKlIWrFl6Eglp/RBrrGW1R1BOT7N2fLmXs68lRgsXHXg1lJe8vK/7Ms0jpLBfgTdOz9Y+pZdRx9+Numa+pFWj41s8NUUvJ+y/pxLvY1ssLG85oIFA7UQN4yUarR1m3HNHPWnRepUWq1zJCPbwaO/B3NxPXTDrXGODvwsbyxNiuWvpc2G04NaeILvZgeK7KlGDte75I6UqNWstZrVjxk+X7/Izm0dJHRK4GmoZDp1npUh4WpU992XJEilpXC4NWw1O8vil+OBCR47nmrjX2DgpdKjCmrRRT4vG18VLWqyv9l8jmupEBAS9j2fVj47+8hg3f6omroBKj1pZaq4lhgYpVFN8M/pxIkld0rEGUnJtviIsmoIAKA+mdHfFJb0EP3Gry1beS6l/T9xdD1b3gI3mlb0N8uppW3T6Gfq9KkEAIAQAgBYA3nJ2HCFYjw0b8zwGZ6FskzFyBlJ6XmIr4QBuv5wqAOf8AWLdYrnjrBXKpS9q7/wCFjQxbVHVjtV7p5pxfl5fuRFs6OOhGrDeacq+zis947PKps5/k3ho+OLTlhn7XGDefVPiR0raMaCSGvc3aDWnUuvZwmrr0Ivea9FunUV7f6yV/py+R3jW/Hdm/2/Gi07rHi2/mdlpWcV/jpwj0jn63I6LFLjziTxXaFKMPdViHXxdau71ZN/3lsPC6EYEAIB/Y1mOjxA1uAGLnfZHx2LnOVjtSgnnLZ/ciyaXObCl4cFmAJpT+luPtoucVeWZ317U5S55Ly5+mXzKYpBCBACACgPpnR3xSW9BD9xq8tW3kupf0/cXQ9W94CN5pW9DfLqaVt0+hn6vSpBACARARNoaRwIWF6+77LKHrOQWyi2atlatDSuM/BlIbd2Lus9gXRQXE1ciCiPLiS4kk5kkknpK3saiwYxY4OaaFpqDvC1lG6sbwm4u6NNkJpseE19AQ4YjYdYUdq6tIk3lSmpwduKaK7b2j575mWo50Gx27eosdfDyyziX0qlDS0EqjUay48JFaiyL2/Vrwx/NS4YulLjbqVWJ0LjKGbhdc1n/I3LaZ4KRGSewrZU5wdpJp+eQiyaAgHtlWa+O+6wec45NG/wCC1lLVN4Rvt2GiWdIMgsDGDDWdbjtK4ebOspXyWwpemM1fmC3VDaG9JxPtHUulNcTWo8lEgl1OIIAQAUB9M6O+KS3oIfuNXlq28l1L+n7i6Hq3vARvNK3ob5dTStun0M/V6VIICOta2IcAc41dqYO+PwG8rKi2YbsUm1reix6gm6z7Dcv+R+t7Ny6qKRo2Ra3NQQAgBAWnQyO9oiGlYQLQ4/Zc+oDtwNKdSh4iahJPmWuCw7xNKcF70c1581+/UvMmGF11+AOFdh1dCTva6IcEr2l/w42zo+0CpAxwDwADXMV2qNqwrZWsy0w2ksThJJ67ceVzPrdbdFD3wdTqrXoWuBjJVGi6/UVWlUwVOolnJpp8bWuyEVueIJjR3R2NNupDY4sHfPAJpuG0rlVrRp7WdqdJyz4GgwLGMswNENzG7SDidZJ1lcI1Iy2M3lGS2o8x4oY1zjk0Fx4AVK3WbNDLJiMXuc85ucXHiTVSUjk3c5oYBACACgPpnR3xSW9BD9xq8tW3kupf0/cXQ9W94CN5pW9DfLqaVt0+hn6vSpKtb+lF2sOAQTkYmYB2N2nfkukYczRyKe95JJJJJxJOJJ3rqlY1PKGAQAgBACAv30QPa+PMS8QVZGgGo23COxx6lXaRj/jUuTLDR9V06utHaTkaUfAiOgRKktxY8/8Ash6ncRkfzWmEra8dV7UTNJ0ItrEU1lLauUvw+APfhjkB6tylXsrlZCLnJR5u31M8t+IXEE6y49dCouAes5s9J+pKapU6FNbEmvpYm9AtBnzrhEi1ZLg4nJ0Qj6rNg2ld8Xi1SVltPO4fDupm9ht8jJQ4LGw4TAxjRQNAwHxO9UM5ym7yZbRioKyO5C0WWwy1zM1+lxsKBAaGC6+M+7QZXW4uNNWoYfaVxo+pObaexFbjIQiroyFWxXggBACACgPpnR3xSW9BD9xq8tW3kupf0/cXQ9W94CN5pW9DfLqaVt0+hi+l9s3RyMM84jnkamn6vE+zivQQjfMp5Mpi7HMEAIAQAgBACAn9AZ/kbQlnnAGJyZ4ROZ7XA9Cj4mGvSkjtQlq1EzeLbshswwA817TVj9bTrrtByI/JedpVHBpovU8nFq6e1f3jyKLb9mx4THAQnvrheY0uaAdeGKs6mLjKnaPE10XgYyxKlUklFO+fGxE6M6DxJqMHzEN8KXZqcC18U7ADiG4d9syzqOUayw9Oyzk/TqSNL1u+Ymy9yPq/LyNegQWsaGMaGtaKBoFAANQCrpScnd7SPGKSsjosGwIDCPpXtblp5zAatgAQxsvHnPI6aD/ivQ4GlqUr8ymxU9ap0KappFPcKE5xo1pcdgBJ6glxYcxrKjtFXQngbbpw47FjWRmzGayYAoD6Z0d8UlvQQ/cavLVt5LqX9P3F0OelUwIcpMPOTYbncaY0XTD7+PU0r7p9D5tjRS5xc41LiSTvOa9IikZ4WTAIAQAgBACAEB6hxC0hwzaQRxGIWGrpoynZn0PpJpM2WkhM0vOe1vJt+094BA4azuC83CjrVdQv0/Yuv7yX1MzlNKZ4B1+YcXOdeOxtfqtAwAXWrUhe0IqxfYTQacdfEN63JOyQ6szS+YgvvF3KD6zT9Ydh3rR1NbKSR2q6CoqLdFtS83dM03R7SCDOMvQjiMHwzg9h2OHbkVxq0ZU9uzmecu1Jwlk1tRKrkbDG3LREvLxYxyhsLuJAwHSaBdKUdaaRhuyuz5mixC5xc41c4lzjtcTUnrXqYqysefk9ZtnWQlDFiNhtzcaV2DWegVKN2RhGgNEGThhrQccAAKviO1k/E4Bcc5HTYcodviv7yE9ja0L6hwb51MQN4qmqLkdpbYzSwx4YAIxeBk5p+txHrC2jLOxq0U4rqaH0zo74pLegh+41eWrbyXUv6fuLoMtPf4fN+hcuuG38eppW3b6HzmvSFGCAEAIAQAgBACAEBdLUtbl4Nnw61EKWqfPvGGD91o61S149nKclxZ7DQUI1HC62Xf0yX3Y0CgI9iCyLHP8A10SXc2PBdciNOepzTm1w1hTcG9aXZSzizzf6iw0Ow7wspK3zRrehemcKdaGmjIwGLDr/AKm7QuGJwjpO8c19jztGtrRVyG+me0rkrDgg4xolSP6IfOP913rXXRtO9TW5GmLqatNrizGFelOTGikdrJgOfgLjqcf8VXKtNRjdkrCYapiKqp01dsmrSmREihwLmt5MhjiKAkEl9MaE4s9S40K0aiyJGOwFXCSUalrtXyPERtBi5oFDUtFL1KkONeHBdiCSogxGSP72DFa3kDzixxbdLTdqRW7gRnRRViYOpqraT3gKnY9qnG221818na/yM7KnlYfTOjvikt6CH7jV5atvJdS/p+4ugy09/h836Fy64bfx6mlbdPofOa9IUYIAQAgBACAEAIAQExZD6t80Xegku9pPUqjSF1JeZ7f9M6sqcnxWX1d/70JFVx6oEBGWjV8RkIHMjrcaDq7Va4CGrF1GeL/U2Kc6kcPHYs31ez0NVs3Q8RYcN4dyJZ4JzW84BuRGIw3HNc8RioxlqpXKfDQk457OX92GffSRaUSLNmHEcHmA3krzRQOdm51NRqaEf0qZg6cY07pbcyJi5607LYiqqWRTvIzRhRGRGgEscHAOALTQ1o4HMHJaVIKcXF8TpSqypyUovNGiykxGtgFr40GFDhm9yfNaYZFecxo5xABIvVA9ipJQqYWd0erhW0dVoJOLlJ7U9qfX8HKbk7OhYOix5xw2FkODUbwKkdLlmWNqyVkZw+g2pdq0opfE7+n5K3b9tQXs5OBA5Kp5z+WixKj7NDQHVjTUpODwri9eZE0zpHWXYQqay4tRS+SZXCrQ82fTOjvikt6CH7jV5atvJdS+p+4ugy09/h836Fy64bfx6mlbdPofOa9IUYIAQAgBACAEAIAQDuz54wr3NDrzaY6iDUEb1yrUo1FZkzB42rhaiqU3/J3/AN2P2R61C8Nh8TL7/wCVVv8Axx9Q/wB2P2R608Nh8TMf/Kq//jj6nOUtG5HbGLQ66a3SSAcKasVMhRUaeomUeKxksRXdaSzfD0Ly36XY4AAloIAyF5+FMlC8Mg3dyZt352skZ5MRi9znuNXOcXOO1zjUnrKsopJWRCk7u5zWTUEAIzKbTuj055OZJ6StFBLYjpKtUmrSk31Z5W5yAoD6Z0d8UlvQQ/cavLVt5LqX9P3F0GWnv8Pm/QuXXDb+PU0rbp9D5zXpCjBACAEAJcAgBAFUALABZAIAQAlwCAEAIAS4BACxYAsgCgPpnR3xSW9BD9xq8tW3kupf0/cXQZae/wAPm/QuXXDb+PU0rbp9D5zXpCjBACAEBNaKlpiuY4AhzDmBmPyqtWZQ4iwBChS8MgXnRgXGgqQHZetqxtMnS35sB5gCGyjrvOAo4VIyoiBJvY0vfALG8mIQcBTWSR2LAKjY5HLQq4gvAx34dq3ewwWlko2szzRi6jcBh+7Bw6ytDYZwoTeVk23R4Ik4DElpz25LPAwR1vT95zoQhtbciHnAYmlRispGGOLBIZAjxg0F7cASK0wHxWHtCO1sywMeWIaAX3b1BgcW9hKyjIulsJvJsc0Ac8tNABt2easID+1pZpEMhrebGh1oBkTTHrRArNutAmIgAoL2Q4BZWwwxgtjAIAQAUB9M6O+KS3oIfuNXlq28l1L+n7i6DLT3+HzfoXLrht/HqaVt0+h85r0hRggBACAd2RGuRobv6wOh3NPqKwzKJjSCJWahN1NLetzqnsWq2GRdJ5oF5hcm28Q2kTC9mDTLoz1ogOI0B8aEYcTmx4bagg9801zI20x34pxMFZk3UiMOx7T1ELdhF5jupEaPtvPqhH4LmZIl5/8AOgj7MKn9rz2rPAwRukE61z3MENrS2IavFKupUY4dKykGd7L8TmOPY1Ye0yjxZklEbMQeU11c2rq4AE9GpZuCQ0hgOEs69mIxcPNc51PU4LCBIxOc57NnJO/uJ/6LAKnb/jEXzuwLaOwwyPWxgEAIAKA+mdHfFJb0EP3Gry1beS6l/T9xdBlp7/D5v0Ll1w2/j1NK26fQ+c16QowQAgBAdZV4D2E5BwJ4AhGZJK1p1j5lsRpq0FlTQ/VNTmtbZAc2xHl3uMVsRxiClG0IBukbW7K61jPYZHz7VgBzoweSXQ7tyhrUVPbwSzMFRC3Bapy2oRiwHB1WtLi40dhVtBqxzOS0sBibRZ/reVvczbQ/YplSuazbIHC2uQJL4T3Oe55JBBAANSaVA10RXDOlizcPkosGI65fydSoyp2I0ZRIG1oPLsN7mQ4ZbeocXGgwFK5DNYswRzJ9plY0Nzue595ooccWnPLMFZsCSZbELl3OvcwwmitHd80nClNhWLGCBteM18Z7mmrScDjsG1bLYBmsmAQAgAoD6Z0d8UlvQQ/cavLVt5LqX9P3F0GWnv8AD5v0Ll1w2/j1NK27fQ+c16QpAQAgBACAEAIAQAgBACAEAIAQAgBACAEAIAQCFAfTWj3ikt6CH7jV5atvJdS+p+4uh1tmz2zEGLBeS1sRpaS2l4A6xUEV6EjN056y4MzKOtGxRu5DK+XmeuD8tTfE5/CvUi9xgHchlfLzHXB+Wnic/hXqO4wDuQyvl5nrg/LTxOfwr1HcYB3IZXy8z1wflp4nP4V6juMA7kMr5eY64Py08Tn8K9R3GAdyGV8vM9cH5aeJz+Feo7jAO5DK+XmOuD8tPE5/Ch3GAdyGV8vMdcH5aeJz+FDuMA7kMr5eY64Py08Tn8K9R3GAdyGV8vMdcH5aeJz+FDuMA7kMr5eY64Py08TqfCvUdxgHchlfLzPXB+Wnic/hXqO4wDuQyvl5jrg/LTxOfwodxgHchlfLzHXB+Wnic/hQ7jAO5DK+XmeuD8tPE5/Ch3GAdyGV8vM9cH5aeJz+Feo7jAO5DK+XmeuD8tPE5/CvUdxgHchlfLzPXB+Wnic/hXqO4wDuQyvl5jrg/LTxOfwr1HcYB3IZXy8x1wflp4nP4V6juMBO5BK+XmeuD8tZ8TqfCh3GBfpKWEKGyGCSGMawE5kNAaCaa8FXSlrNtkuMbKw4dmktplbBFqZBACAEAIAQAgBACAEAIAQAgBACAEAIAQAgBACAEB//2Q==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180975" y="-2408238"/>
            <a:ext cx="35623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26" name="Picture 2" descr="http://www.gcmonitor.org/img/original/Courtroom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89"/>
          <a:stretch/>
        </p:blipFill>
        <p:spPr bwMode="auto">
          <a:xfrm>
            <a:off x="-1" y="0"/>
            <a:ext cx="25146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54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915816" y="61912"/>
            <a:ext cx="60514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Rechten verdachten.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102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3076" name="Picture 4" descr="http://www.walkofheroes.org/wp-content/uploads/2011/12/detail-of-american-flag-11279635008nza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510" y="53058"/>
            <a:ext cx="986870" cy="65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4" descr="data:image/jpeg;base64,/9j/4AAQSkZJRgABAQAAAQABAAD/2wCEAAkGBxQTEhQUExQWFRUXFR0YGBUYFxQaFhcVFhwXGBgXGB0YHSggGhwlHhcYITEhJSosLy4uGB8zODMsNygtLisBCgoKDg0OGxAQGywmICQuNCwtLiwsLCwsLSwvLCwsLCwsLCwvLCwsLCwsLCwsLCwsLCwsLCwsLCwsLCwsLCwsLP/AABEIARMAtwMBEQACEQEDEQH/xAAcAAABBQEBAQAAAAAAAAAAAAAAAQQFBgcDAgj/xABJEAABAgMEBQUMBwcEAwEAAAABAAIDBBEFEiExBkFRYXETIoGRwRcyMzRTcnOhsbLR0wdCUpLS4fAWIzVUYqLxFBWCwiRD4mP/xAAbAQEAAgMBAQAAAAAAAAAAAAAABAUBAgMGB//EADkRAAIBAgIHBQcEAwACAwAAAAABAgMRBCEFEjEzQVFxExQVYaEiMlKBkbHRBsHh8CNC8VNyFiRi/9oADAMBAAIRAxEAPwDU5+Y5Nj30rdFabVURhrzUeZKlLVjrED+1rfJH7w+CmeHvn6Ebvq5B+1rfJH7w+CeHvn6Dvq5B+1rfJH7w+CeHvn6Dvq5B+1rfJH7w+CeHvn6Dvq5B+1rfJH7w+CeHvn6Dvq5B+1rfJH7w+CeHvn6Dvq5B+1rfJH7w+CeHvn6Dvq5Dab08gwvCAN3F4r1UqsrR0nx9DHflyIyP9LEq3KHEf5v/ANALbwuXMx3+PIaP+mCDqlovS5ieFz4NG0cdTe257Z9LsA/+h44uHYFylo6qiXTr4SW2pbrF/wAjmH9KEN3ewHHhEb8FHnRlDKSLWho6FdXpVYvpc990pn8u777fwrTVJHgc/jX0Yd0pn8u/77fwpqjwOfxr6MO6Uz+Xf99v4U1R4HP419GHdKZ/Lv8Avt/CmqPA5/Gvow7pTP5d/wB9v4U1R4HP419GHdKZ/Lv++38Kao8Dn8a+jDulM/l3/fb+FNUeBz+NfRh3Smfy7/vt/CmqPA5/Gvow7pTP5d/32/hTVHgc/jX0ZdpOPykNj6UvsDqbLwBp61oylnHVk48hvb3gI3mld6G+XUj1t0+hn6vSpBACAEAIDlMR2saXPIa0ZkpYwUy2dKnvq2DVjftfXd+H2rrGHM1ciuucSak1JzJzPFb2NBFkAgBDIrXUyNOCw4qSs8+ptCcoO8W0/Ify1pkYOxG3X+agVsBGWcMmekwH6kq07Qr+0ufH+SVgxg4VBqFVVKcoO0j2OFxVLEw16Tuv7wOi0JIIAQAgBACAQoDdLF8XgehZ7rVyZ4avvZdX92Jb3gI3mld6G+XUh1t0+hn6vSpBACAEBwnZtsJhe80aOsnUBtKzYxczu2bXfMOq7Bo71mob953rso2NGyPWxqe4cFzsgTwC0nUjD3mSKWErVd3Bv5ZfUfwLDjOyYR19i4PFw4Jv5fknLRFRZ1Zwh1kr/RD+FonFOf8A1+K1eIqv3YepvHBYKLtOv9Iv9wfou8andF0+xcniK62wJcNH6LlksQ79LDOLY1DS8QdhC1WkWnaUSXL9MQnHWo1brzWX1Q0jWe9uqo2jH81Jp4ylPjYqcToHGUFfV1lzjn6bTjCjFpq00Pq6V2qU41FaRAw2Kq4aevSdn/dqJqSnQ/DJ2zbwVLiMI6Tus0e90XpmnjFqvKfLn0Hail0CAEAIAQCFAbpYvi8D0LPdauTPDV97Lq/uxLe8BG80rvQ3y6kOtun0M/V6VIIAQCEoDPNJLX5eJRvg24NG3a48dW7pXaMbI5sLC0eizLqMaabd21cK2JUXaOb9CxoaPTgqtZ6sXsXF9Fy82aNY30cwBTlKxHbhgDxKr6uJb2tkuLhDcwS8/el9Xl9EW2T0XgwxzYbBxFT61FeItsNp9pU99t/MkG2aAKA03UwWveJM59iiC0gs9rWlwADgQagUqDgpuGrOTsyLiKSirldVgQxpaMmIjThzh3p37OC4V6SnHzLPRWkJ4Wss/Ze1f3kVdU7TR9HTTzI21ZUUvjp311qywOIet2cjyf6h0ZDs+801Zr3vPzIprqYjDerRpNWZ46E5QkpRea2E3Z85fFD3w9e9UuKwrpO62H0DQ2l1i49nPKa9fND1Qy+BACAEAhQG6WL4vA9Cz3Wrkzw1fey6v7sS3vARvNK70N8upDrbp9DP1elSCAEBW9M7TuMEJp5zxV25n5nDgCt4K+ZrJld0esh0xFDQMK4rniKur7K/qJ+Bw0NV16q9hZJfFLgunFm72DYbIUNrQKCnS47TuVLVrcIkyTnVn2lTb/dnkTjW0wCjN3N7CrABDI1tCVERhB2erWF1pVHCVznUgpRsUCagFji06vWNRV7CWtG5USjquxyW5qVy2ZW4+8O9djwOsdqqsVS1JXWxnvtA47vFDs5P2o/bgRkw2rHD+k+xcaTtUi/MssdBTw1SL4xf2K0vSHypnpjyCCMCFrKKkrM6UqsqU1ODs1mT8nMX2115Eb1QYij2U7cD6VozHxxlBT4rb5P+RwuBZAgBAIUBuli+LwPQs91q5M8NX3sur+7Et7wEbzSu9DfLqQ626fQz9XpUggPL3gAkmgAqTsAxKAzKfmXTEZzvtOwGxuQHV2rrKShG7M0aMq9WNOO1uxo+gEk1lNprTbhhsP8AUVV3lOm5vi/oXuk1GjWhhYe7BfVvNs1SE6oB3KqlkzVO6PSwZBACAEMFe0hsm8Lzc9X4cB1KwwuIayZDxFG6uipK1K65wnJcRGFp6DsO1c6tNTi4sm4DFywtZVY7Ft80VePBLHFrhQj9VCppwcHZn0fDYmniKaqU3k/7YirQlG0q1uO0fAfBTsJXlrWlI87pnRdHs3KlTz5pfsvwRBVvc8S8sh5Zca68DU7Dp1freomMo9pTvxRdaCx3dsSk/dlk/wBmTqoj6MCyAQCFAbpYvi8D0LPdauTPDV97Lq/uxLe8BG80rvQ3y6kOtun0M/V6VIICC0xm7kuWjOIbv/HN3qFOlbQWZq2VGx4dXE7B6z+io2kJ2go8z0f6Yw6niJVH/qvuaFo1Fushu2OPVeK50FehY46c9nSEn0+xp0g+reBp29qqqqtI1pu6HK5HQEAhKGLnGcmRDaXHV/nUulOm5uxrOeqrkTbdsw2wg6oNReHVnkpNGg1Jt7EcpS7S0YZt7EZLOaYNFRDYTvJw6lbKNSSyyRHcMNSlaUnJrhHJfVkS/SmPU0IHQCsqg+MmJ46ja0KMV1bf7obxLdiupfIcBqy6lrUwkanF/UkYTTVTDTvCEUuNl/LHUGaZEFK47Dn+fQq2ph6lF39T1+G0lhcfDVWT+F/3P5EPNso4/nX+7FW9CetBM8LpGgqVdqOz539c/wC7TkCu1rqxATad1wLLBfeaDtAPWvN1I6s2vM+sYWr2tGFTml9j2tCQCAQoDdLF8XgehZ7rVyZ4avvZdX92Jb3gI3mld6G+XUh1t0+hn6vSpBAUzTyN+8hM2NLvvGn/AFXWmaSI+xRzXH+r2AfFVekX7aXke2/S8LYecucvskaFo3K+CafOPvfkusV2dBFBpKqq+OnKOy9voaHZp5p49gVVW2nSm8jha+kEvLCsaK1v9NRePAJToVJ7EbSmoq7KXaP0rwBUQmPdsNPjTtU+GjX/ALESWMX9zIUfSO6K4B19tXZC7QbF37tGlG+rkbU1HESUIT9p8Gi/S8w6PADaYkEYDor29KiOEadS6MXlOFn/AGxmGnUw+GGwwSKkh2+mpWMbTkuW05wm6NCUo+83q35K2duV+ZSmt306+xSnkskQacYylZuw5gCFXERH8KCvauH+V55JE7/6VNWipTl5+yvyLFjQjlDc0efU+yidnWTylc27zg5RtKi0+cW/s7ja9Q1BO7au9taNmQVNQnrUm8s1zJYsEZlfrD1HZwVQpSwtWz2Htp0aWmMH2i99ZX8/wyHIVwpJq6PDTi4ScZKzRP2cf3beHaVQYtWrSPpWhZXwNN+X7jlRy0BAIUBuli+LwPQs91q5M8NX3sur+7Et7wEbzSu9DfLqQ626fQz9XpUggKDpm+sydzGj2ntXansOcjro5Av3W7XGvAZ+oKrxMdfEJHtNFVu76JnV45267EaNITQhh7s3GgaPafYpFSnrtLgeUhPVvLiNNJtNTKyzYcM1jxKkn7LcRU9WAXCOEU6rfAkqvqUrvbyM5lbKmptxeA55OJe458K6uCndpTpq0UcewqVPaqOy8/whjOyfJktL2OI+y697MFvCetwaOVWhCEbqaflncc2PChF7eUcc+9FR/kqPiJ1Flb2eLLbReHw8lrKa7XbFPJX4Z8fsbroYWmEC01FO38lV4xptW2cDSlCcJSVRWaefUqP0s2eC1zwMRR/Vg5SsHP2Yvk7Gkoa2vT5q/wA45r90ZlJwLzTQVfUAYijcyXGvQB0qdVqxi0pvI5YHCVa0HKkk3e2fDK9ywTtmwmy0ABjoUdt4uitcHiJXOtCCKaqV1qKsTKM3rbHsJ0dEdvF9i842vk738uZDQZAY1DnVwrS6BvxNT1LNXFv/AFaXqSsJoRXaqxlK/H3VHzzd2zy+yXanA9YSOkYf7JmtX9L1lu5p8rqzHsjK3Bjmc/1WnSoWJr9rLLYeg0Ro7ulLP3nt5fgj7Wg0fXU4V6dfYrHA1danqvgeW/UWE7LE9otk/vxJKzvBt4dpVbi99I9XoRWwNPp+45UctQQCFAbpYvi8D0LPdauTPDV97Lq/uxLe8BG80rvQ3y6kOtun0M/V6VIIDPtMB/5T97Wn+0DsXeGw5y2knoE2/Fa0/aI6DT4lV9dauI1v/wAnoqFTW0PKHKaX1zLpOQbj3N1A4cDiF2hPWjrFJKNpWKVLWaY8aJMTALIIJIvYVa3LD7IGO9bXysjvZU5Xlm1kl+/4Qloz8edeJeXF2GQS2C00q0ZOinIuOpuQqEioQ9pmk4VJvN9b7fmQbLJi/WhuYAaEu5o6K5nhVbVa0aa1jfB4GpiaipxW3jyJ6zNHw43mv5odW6Wkkbr2HO3hR4Ve2V9hZYqgtHTUPe6pfVLajatHpMwoLQczid1dSqsVNSqO3A5UYtR9ra8xhptJCJLkHh14frgt8G/aceZmpPUlGfL7cfQw+zmBrnMI54Oe0blKxkpTip8H6MvNB06NCpOhKNqi4847VYkFXnpxUAIAWAQ9rRcbp1GoO4j4q3wFOy10/wDp4f8AUeKcqnYSXuu6fk1x+Y0Ey/ABxwyA/JTHRp3u1tKWGPxaUYRm7LYl+CXs6bvjHMesbVUYvD9lK62M9toTSjxlJxn78dvn5jxRC8EKA3SxfF4HoWe61cmeGr72XV/diW94CN5pXehvl1IdbdPoZ+r0qQQFM07lqPhxNrS08Wmo9p6l0ps0kcdBpu5NMrtB/XqUfFRzi/kWuj6l8PWpeSkvk8/RmtWtZxic5vfAdY6VEoVdTJnCrT1s0Ve07IiR28kLzTUEimdMQDsFadSlzmlHJmuH1VVTqJtEnYWhDYIvEFzzm4DE7RU6uFFEeKWzIkVIOcm0mk/7nzJJ+jHKYvaIbAO9BJeRsJ1cMlrPExfs2uZoRqUpa8HYlrKsSGy6QwNDe9G/aVGqYiVtVHTUdSWvN3fntJpRDuMLYhFzKajUHpFF3w8kpHGsrxMY0jsUD94xwa4HAE04gbR+atXq0r3zi9q/dEjD1KuOUYpNVYbJrY7cJfkYwi6lHtLXbCMDvG0Kuq01BrVeTPXYHFTrxtUVpLJ2zXVNf9Oi5E4EA3nJnkwCRUE0K74eh2ravsKzSekFgownJXTdn5KxD2hHD31GVAPb8Vb4SjKnDVkeI0zjYYvE9pT2WSzPVllvKNvEjHPVjhis4lS7NqPz6GuiJ0oYpTm81s5Xs8n1HcSFyM05mq9QcDl2LjViqmH6E7R1Xu+kotZKfD/2/DyJMKlPfCFZBuli+LwPQs91q5M8NX3sur+7Et7wEbzSu9DfLqQ626fQz9XpUggIjSqWvyz9rOeP+OfqJW0dphrIoUlMcnEa8fVcCs1o60Gjrg6vZ1ot7Nj6PJm72PM8rCaQTgAMx0epVNaCUr2WZNV1JxvmnYssvBDQKY7zn+SgTk2yTGKSOy0NxCEMCoZGNq2rDl23ojgBvNF1pUZVHZGk56uRVbf0rAhl1662m71bTvVhTwyp5yz5eZGTnXerHJcW8kkZFaFtPiRS/wCrkG6ruw71PeGhUj7W37GtDSlXC1F2L9lPZz6nR2kMVwDX0LARqFQBvzWlTCXp6t2zthdLKlilVUEk3na/Hbxt6EgDVUjTTsz6JGSkk47GKhsMbXZVldhB7O1TcBNKrbmjz/6kouphNb4Wn+3oQiuz58dZVgLwDkcMN+S415SjByjtJujqVOriYU6mxu2Xp6j60Ab8Ik1dgCdfNIoVDw89eE8suBfaUoKjiMPd3kmk/k1Z/MllUntUIUMm6WL4vA9Cz3Wrkzw1fey6v7sS3vARvNK70N8upDrbp9DP1elSCAoM/bAiPfynKOaSQGMfda1oNAaUN5xzxW6Uja0LLN3e3+8WPpDRmBHgufBjm+PqOoCOIpiN4PQtFW9rVaN6uF1IKazT2P8AZ8n5E5obaj2N5NwpEh81zTraPhhiuUoxk3D5r++RJmm6UcQuOUuq/KNJsm0mubgcNY1tPABVdeg0zrSq3JdjwcjVRGmtpJumelgycZiPd3krpCGsaSlYxTSyHMTs29pc1rGuo1rnU6boxc4q6w8qdNaq2kathq0qUav+j5Xf1ysjja2iEyyHDZUuGJAcaAV1AE4cEhV/yOSV+nA6vsp4ZUtZxle7vnrfTkRs7orEhNDnnPYDTHjSvFbVMW6avbLqMFoqjinqRqNS/wDXJ9MxtCslo74k8MFGqaQm17KsXuH/AEvRi71ZOXlsRItFMBkq5u7uemhBQiox2LIVDYRwrgUTad0aTjGacZK6ZAT8tcdQZHEfBX2Er9rDPaj5xpjRywdfVh7ss1+DlLNJcLudajox7F1quKi9bYQsFCpOvFUl7V7r5ZjgROUjNNKc4YcP8LhqKjQaTv8AyWUa8sdpOM5RtmsuSj/wnVRH0UQrIN0sXxeB6FnutXJnhq+9l1f3YlveAjeaV3ob5dSHW3T6Gfq9KkAgM5s6FcnGA6opHU4jsWa0vY6W+6JODg+1XnGVuurI0Ga0ZYyFGmQ4wIgBdWpuktxN4ZYnDD1qJUqKU1FehJwdWdKLVk09qayfm/yUSy7SeIwiuxL/AF3cKdVR1LetFRV43vF8fMm4GTry7Ooko1VZW2JxyRoMtMEUew0wqDuP6yXT2akblLUhOjNwe1OxZ7HtG/rDXjMaiNowyUCvR1ehJpVbljhxARUZKtcWnYmpjOXbeiF2dP0NS7yerGxzitaVz0+zIF/lTDZfGN+gz28VzVSbVjpaytnbrl9CI0lrGuth0JBqcQDlsONMVOwf+K7kQ8T/AJLKJn+m9v3Lsu5vPaBepTLAt66AqT2DqReo8mSMDiqWDqKrVTbWxL9/2KrCtNhzq3j+SjzwFWOazPSUP1Hg6jtO8eq/Fx2yIDiCDwUSUJRykrF1Rr06yvTkmvJ3EfFoQDrwB37FmMNaLa4GlTEqnVhCX+2SfC/J9eB0XMkWIe2nc5o3e0/krjRytBvzPEfqmd68I8o/uNZSPcdWld3wUmvT7WGqnmU2jsZ3Osqjjdf3Z5of2fCvPdEpQY06dag4qrq01STu+J6XQ2E7XFzxmq4xu9VPzJNVp6wQoDdLF8XgehZ7rVyZ4avvZdX92Jb3gI3mld6G+XUh1t0+hn6vSpBAUzSKQc2bY9uTyHDzm98BvoAelYqy/wAUuhM0cr4qnnlfjy4+g803tJz4UIFxLSAeOdPYuVFp1FblclV6HZYaq5bVPU+Sz9SvMdWWG1kQlp40qOvHoWZzXb6nBo60KD8P7wnZweXW/wCGXDRmb5SFTZ7Dq66rSheLlTfBmNMatV08VDZNZ+TW1E5LxixwcNR/QXaUdaNimi9Vot8KLhg7Bw2ZgqpknfMsU1YdWXHbyZfXmlxodoGHtBXKtGTlqm9KSUdYq2nWlol4QLCHRH+DbqA1vO5SsNh25WNalRKOtLYZLN25MRneEfU6mkgk7earSFOEFaTIc6rqZUo2X382zz/tEzEN50OJVxHOeHcBUnFZdeCyXoZp4GrNu9lxzaEm7JMO8C4Eg0oAcSNlPguEcYpT1dUsqmg9TDKuql7q6VnmcpaSiZt5u8mnsStiaGyWZjAaKx8vbpPU6u3or+pIQoMQ4RCMCCKU1GtfVTpUCdSlHOkudz0uHwmNqxccXJZNNavNO47US3BF62V6ejX3kjLIcAvQYal2dNI+YaWxSxOKnNbNi6LL+SWs5g5NuRz9pVVi5vtpZntdCUYPA020nt+7HiiF0CAQoDdLF8XgehZ7rVyZ4avvZdX92Jb3gI3mld6G+XUh1t0+hn6vSpBAM7WkeWhloNHA3mO+y8ZFZTBAMgf6qEYTv3caG40GquZHDsKjq9OfTZ0LutPt8OpJXUrKXlNcfmhmZYmVEK60vBc4EGrgASTUUwqufeIurrJf8Jj0XOGElCT1bJZf6yd8mnz5nnQ6duxLhODsOunbTrK71ko1Iz4PJlbhH2+Enh370fbj9pfkvK6FUWazjegtx+qR1VG3cq2rlMm084EHbFriDJsLiaCoIGeB73PWSFIjBdo5dDSN5R1b2tmyiNsmbtKJywYRDwaHuNGhowoCcypHaQpXTeYnF1XFJNRWzn/f2LfY0KXkmm8080UqGF7iRmSR8VwrybimdcLTnVk4Q+l9v5ZA6Tac3yWwGxG1GcTClNYbU7s10o0XbNo51pRpS9qLvyeSv+5Umy0WIauJx1uPYk8RQo5LaWFHRukcbacm1Hm3bLoSDXMgtpXfvJ20Vc41cRO9j1EamE0XR7OU/wAt87DiHEq0HKoriuEo2lqosaFbtKSqNWur58CJn7Qvc1uDdZ1n8lbYXBqK1pbTxemNOyr3o0HaPF8X/BHqwPMknZM1TmHLVx2Ksx2HT/yI9Z+ntJ6ku61Nj2dSWVSe1BZAhQG6WL4vA9Cz3Wrkzw1fey6v7sS3vARvNK70N8upDrbp9DP1elSCAEBB29ZN88qxt51KPYDQvaMi06njVtGCzZPabwqShsYstaEvDgXoZyFKHwlRqfrrVcZ6scltZYUKdfEWlUk9SObb2JLP6ldbZD2y4mW1Drxdd/8AyOR7eBXZx1o6j5epEp4js8R20Fxbt5Ph9GXKy5wRYTXjWMeOtc6bbWe02xlKNOr7Huyzi/J/uthZLBmwAYbjrq3pzGaj4iD95GtCStqsaWlIw4kcQ3YsLw4g6ic8K0qtou9O72m0Zyp1P8btcsxtqDCAYObdFLtKgDVkq9Yac3rMkuvCORWLYmmRTVrc63iQAXV3D9Yqyo0pRVpMhzq+2pQyaKhasvLtBxxH1Rz8eGrrUacKccoPPqeoweLxtVqWIppw5tZ/Kyz+hEQYrnuo1pptINTwCjyoqK23l5ZlzSxsqlS+pqU0s3L2b9Ezo6x6Ve6G7aSa06iujq11C2xEKOG0XPE62spTb53z6bDnOmkN/mlcsOm6sV5lhpSahg6j2ZFdXokfLgQChYaVrM2jJxd080TspOtc0VIDtYJAx3Kir4WUJ+ysj6Lo3S9GvRTqSUZLJp/f5jkPByIUZxktqZaqtCWyS+opWDobpYvi8D0LPdauTPD197Lq/uxLe8BG80rvQ3y6kOtun0M/V6VIIAQAgGcxZUF7rz4bS7bTPjt6UCbSsOy0UpTClKaqbEuCqS0YyUcwnYwnm8w7Bs4jLq2rWpdf5F8ydhVGuu7zdn/q3svyfXh5lphRQ4AtNQUjJSV0Rq1GpRm4TVmj2StvI5ErJWK+JQk0JxpSpptOKi1MVGGVjvCg5Z3JFmiW2J1D21Ud6Q8iQsHbO42fo9BFWloJGvD/AAiq3zt6HTXqxy7SX1ZCR4IY5wFKA0rgMlPhbVTtYhTlUnKzbb83crltWoCLoNGDN2o/l7VBr1nVepA9ZonRscFHvOJdnwvw/kqloT1/mt732/kpeFwjp+1LaVWmdNd6XY0fc58xgp551ggSuBCBpp2YIYBLIzsOjZl4ycR0rlKjTltRLo4/E0fcm18z6W0fNZWXO2BD9xq8zVVptFrGbktZ7WLb3gI3mldaG+XU5Vt0+hn6vSpBACAEAIAQEZpBZnLwi0d+3Fh37OBy6lmLszDKlIWrFl6Eglp/RBrrGW1R1BOT7N2fLmXs68lRgsXHXg1lJe8vK/7Ms0jpLBfgTdOz9Y+pZdRx9+Numa+pFWj41s8NUUvJ+y/pxLvY1ssLG85oIFA7UQN4yUarR1m3HNHPWnRepUWq1zJCPbwaO/B3NxPXTDrXGODvwsbyxNiuWvpc2G04NaeILvZgeK7KlGDte75I6UqNWstZrVjxk+X7/Izm0dJHRK4GmoZDp1npUh4WpU992XJEilpXC4NWw1O8vil+OBCR47nmrjX2DgpdKjCmrRRT4vG18VLWqyv9l8jmupEBAS9j2fVj47+8hg3f6omroBKj1pZaq4lhgYpVFN8M/pxIkld0rEGUnJtviIsmoIAKA+mdHfFJb0EP3Gry1beS6l/T9xdD1b3gI3mlb0N8uppW3T6Gfq9KkEAIAQAgBYA3nJ2HCFYjw0b8zwGZ6FskzFyBlJ6XmIr4QBuv5wqAOf8AWLdYrnjrBXKpS9q7/wCFjQxbVHVjtV7p5pxfl5fuRFs6OOhGrDeacq+zis947PKps5/k3ho+OLTlhn7XGDefVPiR0raMaCSGvc3aDWnUuvZwmrr0Ivea9FunUV7f6yV/py+R3jW/Hdm/2/Gi07rHi2/mdlpWcV/jpwj0jn63I6LFLjziTxXaFKMPdViHXxdau71ZN/3lsPC6EYEAIB/Y1mOjxA1uAGLnfZHx2LnOVjtSgnnLZ/ciyaXObCl4cFmAJpT+luPtoucVeWZ317U5S55Ly5+mXzKYpBCBACACgPpnR3xSW9BD9xq8tW3kupf0/cXQ9W94CN5pW9DfLqaVt0+hn6vSpBACARARNoaRwIWF6+77LKHrOQWyi2atlatDSuM/BlIbd2Lus9gXRQXE1ciCiPLiS4kk5kkknpK3saiwYxY4OaaFpqDvC1lG6sbwm4u6NNkJpseE19AQ4YjYdYUdq6tIk3lSmpwduKaK7b2j575mWo50Gx27eosdfDyyziX0qlDS0EqjUay48JFaiyL2/Vrwx/NS4YulLjbqVWJ0LjKGbhdc1n/I3LaZ4KRGSewrZU5wdpJp+eQiyaAgHtlWa+O+6wec45NG/wCC1lLVN4Rvt2GiWdIMgsDGDDWdbjtK4ebOspXyWwpemM1fmC3VDaG9JxPtHUulNcTWo8lEgl1OIIAQAUB9M6O+KS3oIfuNXlq28l1L+n7i6Hq3vARvNK3ob5dTStun0M/V6VIICOta2IcAc41dqYO+PwG8rKi2YbsUm1reix6gm6z7Dcv+R+t7Ny6qKRo2Ra3NQQAgBAWnQyO9oiGlYQLQ4/Zc+oDtwNKdSh4iahJPmWuCw7xNKcF70c1581+/UvMmGF11+AOFdh1dCTva6IcEr2l/w42zo+0CpAxwDwADXMV2qNqwrZWsy0w2ksThJJ67ceVzPrdbdFD3wdTqrXoWuBjJVGi6/UVWlUwVOolnJpp8bWuyEVueIJjR3R2NNupDY4sHfPAJpuG0rlVrRp7WdqdJyz4GgwLGMswNENzG7SDidZJ1lcI1Iy2M3lGS2o8x4oY1zjk0Fx4AVK3WbNDLJiMXuc85ucXHiTVSUjk3c5oYBACACgPpnR3xSW9BD9xq8tW3kupf0/cXQ9W94CN5pW9DfLqaVt0+hn6vSpKtb+lF2sOAQTkYmYB2N2nfkukYczRyKe95JJJJJxJOJJ3rqlY1PKGAQAgBACAv30QPa+PMS8QVZGgGo23COxx6lXaRj/jUuTLDR9V06utHaTkaUfAiOgRKktxY8/8Ash6ncRkfzWmEra8dV7UTNJ0ItrEU1lLauUvw+APfhjkB6tylXsrlZCLnJR5u31M8t+IXEE6y49dCouAes5s9J+pKapU6FNbEmvpYm9AtBnzrhEi1ZLg4nJ0Qj6rNg2ld8Xi1SVltPO4fDupm9ht8jJQ4LGw4TAxjRQNAwHxO9UM5ym7yZbRioKyO5C0WWwy1zM1+lxsKBAaGC6+M+7QZXW4uNNWoYfaVxo+pObaexFbjIQiroyFWxXggBACACgPpnR3xSW9BD9xq8tW3kupf0/cXQ9W94CN5pW9DfLqaVt0+hi+l9s3RyMM84jnkamn6vE+zivQQjfMp5Mpi7HMEAIAQAgBACAn9AZ/kbQlnnAGJyZ4ROZ7XA9Cj4mGvSkjtQlq1EzeLbshswwA817TVj9bTrrtByI/JedpVHBpovU8nFq6e1f3jyKLb9mx4THAQnvrheY0uaAdeGKs6mLjKnaPE10XgYyxKlUklFO+fGxE6M6DxJqMHzEN8KXZqcC18U7ADiG4d9syzqOUayw9Oyzk/TqSNL1u+Ymy9yPq/LyNegQWsaGMaGtaKBoFAANQCrpScnd7SPGKSsjosGwIDCPpXtblp5zAatgAQxsvHnPI6aD/ivQ4GlqUr8ymxU9ap0KappFPcKE5xo1pcdgBJ6glxYcxrKjtFXQngbbpw47FjWRmzGayYAoD6Z0d8UlvQQ/cavLVt5LqX9P3F0OelUwIcpMPOTYbncaY0XTD7+PU0r7p9D5tjRS5xc41LiSTvOa9IikZ4WTAIAQAgBACAEB6hxC0hwzaQRxGIWGrpoynZn0PpJpM2WkhM0vOe1vJt+094BA4azuC83CjrVdQv0/Yuv7yX1MzlNKZ4B1+YcXOdeOxtfqtAwAXWrUhe0IqxfYTQacdfEN63JOyQ6szS+YgvvF3KD6zT9Ydh3rR1NbKSR2q6CoqLdFtS83dM03R7SCDOMvQjiMHwzg9h2OHbkVxq0ZU9uzmecu1Jwlk1tRKrkbDG3LREvLxYxyhsLuJAwHSaBdKUdaaRhuyuz5mixC5xc41c4lzjtcTUnrXqYqysefk9ZtnWQlDFiNhtzcaV2DWegVKN2RhGgNEGThhrQccAAKviO1k/E4Bcc5HTYcodviv7yE9ja0L6hwb51MQN4qmqLkdpbYzSwx4YAIxeBk5p+txHrC2jLOxq0U4rqaH0zo74pLegh+41eWrbyXUv6fuLoMtPf4fN+hcuuG38eppW3b6HzmvSFGCAEAIAQAgBACAEBdLUtbl4Nnw61EKWqfPvGGD91o61S149nKclxZ7DQUI1HC62Xf0yX3Y0CgI9iCyLHP8A10SXc2PBdciNOepzTm1w1hTcG9aXZSzizzf6iw0Ow7wspK3zRrehemcKdaGmjIwGLDr/AKm7QuGJwjpO8c19jztGtrRVyG+me0rkrDgg4xolSP6IfOP913rXXRtO9TW5GmLqatNrizGFelOTGikdrJgOfgLjqcf8VXKtNRjdkrCYapiKqp01dsmrSmREihwLmt5MhjiKAkEl9MaE4s9S40K0aiyJGOwFXCSUalrtXyPERtBi5oFDUtFL1KkONeHBdiCSogxGSP72DFa3kDzixxbdLTdqRW7gRnRRViYOpqraT3gKnY9qnG221818na/yM7KnlYfTOjvikt6CH7jV5atvJdS/p+4ugy09/h836Fy64bfx6mlbdPofOa9IUYIAQAgBACAEAIAQExZD6t80Xegku9pPUqjSF1JeZ7f9M6sqcnxWX1d/70JFVx6oEBGWjV8RkIHMjrcaDq7Va4CGrF1GeL/U2Kc6kcPHYs31ez0NVs3Q8RYcN4dyJZ4JzW84BuRGIw3HNc8RioxlqpXKfDQk457OX92GffSRaUSLNmHEcHmA3krzRQOdm51NRqaEf0qZg6cY07pbcyJi5607LYiqqWRTvIzRhRGRGgEscHAOALTQ1o4HMHJaVIKcXF8TpSqypyUovNGiykxGtgFr40GFDhm9yfNaYZFecxo5xABIvVA9ipJQqYWd0erhW0dVoJOLlJ7U9qfX8HKbk7OhYOix5xw2FkODUbwKkdLlmWNqyVkZw+g2pdq0opfE7+n5K3b9tQXs5OBA5Kp5z+WixKj7NDQHVjTUpODwri9eZE0zpHWXYQqay4tRS+SZXCrQ82fTOjvikt6CH7jV5atvJdS+p+4ugy09/h836Fy64bfx6mlbdPofOa9IUYIAQAgBACAEAIAQDuz54wr3NDrzaY6iDUEb1yrUo1FZkzB42rhaiqU3/J3/AN2P2R61C8Nh8TL7/wCVVv8Axx9Q/wB2P2R608Nh8TMf/Kq//jj6nOUtG5HbGLQ66a3SSAcKasVMhRUaeomUeKxksRXdaSzfD0Ly36XY4AAloIAyF5+FMlC8Mg3dyZt352skZ5MRi9znuNXOcXOO1zjUnrKsopJWRCk7u5zWTUEAIzKbTuj055OZJ6StFBLYjpKtUmrSk31Z5W5yAoD6Z0d8UlvQQ/cavLVt5LqX9P3F0GWnv8Pm/QuXXDb+PU0rbp9D5zXpCjBACAEAJcAgBAFUALABZAIAQAlwCAEAIAS4BACxYAsgCgPpnR3xSW9BD9xq8tW3kupf0/cXQZae/wAPm/QuXXDb+PU0rbp9D5zXpCjBACAEBNaKlpiuY4AhzDmBmPyqtWZQ4iwBChS8MgXnRgXGgqQHZetqxtMnS35sB5gCGyjrvOAo4VIyoiBJvY0vfALG8mIQcBTWSR2LAKjY5HLQq4gvAx34dq3ewwWlko2szzRi6jcBh+7Bw6ytDYZwoTeVk23R4Ik4DElpz25LPAwR1vT95zoQhtbciHnAYmlRispGGOLBIZAjxg0F7cASK0wHxWHtCO1sywMeWIaAX3b1BgcW9hKyjIulsJvJsc0Ac8tNABt2easID+1pZpEMhrebGh1oBkTTHrRArNutAmIgAoL2Q4BZWwwxgtjAIAQAUB9M6O+KS3oIfuNXlq28l1L+n7i6DLT3+HzfoXLrht/HqaVt0+h85r0hRggBACAd2RGuRobv6wOh3NPqKwzKJjSCJWahN1NLetzqnsWq2GRdJ5oF5hcm28Q2kTC9mDTLoz1ogOI0B8aEYcTmx4bagg9801zI20x34pxMFZk3UiMOx7T1ELdhF5jupEaPtvPqhH4LmZIl5/8AOgj7MKn9rz2rPAwRukE61z3MENrS2IavFKupUY4dKykGd7L8TmOPY1Ye0yjxZklEbMQeU11c2rq4AE9GpZuCQ0hgOEs69mIxcPNc51PU4LCBIxOc57NnJO/uJ/6LAKnb/jEXzuwLaOwwyPWxgEAIAKA+mdHfFJb0EP3Gry1beS6l/T9xdBlp7/D5v0Ll1w2/j1NK26fQ+c16QowQAgBAdZV4D2E5BwJ4AhGZJK1p1j5lsRpq0FlTQ/VNTmtbZAc2xHl3uMVsRxiClG0IBukbW7K61jPYZHz7VgBzoweSXQ7tyhrUVPbwSzMFRC3Bapy2oRiwHB1WtLi40dhVtBqxzOS0sBibRZ/reVvczbQ/YplSuazbIHC2uQJL4T3Oe55JBBAANSaVA10RXDOlizcPkosGI65fydSoyp2I0ZRIG1oPLsN7mQ4ZbeocXGgwFK5DNYswRzJ9plY0Nzue595ooccWnPLMFZsCSZbELl3OvcwwmitHd80nClNhWLGCBteM18Z7mmrScDjsG1bLYBmsmAQAgAoD6Z0d8UlvQQ/cavLVt5LqX9P3F0GWnv8AD5v0Ll1w2/j1NK27fQ+c16QpAQAgBACAEAIAQAgBACAEAIAQAgBACAEAIAQCFAfTWj3ikt6CH7jV5atvJdS+p+4uh1tmz2zEGLBeS1sRpaS2l4A6xUEV6EjN056y4MzKOtGxRu5DK+XmeuD8tTfE5/CvUi9xgHchlfLzHXB+Wnic/hXqO4wDuQyvl5nrg/LTxOfwr1HcYB3IZXy8z1wflp4nP4V6juMA7kMr5eY64Py08Tn8K9R3GAdyGV8vM9cH5aeJz+Feo7jAO5DK+XmOuD8tPE5/Ch3GAdyGV8vMdcH5aeJz+FDuMA7kMr5eY64Py08Tn8K9R3GAdyGV8vMdcH5aeJz+FDuMA7kMr5eY64Py08TqfCvUdxgHchlfLzPXB+Wnic/hXqO4wDuQyvl5jrg/LTxOfwodxgHchlfLzHXB+Wnic/hQ7jAO5DK+XmeuD8tPE5/Ch3GAdyGV8vM9cH5aeJz+Feo7jAO5DK+XmeuD8tPE5/CvUdxgHchlfLzPXB+Wnic/hXqO4wDuQyvl5jrg/LTxOfwr1HcYB3IZXy8x1wflp4nP4V6juMBO5BK+XmeuD8tZ8TqfCh3GBfpKWEKGyGCSGMawE5kNAaCaa8FXSlrNtkuMbKw4dmktplbBFqZBACAEAIAQAgBACAEAIAQAgBACAEAIAQAgBACAEB//2Q==">
            <a:hlinkClick r:id="rId4"/>
          </p:cNvPr>
          <p:cNvSpPr>
            <a:spLocks noChangeAspect="1" noChangeArrowheads="1"/>
          </p:cNvSpPr>
          <p:nvPr/>
        </p:nvSpPr>
        <p:spPr bwMode="auto">
          <a:xfrm>
            <a:off x="28575" y="-2560638"/>
            <a:ext cx="35623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AutoShape 6" descr="data:image/jpeg;base64,/9j/4AAQSkZJRgABAQAAAQABAAD/2wCEAAkGBxQTEhQUExQWFRUXFR0YGBUYFxQaFhcVFhwXGBgXGB0YHSggGhwlHhcYITEhJSosLy4uGB8zODMsNygtLisBCgoKDg0OGxAQGywmICQuNCwtLiwsLCwsLSwvLCwsLCwsLCwvLCwsLCwsLCwsLCwsLCwsLCwsLCwsLCwsLCwsLP/AABEIARMAtwMBEQACEQEDEQH/xAAcAAABBQEBAQAAAAAAAAAAAAAAAQQFBgcDAgj/xABJEAABAgMEBQUMBwcEAwEAAAABAAIDBBEFEiExBkFRYXETIoGRwRcyMzRTcnOhsbLR0wdCUpLS4fAWIzVUYqLxFBWCwiRD4mP/xAAbAQEAAgMBAQAAAAAAAAAAAAAABAUBAgMGB//EADkRAAIBAgIHBQcEAwACAwAAAAABAgMRBCEFEjEzQVFxExQVYaEiMlKBkbHRBsHh8CNC8VNyFiRi/9oADAMBAAIRAxEAPwDU5+Y5Nj30rdFabVURhrzUeZKlLVjrED+1rfJH7w+CmeHvn6Ebvq5B+1rfJH7w+CeHvn6Dvq5B+1rfJH7w+CeHvn6Dvq5B+1rfJH7w+CeHvn6Dvq5B+1rfJH7w+CeHvn6Dvq5B+1rfJH7w+CeHvn6Dvq5B+1rfJH7w+CeHvn6Dvq5Dab08gwvCAN3F4r1UqsrR0nx9DHflyIyP9LEq3KHEf5v/ANALbwuXMx3+PIaP+mCDqlovS5ieFz4NG0cdTe257Z9LsA/+h44uHYFylo6qiXTr4SW2pbrF/wAjmH9KEN3ewHHhEb8FHnRlDKSLWho6FdXpVYvpc990pn8u777fwrTVJHgc/jX0Yd0pn8u/77fwpqjwOfxr6MO6Uz+Xf99v4U1R4HP419GHdKZ/Lv8Avt/CmqPA5/Gvow7pTP5d/wB9v4U1R4HP419GHdKZ/Lv++38Kao8Dn8a+jDulM/l3/fb+FNUeBz+NfRh3Smfy7/vt/CmqPA5/Gvow7pTP5d/32/hTVHgc/jX0ZdpOPykNj6UvsDqbLwBp61oylnHVk48hvb3gI3mld6G+XUj1t0+hn6vSpBACAEAIDlMR2saXPIa0ZkpYwUy2dKnvq2DVjftfXd+H2rrGHM1ciuucSak1JzJzPFb2NBFkAgBDIrXUyNOCw4qSs8+ptCcoO8W0/Ify1pkYOxG3X+agVsBGWcMmekwH6kq07Qr+0ufH+SVgxg4VBqFVVKcoO0j2OFxVLEw16Tuv7wOi0JIIAQAgBACAQoDdLF8XgehZ7rVyZ4avvZdX92Jb3gI3mld6G+XUh1t0+hn6vSpBACAEBwnZtsJhe80aOsnUBtKzYxczu2bXfMOq7Bo71mob953rso2NGyPWxqe4cFzsgTwC0nUjD3mSKWErVd3Bv5ZfUfwLDjOyYR19i4PFw4Jv5fknLRFRZ1Zwh1kr/RD+FonFOf8A1+K1eIqv3YepvHBYKLtOv9Iv9wfou8andF0+xcniK62wJcNH6LlksQ79LDOLY1DS8QdhC1WkWnaUSXL9MQnHWo1brzWX1Q0jWe9uqo2jH81Jp4ylPjYqcToHGUFfV1lzjn6bTjCjFpq00Pq6V2qU41FaRAw2Kq4aevSdn/dqJqSnQ/DJ2zbwVLiMI6Tus0e90XpmnjFqvKfLn0Hail0CAEAIAQCFAbpYvi8D0LPdauTPDV97Lq/uxLe8BG80rvQ3y6kOtun0M/V6VIIAQCEoDPNJLX5eJRvg24NG3a48dW7pXaMbI5sLC0eizLqMaabd21cK2JUXaOb9CxoaPTgqtZ6sXsXF9Fy82aNY30cwBTlKxHbhgDxKr6uJb2tkuLhDcwS8/el9Xl9EW2T0XgwxzYbBxFT61FeItsNp9pU99t/MkG2aAKA03UwWveJM59iiC0gs9rWlwADgQagUqDgpuGrOTsyLiKSirldVgQxpaMmIjThzh3p37OC4V6SnHzLPRWkJ4Wss/Ze1f3kVdU7TR9HTTzI21ZUUvjp311qywOIet2cjyf6h0ZDs+801Zr3vPzIprqYjDerRpNWZ46E5QkpRea2E3Z85fFD3w9e9UuKwrpO62H0DQ2l1i49nPKa9fND1Qy+BACAEAhQG6WL4vA9Cz3Wrkzw1fey6v7sS3vARvNK70N8upDrbp9DP1elSCAEBW9M7TuMEJp5zxV25n5nDgCt4K+ZrJld0esh0xFDQMK4rniKur7K/qJ+Bw0NV16q9hZJfFLgunFm72DYbIUNrQKCnS47TuVLVrcIkyTnVn2lTb/dnkTjW0wCjN3N7CrABDI1tCVERhB2erWF1pVHCVznUgpRsUCagFji06vWNRV7CWtG5USjquxyW5qVy2ZW4+8O9djwOsdqqsVS1JXWxnvtA47vFDs5P2o/bgRkw2rHD+k+xcaTtUi/MssdBTw1SL4xf2K0vSHypnpjyCCMCFrKKkrM6UqsqU1ODs1mT8nMX2115Eb1QYij2U7cD6VozHxxlBT4rb5P+RwuBZAgBAIUBuli+LwPQs91q5M8NX3sur+7Et7wEbzSu9DfLqQ626fQz9XpUggPL3gAkmgAqTsAxKAzKfmXTEZzvtOwGxuQHV2rrKShG7M0aMq9WNOO1uxo+gEk1lNprTbhhsP8AUVV3lOm5vi/oXuk1GjWhhYe7BfVvNs1SE6oB3KqlkzVO6PSwZBACAEMFe0hsm8Lzc9X4cB1KwwuIayZDxFG6uipK1K65wnJcRGFp6DsO1c6tNTi4sm4DFywtZVY7Ft80VePBLHFrhQj9VCppwcHZn0fDYmniKaqU3k/7YirQlG0q1uO0fAfBTsJXlrWlI87pnRdHs3KlTz5pfsvwRBVvc8S8sh5Zca68DU7Dp1freomMo9pTvxRdaCx3dsSk/dlk/wBmTqoj6MCyAQCFAbpYvi8D0LPdauTPDV97Lq/uxLe8BG80rvQ3y6kOtun0M/V6VIICC0xm7kuWjOIbv/HN3qFOlbQWZq2VGx4dXE7B6z+io2kJ2go8z0f6Yw6niJVH/qvuaFo1Fushu2OPVeK50FehY46c9nSEn0+xp0g+reBp29qqqqtI1pu6HK5HQEAhKGLnGcmRDaXHV/nUulOm5uxrOeqrkTbdsw2wg6oNReHVnkpNGg1Jt7EcpS7S0YZt7EZLOaYNFRDYTvJw6lbKNSSyyRHcMNSlaUnJrhHJfVkS/SmPU0IHQCsqg+MmJ46ja0KMV1bf7obxLdiupfIcBqy6lrUwkanF/UkYTTVTDTvCEUuNl/LHUGaZEFK47Dn+fQq2ph6lF39T1+G0lhcfDVWT+F/3P5EPNso4/nX+7FW9CetBM8LpGgqVdqOz539c/wC7TkCu1rqxATad1wLLBfeaDtAPWvN1I6s2vM+sYWr2tGFTml9j2tCQCAQoDdLF8XgehZ7rVyZ4avvZdX92Jb3gI3mld6G+XUh1t0+hn6vSpBAUzTyN+8hM2NLvvGn/AFXWmaSI+xRzXH+r2AfFVekX7aXke2/S8LYecucvskaFo3K+CafOPvfkusV2dBFBpKqq+OnKOy9voaHZp5p49gVVW2nSm8jha+kEvLCsaK1v9NRePAJToVJ7EbSmoq7KXaP0rwBUQmPdsNPjTtU+GjX/ALESWMX9zIUfSO6K4B19tXZC7QbF37tGlG+rkbU1HESUIT9p8Gi/S8w6PADaYkEYDor29KiOEadS6MXlOFn/AGxmGnUw+GGwwSKkh2+mpWMbTkuW05wm6NCUo+83q35K2duV+ZSmt306+xSnkskQacYylZuw5gCFXERH8KCvauH+V55JE7/6VNWipTl5+yvyLFjQjlDc0efU+yidnWTylc27zg5RtKi0+cW/s7ja9Q1BO7au9taNmQVNQnrUm8s1zJYsEZlfrD1HZwVQpSwtWz2Htp0aWmMH2i99ZX8/wyHIVwpJq6PDTi4ScZKzRP2cf3beHaVQYtWrSPpWhZXwNN+X7jlRy0BAIUBuli+LwPQs91q5M8NX3sur+7Et7wEbzSu9DfLqQ626fQz9XpUggKDpm+sydzGj2ntXansOcjro5Av3W7XGvAZ+oKrxMdfEJHtNFVu76JnV45267EaNITQhh7s3GgaPafYpFSnrtLgeUhPVvLiNNJtNTKyzYcM1jxKkn7LcRU9WAXCOEU6rfAkqvqUrvbyM5lbKmptxeA55OJe458K6uCndpTpq0UcewqVPaqOy8/whjOyfJktL2OI+y697MFvCetwaOVWhCEbqaflncc2PChF7eUcc+9FR/kqPiJ1Flb2eLLbReHw8lrKa7XbFPJX4Z8fsbroYWmEC01FO38lV4xptW2cDSlCcJSVRWaefUqP0s2eC1zwMRR/Vg5SsHP2Yvk7Gkoa2vT5q/wA45r90ZlJwLzTQVfUAYijcyXGvQB0qdVqxi0pvI5YHCVa0HKkk3e2fDK9ywTtmwmy0ABjoUdt4uitcHiJXOtCCKaqV1qKsTKM3rbHsJ0dEdvF9i842vk738uZDQZAY1DnVwrS6BvxNT1LNXFv/AFaXqSsJoRXaqxlK/H3VHzzd2zy+yXanA9YSOkYf7JmtX9L1lu5p8rqzHsjK3Bjmc/1WnSoWJr9rLLYeg0Ro7ulLP3nt5fgj7Wg0fXU4V6dfYrHA1danqvgeW/UWE7LE9otk/vxJKzvBt4dpVbi99I9XoRWwNPp+45UctQQCFAbpYvi8D0LPdauTPDV97Lq/uxLe8BG80rvQ3y6kOtun0M/V6VIIDPtMB/5T97Wn+0DsXeGw5y2knoE2/Fa0/aI6DT4lV9dauI1v/wAnoqFTW0PKHKaX1zLpOQbj3N1A4cDiF2hPWjrFJKNpWKVLWaY8aJMTALIIJIvYVa3LD7IGO9bXysjvZU5Xlm1kl+/4Qloz8edeJeXF2GQS2C00q0ZOinIuOpuQqEioQ9pmk4VJvN9b7fmQbLJi/WhuYAaEu5o6K5nhVbVa0aa1jfB4GpiaipxW3jyJ6zNHw43mv5odW6Wkkbr2HO3hR4Ve2V9hZYqgtHTUPe6pfVLajatHpMwoLQczid1dSqsVNSqO3A5UYtR9ra8xhptJCJLkHh14frgt8G/aceZmpPUlGfL7cfQw+zmBrnMI54Oe0blKxkpTip8H6MvNB06NCpOhKNqi4847VYkFXnpxUAIAWAQ9rRcbp1GoO4j4q3wFOy10/wDp4f8AUeKcqnYSXuu6fk1x+Y0Ey/ABxwyA/JTHRp3u1tKWGPxaUYRm7LYl+CXs6bvjHMesbVUYvD9lK62M9toTSjxlJxn78dvn5jxRC8EKA3SxfF4HoWe61cmeGr72XV/diW94CN5pXehvl1IdbdPoZ+r0qQQFM07lqPhxNrS08Wmo9p6l0ps0kcdBpu5NMrtB/XqUfFRzi/kWuj6l8PWpeSkvk8/RmtWtZxic5vfAdY6VEoVdTJnCrT1s0Ve07IiR28kLzTUEimdMQDsFadSlzmlHJmuH1VVTqJtEnYWhDYIvEFzzm4DE7RU6uFFEeKWzIkVIOcm0mk/7nzJJ+jHKYvaIbAO9BJeRsJ1cMlrPExfs2uZoRqUpa8HYlrKsSGy6QwNDe9G/aVGqYiVtVHTUdSWvN3fntJpRDuMLYhFzKajUHpFF3w8kpHGsrxMY0jsUD94xwa4HAE04gbR+atXq0r3zi9q/dEjD1KuOUYpNVYbJrY7cJfkYwi6lHtLXbCMDvG0Kuq01BrVeTPXYHFTrxtUVpLJ2zXVNf9Oi5E4EA3nJnkwCRUE0K74eh2ravsKzSekFgownJXTdn5KxD2hHD31GVAPb8Vb4SjKnDVkeI0zjYYvE9pT2WSzPVllvKNvEjHPVjhis4lS7NqPz6GuiJ0oYpTm81s5Xs8n1HcSFyM05mq9QcDl2LjViqmH6E7R1Xu+kotZKfD/2/DyJMKlPfCFZBuli+LwPQs91q5M8NX3sur+7Et7wEbzSu9DfLqQ626fQz9XpUggIjSqWvyz9rOeP+OfqJW0dphrIoUlMcnEa8fVcCs1o60Gjrg6vZ1ot7Nj6PJm72PM8rCaQTgAMx0epVNaCUr2WZNV1JxvmnYssvBDQKY7zn+SgTk2yTGKSOy0NxCEMCoZGNq2rDl23ojgBvNF1pUZVHZGk56uRVbf0rAhl1662m71bTvVhTwyp5yz5eZGTnXerHJcW8kkZFaFtPiRS/wCrkG6ruw71PeGhUj7W37GtDSlXC1F2L9lPZz6nR2kMVwDX0LARqFQBvzWlTCXp6t2zthdLKlilVUEk3na/Hbxt6EgDVUjTTsz6JGSkk47GKhsMbXZVldhB7O1TcBNKrbmjz/6kouphNb4Wn+3oQiuz58dZVgLwDkcMN+S415SjByjtJujqVOriYU6mxu2Xp6j60Ab8Ik1dgCdfNIoVDw89eE8suBfaUoKjiMPd3kmk/k1Z/MllUntUIUMm6WL4vA9Cz3Wrkzw1fey6v7sS3vARvNK70N8upDrbp9DP1elSCAoM/bAiPfynKOaSQGMfda1oNAaUN5xzxW6Uja0LLN3e3+8WPpDRmBHgufBjm+PqOoCOIpiN4PQtFW9rVaN6uF1IKazT2P8AZ8n5E5obaj2N5NwpEh81zTraPhhiuUoxk3D5r++RJmm6UcQuOUuq/KNJsm0mubgcNY1tPABVdeg0zrSq3JdjwcjVRGmtpJumelgycZiPd3krpCGsaSlYxTSyHMTs29pc1rGuo1rnU6boxc4q6w8qdNaq2kathq0qUav+j5Xf1ysjja2iEyyHDZUuGJAcaAV1AE4cEhV/yOSV+nA6vsp4ZUtZxle7vnrfTkRs7orEhNDnnPYDTHjSvFbVMW6avbLqMFoqjinqRqNS/wDXJ9MxtCslo74k8MFGqaQm17KsXuH/AEvRi71ZOXlsRItFMBkq5u7uemhBQiox2LIVDYRwrgUTad0aTjGacZK6ZAT8tcdQZHEfBX2Er9rDPaj5xpjRywdfVh7ss1+DlLNJcLudajox7F1quKi9bYQsFCpOvFUl7V7r5ZjgROUjNNKc4YcP8LhqKjQaTv8AyWUa8sdpOM5RtmsuSj/wnVRH0UQrIN0sXxeB6FnutXJnhq+9l1f3YlveAjeaV3ob5dSHW3T6Gfq9KkAgM5s6FcnGA6opHU4jsWa0vY6W+6JODg+1XnGVuurI0Ga0ZYyFGmQ4wIgBdWpuktxN4ZYnDD1qJUqKU1FehJwdWdKLVk09qayfm/yUSy7SeIwiuxL/AF3cKdVR1LetFRV43vF8fMm4GTry7Ooko1VZW2JxyRoMtMEUew0wqDuP6yXT2akblLUhOjNwe1OxZ7HtG/rDXjMaiNowyUCvR1ehJpVbljhxARUZKtcWnYmpjOXbeiF2dP0NS7yerGxzitaVz0+zIF/lTDZfGN+gz28VzVSbVjpaytnbrl9CI0lrGuth0JBqcQDlsONMVOwf+K7kQ8T/AJLKJn+m9v3Lsu5vPaBepTLAt66AqT2DqReo8mSMDiqWDqKrVTbWxL9/2KrCtNhzq3j+SjzwFWOazPSUP1Hg6jtO8eq/Fx2yIDiCDwUSUJRykrF1Rr06yvTkmvJ3EfFoQDrwB37FmMNaLa4GlTEqnVhCX+2SfC/J9eB0XMkWIe2nc5o3e0/krjRytBvzPEfqmd68I8o/uNZSPcdWld3wUmvT7WGqnmU2jsZ3Osqjjdf3Z5of2fCvPdEpQY06dag4qrq01STu+J6XQ2E7XFzxmq4xu9VPzJNVp6wQoDdLF8XgehZ7rVyZ4avvZdX92Jb3gI3mld6G+XUh1t0+hn6vSpBAUzSKQc2bY9uTyHDzm98BvoAelYqy/wAUuhM0cr4qnnlfjy4+g803tJz4UIFxLSAeOdPYuVFp1FblclV6HZYaq5bVPU+Sz9SvMdWWG1kQlp40qOvHoWZzXb6nBo60KD8P7wnZweXW/wCGXDRmb5SFTZ7Dq66rSheLlTfBmNMatV08VDZNZ+TW1E5LxixwcNR/QXaUdaNimi9Vot8KLhg7Bw2ZgqpknfMsU1YdWXHbyZfXmlxodoGHtBXKtGTlqm9KSUdYq2nWlol4QLCHRH+DbqA1vO5SsNh25WNalRKOtLYZLN25MRneEfU6mkgk7earSFOEFaTIc6rqZUo2X382zz/tEzEN50OJVxHOeHcBUnFZdeCyXoZp4GrNu9lxzaEm7JMO8C4Eg0oAcSNlPguEcYpT1dUsqmg9TDKuql7q6VnmcpaSiZt5u8mnsStiaGyWZjAaKx8vbpPU6u3or+pIQoMQ4RCMCCKU1GtfVTpUCdSlHOkudz0uHwmNqxccXJZNNavNO47US3BF62V6ejX3kjLIcAvQYal2dNI+YaWxSxOKnNbNi6LL+SWs5g5NuRz9pVVi5vtpZntdCUYPA020nt+7HiiF0CAQoDdLF8XgehZ7rVyZ4avvZdX92Jb3gI3mld6G+XUh1t0+hn6vSpBAM7WkeWhloNHA3mO+y8ZFZTBAMgf6qEYTv3caG40GquZHDsKjq9OfTZ0LutPt8OpJXUrKXlNcfmhmZYmVEK60vBc4EGrgASTUUwqufeIurrJf8Jj0XOGElCT1bJZf6yd8mnz5nnQ6duxLhODsOunbTrK71ko1Iz4PJlbhH2+Enh370fbj9pfkvK6FUWazjegtx+qR1VG3cq2rlMm084EHbFriDJsLiaCoIGeB73PWSFIjBdo5dDSN5R1b2tmyiNsmbtKJywYRDwaHuNGhowoCcypHaQpXTeYnF1XFJNRWzn/f2LfY0KXkmm8080UqGF7iRmSR8VwrybimdcLTnVk4Q+l9v5ZA6Tac3yWwGxG1GcTClNYbU7s10o0XbNo51pRpS9qLvyeSv+5Umy0WIauJx1uPYk8RQo5LaWFHRukcbacm1Hm3bLoSDXMgtpXfvJ20Vc41cRO9j1EamE0XR7OU/wAt87DiHEq0HKoriuEo2lqosaFbtKSqNWur58CJn7Qvc1uDdZ1n8lbYXBqK1pbTxemNOyr3o0HaPF8X/BHqwPMknZM1TmHLVx2Ksx2HT/yI9Z+ntJ6ku61Nj2dSWVSe1BZAhQG6WL4vA9Cz3Wrkzw1fey6v7sS3vARvNK70N8upDrbp9DP1elSCAEBB29ZN88qxt51KPYDQvaMi06njVtGCzZPabwqShsYstaEvDgXoZyFKHwlRqfrrVcZ6scltZYUKdfEWlUk9SObb2JLP6ldbZD2y4mW1Drxdd/8AyOR7eBXZx1o6j5epEp4js8R20Fxbt5Ph9GXKy5wRYTXjWMeOtc6bbWe02xlKNOr7Huyzi/J/uthZLBmwAYbjrq3pzGaj4iD95GtCStqsaWlIw4kcQ3YsLw4g6ic8K0qtou9O72m0Zyp1P8btcsxtqDCAYObdFLtKgDVkq9Yac3rMkuvCORWLYmmRTVrc63iQAXV3D9Yqyo0pRVpMhzq+2pQyaKhasvLtBxxH1Rz8eGrrUacKccoPPqeoweLxtVqWIppw5tZ/Kyz+hEQYrnuo1pptINTwCjyoqK23l5ZlzSxsqlS+pqU0s3L2b9Ezo6x6Ve6G7aSa06iujq11C2xEKOG0XPE62spTb53z6bDnOmkN/mlcsOm6sV5lhpSahg6j2ZFdXokfLgQChYaVrM2jJxd080TspOtc0VIDtYJAx3Kir4WUJ+ysj6Lo3S9GvRTqSUZLJp/f5jkPByIUZxktqZaqtCWyS+opWDobpYvi8D0LPdauTPD197Lq/uxLe8BG80rvQ3y6kOtun0M/V6VIIAQAgGcxZUF7rz4bS7bTPjt6UCbSsOy0UpTClKaqbEuCqS0YyUcwnYwnm8w7Bs4jLq2rWpdf5F8ydhVGuu7zdn/q3svyfXh5lphRQ4AtNQUjJSV0Rq1GpRm4TVmj2StvI5ErJWK+JQk0JxpSpptOKi1MVGGVjvCg5Z3JFmiW2J1D21Ud6Q8iQsHbO42fo9BFWloJGvD/AAiq3zt6HTXqxy7SX1ZCR4IY5wFKA0rgMlPhbVTtYhTlUnKzbb83crltWoCLoNGDN2o/l7VBr1nVepA9ZonRscFHvOJdnwvw/kqloT1/mt732/kpeFwjp+1LaVWmdNd6XY0fc58xgp551ggSuBCBpp2YIYBLIzsOjZl4ycR0rlKjTltRLo4/E0fcm18z6W0fNZWXO2BD9xq8zVVptFrGbktZ7WLb3gI3mldaG+XU5Vt0+hn6vSpBACAEAIAQEZpBZnLwi0d+3Fh37OBy6lmLszDKlIWrFl6Eglp/RBrrGW1R1BOT7N2fLmXs68lRgsXHXg1lJe8vK/7Ms0jpLBfgTdOz9Y+pZdRx9+Numa+pFWj41s8NUUvJ+y/pxLvY1ssLG85oIFA7UQN4yUarR1m3HNHPWnRepUWq1zJCPbwaO/B3NxPXTDrXGODvwsbyxNiuWvpc2G04NaeILvZgeK7KlGDte75I6UqNWstZrVjxk+X7/Izm0dJHRK4GmoZDp1npUh4WpU992XJEilpXC4NWw1O8vil+OBCR47nmrjX2DgpdKjCmrRRT4vG18VLWqyv9l8jmupEBAS9j2fVj47+8hg3f6omroBKj1pZaq4lhgYpVFN8M/pxIkld0rEGUnJtviIsmoIAKA+mdHfFJb0EP3Gry1beS6l/T9xdD1b3gI3mlb0N8uppW3T6Gfq9KkEAIAQAgBYA3nJ2HCFYjw0b8zwGZ6FskzFyBlJ6XmIr4QBuv5wqAOf8AWLdYrnjrBXKpS9q7/wCFjQxbVHVjtV7p5pxfl5fuRFs6OOhGrDeacq+zis947PKps5/k3ho+OLTlhn7XGDefVPiR0raMaCSGvc3aDWnUuvZwmrr0Ivea9FunUV7f6yV/py+R3jW/Hdm/2/Gi07rHi2/mdlpWcV/jpwj0jn63I6LFLjziTxXaFKMPdViHXxdau71ZN/3lsPC6EYEAIB/Y1mOjxA1uAGLnfZHx2LnOVjtSgnnLZ/ciyaXObCl4cFmAJpT+luPtoucVeWZ317U5S55Ly5+mXzKYpBCBACACgPpnR3xSW9BD9xq8tW3kupf0/cXQ9W94CN5pW9DfLqaVt0+hn6vSpBACARARNoaRwIWF6+77LKHrOQWyi2atlatDSuM/BlIbd2Lus9gXRQXE1ciCiPLiS4kk5kkknpK3saiwYxY4OaaFpqDvC1lG6sbwm4u6NNkJpseE19AQ4YjYdYUdq6tIk3lSmpwduKaK7b2j575mWo50Gx27eosdfDyyziX0qlDS0EqjUay48JFaiyL2/Vrwx/NS4YulLjbqVWJ0LjKGbhdc1n/I3LaZ4KRGSewrZU5wdpJp+eQiyaAgHtlWa+O+6wec45NG/wCC1lLVN4Rvt2GiWdIMgsDGDDWdbjtK4ebOspXyWwpemM1fmC3VDaG9JxPtHUulNcTWo8lEgl1OIIAQAUB9M6O+KS3oIfuNXlq28l1L+n7i6Hq3vARvNK3ob5dTStun0M/V6VIICOta2IcAc41dqYO+PwG8rKi2YbsUm1reix6gm6z7Dcv+R+t7Ny6qKRo2Ra3NQQAgBAWnQyO9oiGlYQLQ4/Zc+oDtwNKdSh4iahJPmWuCw7xNKcF70c1581+/UvMmGF11+AOFdh1dCTva6IcEr2l/w42zo+0CpAxwDwADXMV2qNqwrZWsy0w2ksThJJ67ceVzPrdbdFD3wdTqrXoWuBjJVGi6/UVWlUwVOolnJpp8bWuyEVueIJjR3R2NNupDY4sHfPAJpuG0rlVrRp7WdqdJyz4GgwLGMswNENzG7SDidZJ1lcI1Iy2M3lGS2o8x4oY1zjk0Fx4AVK3WbNDLJiMXuc85ucXHiTVSUjk3c5oYBACACgPpnR3xSW9BD9xq8tW3kupf0/cXQ9W94CN5pW9DfLqaVt0+hn6vSpKtb+lF2sOAQTkYmYB2N2nfkukYczRyKe95JJJJJxJOJJ3rqlY1PKGAQAgBACAv30QPa+PMS8QVZGgGo23COxx6lXaRj/jUuTLDR9V06utHaTkaUfAiOgRKktxY8/8Ash6ncRkfzWmEra8dV7UTNJ0ItrEU1lLauUvw+APfhjkB6tylXsrlZCLnJR5u31M8t+IXEE6y49dCouAes5s9J+pKapU6FNbEmvpYm9AtBnzrhEi1ZLg4nJ0Qj6rNg2ld8Xi1SVltPO4fDupm9ht8jJQ4LGw4TAxjRQNAwHxO9UM5ym7yZbRioKyO5C0WWwy1zM1+lxsKBAaGC6+M+7QZXW4uNNWoYfaVxo+pObaexFbjIQiroyFWxXggBACACgPpnR3xSW9BD9xq8tW3kupf0/cXQ9W94CN5pW9DfLqaVt0+hi+l9s3RyMM84jnkamn6vE+zivQQjfMp5Mpi7HMEAIAQAgBACAn9AZ/kbQlnnAGJyZ4ROZ7XA9Cj4mGvSkjtQlq1EzeLbshswwA817TVj9bTrrtByI/JedpVHBpovU8nFq6e1f3jyKLb9mx4THAQnvrheY0uaAdeGKs6mLjKnaPE10XgYyxKlUklFO+fGxE6M6DxJqMHzEN8KXZqcC18U7ADiG4d9syzqOUayw9Oyzk/TqSNL1u+Ymy9yPq/LyNegQWsaGMaGtaKBoFAANQCrpScnd7SPGKSsjosGwIDCPpXtblp5zAatgAQxsvHnPI6aD/ivQ4GlqUr8ymxU9ap0KappFPcKE5xo1pcdgBJ6glxYcxrKjtFXQngbbpw47FjWRmzGayYAoD6Z0d8UlvQQ/cavLVt5LqX9P3F0OelUwIcpMPOTYbncaY0XTD7+PU0r7p9D5tjRS5xc41LiSTvOa9IikZ4WTAIAQAgBACAEB6hxC0hwzaQRxGIWGrpoynZn0PpJpM2WkhM0vOe1vJt+094BA4azuC83CjrVdQv0/Yuv7yX1MzlNKZ4B1+YcXOdeOxtfqtAwAXWrUhe0IqxfYTQacdfEN63JOyQ6szS+YgvvF3KD6zT9Ydh3rR1NbKSR2q6CoqLdFtS83dM03R7SCDOMvQjiMHwzg9h2OHbkVxq0ZU9uzmecu1Jwlk1tRKrkbDG3LREvLxYxyhsLuJAwHSaBdKUdaaRhuyuz5mixC5xc41c4lzjtcTUnrXqYqysefk9ZtnWQlDFiNhtzcaV2DWegVKN2RhGgNEGThhrQccAAKviO1k/E4Bcc5HTYcodviv7yE9ja0L6hwb51MQN4qmqLkdpbYzSwx4YAIxeBk5p+txHrC2jLOxq0U4rqaH0zo74pLegh+41eWrbyXUv6fuLoMtPf4fN+hcuuG38eppW3b6HzmvSFGCAEAIAQAgBACAEBdLUtbl4Nnw61EKWqfPvGGD91o61S149nKclxZ7DQUI1HC62Xf0yX3Y0CgI9iCyLHP8A10SXc2PBdciNOepzTm1w1hTcG9aXZSzizzf6iw0Ow7wspK3zRrehemcKdaGmjIwGLDr/AKm7QuGJwjpO8c19jztGtrRVyG+me0rkrDgg4xolSP6IfOP913rXXRtO9TW5GmLqatNrizGFelOTGikdrJgOfgLjqcf8VXKtNRjdkrCYapiKqp01dsmrSmREihwLmt5MhjiKAkEl9MaE4s9S40K0aiyJGOwFXCSUalrtXyPERtBi5oFDUtFL1KkONeHBdiCSogxGSP72DFa3kDzixxbdLTdqRW7gRnRRViYOpqraT3gKnY9qnG221818na/yM7KnlYfTOjvikt6CH7jV5atvJdS/p+4ugy09/h836Fy64bfx6mlbdPofOa9IUYIAQAgBACAEAIAQExZD6t80Xegku9pPUqjSF1JeZ7f9M6sqcnxWX1d/70JFVx6oEBGWjV8RkIHMjrcaDq7Va4CGrF1GeL/U2Kc6kcPHYs31ez0NVs3Q8RYcN4dyJZ4JzW84BuRGIw3HNc8RioxlqpXKfDQk457OX92GffSRaUSLNmHEcHmA3krzRQOdm51NRqaEf0qZg6cY07pbcyJi5607LYiqqWRTvIzRhRGRGgEscHAOALTQ1o4HMHJaVIKcXF8TpSqypyUovNGiykxGtgFr40GFDhm9yfNaYZFecxo5xABIvVA9ipJQqYWd0erhW0dVoJOLlJ7U9qfX8HKbk7OhYOix5xw2FkODUbwKkdLlmWNqyVkZw+g2pdq0opfE7+n5K3b9tQXs5OBA5Kp5z+WixKj7NDQHVjTUpODwri9eZE0zpHWXYQqay4tRS+SZXCrQ82fTOjvikt6CH7jV5atvJdS+p+4ugy09/h836Fy64bfx6mlbdPofOa9IUYIAQAgBACAEAIAQDuz54wr3NDrzaY6iDUEb1yrUo1FZkzB42rhaiqU3/J3/AN2P2R61C8Nh8TL7/wCVVv8Axx9Q/wB2P2R608Nh8TMf/Kq//jj6nOUtG5HbGLQ66a3SSAcKasVMhRUaeomUeKxksRXdaSzfD0Ly36XY4AAloIAyF5+FMlC8Mg3dyZt352skZ5MRi9znuNXOcXOO1zjUnrKsopJWRCk7u5zWTUEAIzKbTuj055OZJ6StFBLYjpKtUmrSk31Z5W5yAoD6Z0d8UlvQQ/cavLVt5LqX9P3F0GWnv8Pm/QuXXDb+PU0rbp9D5zXpCjBACAEAJcAgBAFUALABZAIAQAlwCAEAIAS4BACxYAsgCgPpnR3xSW9BD9xq8tW3kupf0/cXQZae/wAPm/QuXXDb+PU0rbp9D5zXpCjBACAEBNaKlpiuY4AhzDmBmPyqtWZQ4iwBChS8MgXnRgXGgqQHZetqxtMnS35sB5gCGyjrvOAo4VIyoiBJvY0vfALG8mIQcBTWSR2LAKjY5HLQq4gvAx34dq3ewwWlko2szzRi6jcBh+7Bw6ytDYZwoTeVk23R4Ik4DElpz25LPAwR1vT95zoQhtbciHnAYmlRispGGOLBIZAjxg0F7cASK0wHxWHtCO1sywMeWIaAX3b1BgcW9hKyjIulsJvJsc0Ac8tNABt2easID+1pZpEMhrebGh1oBkTTHrRArNutAmIgAoL2Q4BZWwwxgtjAIAQAUB9M6O+KS3oIfuNXlq28l1L+n7i6DLT3+HzfoXLrht/HqaVt0+h85r0hRggBACAd2RGuRobv6wOh3NPqKwzKJjSCJWahN1NLetzqnsWq2GRdJ5oF5hcm28Q2kTC9mDTLoz1ogOI0B8aEYcTmx4bagg9801zI20x34pxMFZk3UiMOx7T1ELdhF5jupEaPtvPqhH4LmZIl5/8AOgj7MKn9rz2rPAwRukE61z3MENrS2IavFKupUY4dKykGd7L8TmOPY1Ye0yjxZklEbMQeU11c2rq4AE9GpZuCQ0hgOEs69mIxcPNc51PU4LCBIxOc57NnJO/uJ/6LAKnb/jEXzuwLaOwwyPWxgEAIAKA+mdHfFJb0EP3Gry1beS6l/T9xdBlp7/D5v0Ll1w2/j1NK26fQ+c16QowQAgBAdZV4D2E5BwJ4AhGZJK1p1j5lsRpq0FlTQ/VNTmtbZAc2xHl3uMVsRxiClG0IBukbW7K61jPYZHz7VgBzoweSXQ7tyhrUVPbwSzMFRC3Bapy2oRiwHB1WtLi40dhVtBqxzOS0sBibRZ/reVvczbQ/YplSuazbIHC2uQJL4T3Oe55JBBAANSaVA10RXDOlizcPkosGI65fydSoyp2I0ZRIG1oPLsN7mQ4ZbeocXGgwFK5DNYswRzJ9plY0Nzue595ooccWnPLMFZsCSZbELl3OvcwwmitHd80nClNhWLGCBteM18Z7mmrScDjsG1bLYBmsmAQAgAoD6Z0d8UlvQQ/cavLVt5LqX9P3F0GWnv8AD5v0Ll1w2/j1NK27fQ+c16QpAQAgBACAEAIAQAgBACAEAIAQAgBACAEAIAQCFAfTWj3ikt6CH7jV5atvJdS+p+4uh1tmz2zEGLBeS1sRpaS2l4A6xUEV6EjN056y4MzKOtGxRu5DK+XmeuD8tTfE5/CvUi9xgHchlfLzHXB+Wnic/hXqO4wDuQyvl5nrg/LTxOfwr1HcYB3IZXy8z1wflp4nP4V6juMA7kMr5eY64Py08Tn8K9R3GAdyGV8vM9cH5aeJz+Feo7jAO5DK+XmOuD8tPE5/Ch3GAdyGV8vMdcH5aeJz+FDuMA7kMr5eY64Py08Tn8K9R3GAdyGV8vMdcH5aeJz+FDuMA7kMr5eY64Py08TqfCvUdxgHchlfLzPXB+Wnic/hXqO4wDuQyvl5jrg/LTxOfwodxgHchlfLzHXB+Wnic/hQ7jAO5DK+XmeuD8tPE5/Ch3GAdyGV8vM9cH5aeJz+Feo7jAO5DK+XmeuD8tPE5/CvUdxgHchlfLzPXB+Wnic/hXqO4wDuQyvl5jrg/LTxOfwr1HcYB3IZXy8x1wflp4nP4V6juMBO5BK+XmeuD8tZ8TqfCh3GBfpKWEKGyGCSGMawE5kNAaCaa8FXSlrNtkuMbKw4dmktplbBFqZBACAEAIAQAgBACAEAIAQAgBACAEAIAQAgBACAEB//2Q==">
            <a:hlinkClick r:id="rId4"/>
          </p:cNvPr>
          <p:cNvSpPr>
            <a:spLocks noChangeAspect="1" noChangeArrowheads="1"/>
          </p:cNvSpPr>
          <p:nvPr/>
        </p:nvSpPr>
        <p:spPr bwMode="auto">
          <a:xfrm>
            <a:off x="180975" y="-2408238"/>
            <a:ext cx="35623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2050" name="Picture 2" descr="http://static.infowars.com/bindnfocom/2013/11/nsa-malware-nrc-v1-620x46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506" y="-418896"/>
            <a:ext cx="8281328" cy="619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66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915816" y="61912"/>
            <a:ext cx="60514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Klassenjustitie</a:t>
            </a:r>
            <a:r>
              <a:rPr lang="nl-NL" sz="2000" dirty="0" smtClean="0">
                <a:solidFill>
                  <a:schemeClr val="bg1"/>
                </a:solidFill>
              </a:rPr>
              <a:t>.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103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3076" name="Picture 4" descr="http://www.walkofheroes.org/wp-content/uploads/2011/12/detail-of-american-flag-11279635008nza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510" y="53058"/>
            <a:ext cx="986870" cy="65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531" y="2549259"/>
            <a:ext cx="809849" cy="753007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2771800" y="1131590"/>
            <a:ext cx="568863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Mensen uit de hogere klasse worden door Justitie bevooroordeeld boven mensen uit de lagere sociale klasse.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In VS: </a:t>
            </a:r>
            <a:r>
              <a:rPr lang="nl-NL" u="sng" dirty="0" smtClean="0">
                <a:solidFill>
                  <a:schemeClr val="bg1"/>
                </a:solidFill>
              </a:rPr>
              <a:t>Rassenjustitie</a:t>
            </a:r>
            <a:r>
              <a:rPr lang="nl-NL" dirty="0" smtClean="0">
                <a:solidFill>
                  <a:schemeClr val="bg1"/>
                </a:solidFill>
              </a:rPr>
              <a:t>.</a:t>
            </a:r>
          </a:p>
          <a:p>
            <a:r>
              <a:rPr lang="nl-NL" dirty="0" smtClean="0">
                <a:solidFill>
                  <a:schemeClr val="bg1"/>
                </a:solidFill>
              </a:rPr>
              <a:t>Vooral arme zwarte Amerikanen zitten in de gevangenis.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Niet-blanken krijgen twee-tot driemaal hogere straffen dan blanken voor zelfde misdrijf</a:t>
            </a:r>
          </a:p>
          <a:p>
            <a:endParaRPr lang="nl-NL" i="1" dirty="0">
              <a:solidFill>
                <a:schemeClr val="bg1"/>
              </a:solidFill>
            </a:endParaRPr>
          </a:p>
          <a:p>
            <a:endParaRPr lang="nl-NL" i="1" dirty="0" smtClean="0">
              <a:solidFill>
                <a:schemeClr val="bg1"/>
              </a:solidFill>
            </a:endParaRPr>
          </a:p>
          <a:p>
            <a:endParaRPr lang="nl-NL" i="1" dirty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i="1" dirty="0">
              <a:solidFill>
                <a:schemeClr val="bg1"/>
              </a:solidFill>
            </a:endParaRPr>
          </a:p>
          <a:p>
            <a:endParaRPr lang="nl-NL" i="1" dirty="0" smtClean="0">
              <a:solidFill>
                <a:schemeClr val="bg1"/>
              </a:solidFill>
            </a:endParaRPr>
          </a:p>
        </p:txBody>
      </p:sp>
      <p:sp>
        <p:nvSpPr>
          <p:cNvPr id="8" name="AutoShape 4" descr="data:image/jpeg;base64,/9j/4AAQSkZJRgABAQAAAQABAAD/2wCEAAkGBxQTEhQUExQWFRUXFR0YGBUYFxQaFhcVFhwXGBgXGB0YHSggGhwlHhcYITEhJSosLy4uGB8zODMsNygtLisBCgoKDg0OGxAQGywmICQuNCwtLiwsLCwsLSwvLCwsLCwsLCwvLCwsLCwsLCwsLCwsLCwsLCwsLCwsLCwsLCwsLP/AABEIARMAtwMBEQACEQEDEQH/xAAcAAABBQEBAQAAAAAAAAAAAAAAAQQFBgcDAgj/xABJEAABAgMEBQUMBwcEAwEAAAABAAIDBBEFEiExBkFRYXETIoGRwRcyMzRTcnOhsbLR0wdCUpLS4fAWIzVUYqLxFBWCwiRD4mP/xAAbAQEAAgMBAQAAAAAAAAAAAAAABAUBAgMGB//EADkRAAIBAgIHBQcEAwACAwAAAAABAgMRBCEFEjEzQVFxExQVYaEiMlKBkbHRBsHh8CNC8VNyFiRi/9oADAMBAAIRAxEAPwDU5+Y5Nj30rdFabVURhrzUeZKlLVjrED+1rfJH7w+CmeHvn6Ebvq5B+1rfJH7w+CeHvn6Dvq5B+1rfJH7w+CeHvn6Dvq5B+1rfJH7w+CeHvn6Dvq5B+1rfJH7w+CeHvn6Dvq5B+1rfJH7w+CeHvn6Dvq5B+1rfJH7w+CeHvn6Dvq5Dab08gwvCAN3F4r1UqsrR0nx9DHflyIyP9LEq3KHEf5v/ANALbwuXMx3+PIaP+mCDqlovS5ieFz4NG0cdTe257Z9LsA/+h44uHYFylo6qiXTr4SW2pbrF/wAjmH9KEN3ewHHhEb8FHnRlDKSLWho6FdXpVYvpc990pn8u777fwrTVJHgc/jX0Yd0pn8u/77fwpqjwOfxr6MO6Uz+Xf99v4U1R4HP419GHdKZ/Lv8Avt/CmqPA5/Gvow7pTP5d/wB9v4U1R4HP419GHdKZ/Lv++38Kao8Dn8a+jDulM/l3/fb+FNUeBz+NfRh3Smfy7/vt/CmqPA5/Gvow7pTP5d/32/hTVHgc/jX0ZdpOPykNj6UvsDqbLwBp61oylnHVk48hvb3gI3mld6G+XUj1t0+hn6vSpBACAEAIDlMR2saXPIa0ZkpYwUy2dKnvq2DVjftfXd+H2rrGHM1ciuucSak1JzJzPFb2NBFkAgBDIrXUyNOCw4qSs8+ptCcoO8W0/Ify1pkYOxG3X+agVsBGWcMmekwH6kq07Qr+0ufH+SVgxg4VBqFVVKcoO0j2OFxVLEw16Tuv7wOi0JIIAQAgBACAQoDdLF8XgehZ7rVyZ4avvZdX92Jb3gI3mld6G+XUh1t0+hn6vSpBACAEBwnZtsJhe80aOsnUBtKzYxczu2bXfMOq7Bo71mob953rso2NGyPWxqe4cFzsgTwC0nUjD3mSKWErVd3Bv5ZfUfwLDjOyYR19i4PFw4Jv5fknLRFRZ1Zwh1kr/RD+FonFOf8A1+K1eIqv3YepvHBYKLtOv9Iv9wfou8andF0+xcniK62wJcNH6LlksQ79LDOLY1DS8QdhC1WkWnaUSXL9MQnHWo1brzWX1Q0jWe9uqo2jH81Jp4ylPjYqcToHGUFfV1lzjn6bTjCjFpq00Pq6V2qU41FaRAw2Kq4aevSdn/dqJqSnQ/DJ2zbwVLiMI6Tus0e90XpmnjFqvKfLn0Hail0CAEAIAQCFAbpYvi8D0LPdauTPDV97Lq/uxLe8BG80rvQ3y6kOtun0M/V6VIIAQCEoDPNJLX5eJRvg24NG3a48dW7pXaMbI5sLC0eizLqMaabd21cK2JUXaOb9CxoaPTgqtZ6sXsXF9Fy82aNY30cwBTlKxHbhgDxKr6uJb2tkuLhDcwS8/el9Xl9EW2T0XgwxzYbBxFT61FeItsNp9pU99t/MkG2aAKA03UwWveJM59iiC0gs9rWlwADgQagUqDgpuGrOTsyLiKSirldVgQxpaMmIjThzh3p37OC4V6SnHzLPRWkJ4Wss/Ze1f3kVdU7TR9HTTzI21ZUUvjp311qywOIet2cjyf6h0ZDs+801Zr3vPzIprqYjDerRpNWZ46E5QkpRea2E3Z85fFD3w9e9UuKwrpO62H0DQ2l1i49nPKa9fND1Qy+BACAEAhQG6WL4vA9Cz3Wrkzw1fey6v7sS3vARvNK70N8upDrbp9DP1elSCAEBW9M7TuMEJp5zxV25n5nDgCt4K+ZrJld0esh0xFDQMK4rniKur7K/qJ+Bw0NV16q9hZJfFLgunFm72DYbIUNrQKCnS47TuVLVrcIkyTnVn2lTb/dnkTjW0wCjN3N7CrABDI1tCVERhB2erWF1pVHCVznUgpRsUCagFji06vWNRV7CWtG5USjquxyW5qVy2ZW4+8O9djwOsdqqsVS1JXWxnvtA47vFDs5P2o/bgRkw2rHD+k+xcaTtUi/MssdBTw1SL4xf2K0vSHypnpjyCCMCFrKKkrM6UqsqU1ODs1mT8nMX2115Eb1QYij2U7cD6VozHxxlBT4rb5P+RwuBZAgBAIUBuli+LwPQs91q5M8NX3sur+7Et7wEbzSu9DfLqQ626fQz9XpUggPL3gAkmgAqTsAxKAzKfmXTEZzvtOwGxuQHV2rrKShG7M0aMq9WNOO1uxo+gEk1lNprTbhhsP8AUVV3lOm5vi/oXuk1GjWhhYe7BfVvNs1SE6oB3KqlkzVO6PSwZBACAEMFe0hsm8Lzc9X4cB1KwwuIayZDxFG6uipK1K65wnJcRGFp6DsO1c6tNTi4sm4DFywtZVY7Ft80VePBLHFrhQj9VCppwcHZn0fDYmniKaqU3k/7YirQlG0q1uO0fAfBTsJXlrWlI87pnRdHs3KlTz5pfsvwRBVvc8S8sh5Zca68DU7Dp1freomMo9pTvxRdaCx3dsSk/dlk/wBmTqoj6MCyAQCFAbpYvi8D0LPdauTPDV97Lq/uxLe8BG80rvQ3y6kOtun0M/V6VIICC0xm7kuWjOIbv/HN3qFOlbQWZq2VGx4dXE7B6z+io2kJ2go8z0f6Yw6niJVH/qvuaFo1Fushu2OPVeK50FehY46c9nSEn0+xp0g+reBp29qqqqtI1pu6HK5HQEAhKGLnGcmRDaXHV/nUulOm5uxrOeqrkTbdsw2wg6oNReHVnkpNGg1Jt7EcpS7S0YZt7EZLOaYNFRDYTvJw6lbKNSSyyRHcMNSlaUnJrhHJfVkS/SmPU0IHQCsqg+MmJ46ja0KMV1bf7obxLdiupfIcBqy6lrUwkanF/UkYTTVTDTvCEUuNl/LHUGaZEFK47Dn+fQq2ph6lF39T1+G0lhcfDVWT+F/3P5EPNso4/nX+7FW9CetBM8LpGgqVdqOz539c/wC7TkCu1rqxATad1wLLBfeaDtAPWvN1I6s2vM+sYWr2tGFTml9j2tCQCAQoDdLF8XgehZ7rVyZ4avvZdX92Jb3gI3mld6G+XUh1t0+hn6vSpBAUzTyN+8hM2NLvvGn/AFXWmaSI+xRzXH+r2AfFVekX7aXke2/S8LYecucvskaFo3K+CafOPvfkusV2dBFBpKqq+OnKOy9voaHZp5p49gVVW2nSm8jha+kEvLCsaK1v9NRePAJToVJ7EbSmoq7KXaP0rwBUQmPdsNPjTtU+GjX/ALESWMX9zIUfSO6K4B19tXZC7QbF37tGlG+rkbU1HESUIT9p8Gi/S8w6PADaYkEYDor29KiOEadS6MXlOFn/AGxmGnUw+GGwwSKkh2+mpWMbTkuW05wm6NCUo+83q35K2duV+ZSmt306+xSnkskQacYylZuw5gCFXERH8KCvauH+V55JE7/6VNWipTl5+yvyLFjQjlDc0efU+yidnWTylc27zg5RtKi0+cW/s7ja9Q1BO7au9taNmQVNQnrUm8s1zJYsEZlfrD1HZwVQpSwtWz2Htp0aWmMH2i99ZX8/wyHIVwpJq6PDTi4ScZKzRP2cf3beHaVQYtWrSPpWhZXwNN+X7jlRy0BAIUBuli+LwPQs91q5M8NX3sur+7Et7wEbzSu9DfLqQ626fQz9XpUggKDpm+sydzGj2ntXansOcjro5Av3W7XGvAZ+oKrxMdfEJHtNFVu76JnV45267EaNITQhh7s3GgaPafYpFSnrtLgeUhPVvLiNNJtNTKyzYcM1jxKkn7LcRU9WAXCOEU6rfAkqvqUrvbyM5lbKmptxeA55OJe458K6uCndpTpq0UcewqVPaqOy8/whjOyfJktL2OI+y697MFvCetwaOVWhCEbqaflncc2PChF7eUcc+9FR/kqPiJ1Flb2eLLbReHw8lrKa7XbFPJX4Z8fsbroYWmEC01FO38lV4xptW2cDSlCcJSVRWaefUqP0s2eC1zwMRR/Vg5SsHP2Yvk7Gkoa2vT5q/wA45r90ZlJwLzTQVfUAYijcyXGvQB0qdVqxi0pvI5YHCVa0HKkk3e2fDK9ywTtmwmy0ABjoUdt4uitcHiJXOtCCKaqV1qKsTKM3rbHsJ0dEdvF9i842vk738uZDQZAY1DnVwrS6BvxNT1LNXFv/AFaXqSsJoRXaqxlK/H3VHzzd2zy+yXanA9YSOkYf7JmtX9L1lu5p8rqzHsjK3Bjmc/1WnSoWJr9rLLYeg0Ro7ulLP3nt5fgj7Wg0fXU4V6dfYrHA1danqvgeW/UWE7LE9otk/vxJKzvBt4dpVbi99I9XoRWwNPp+45UctQQCFAbpYvi8D0LPdauTPDV97Lq/uxLe8BG80rvQ3y6kOtun0M/V6VIIDPtMB/5T97Wn+0DsXeGw5y2knoE2/Fa0/aI6DT4lV9dauI1v/wAnoqFTW0PKHKaX1zLpOQbj3N1A4cDiF2hPWjrFJKNpWKVLWaY8aJMTALIIJIvYVa3LD7IGO9bXysjvZU5Xlm1kl+/4Qloz8edeJeXF2GQS2C00q0ZOinIuOpuQqEioQ9pmk4VJvN9b7fmQbLJi/WhuYAaEu5o6K5nhVbVa0aa1jfB4GpiaipxW3jyJ6zNHw43mv5odW6Wkkbr2HO3hR4Ve2V9hZYqgtHTUPe6pfVLajatHpMwoLQczid1dSqsVNSqO3A5UYtR9ra8xhptJCJLkHh14frgt8G/aceZmpPUlGfL7cfQw+zmBrnMI54Oe0blKxkpTip8H6MvNB06NCpOhKNqi4847VYkFXnpxUAIAWAQ9rRcbp1GoO4j4q3wFOy10/wDp4f8AUeKcqnYSXuu6fk1x+Y0Ey/ABxwyA/JTHRp3u1tKWGPxaUYRm7LYl+CXs6bvjHMesbVUYvD9lK62M9toTSjxlJxn78dvn5jxRC8EKA3SxfF4HoWe61cmeGr72XV/diW94CN5pXehvl1IdbdPoZ+r0qQQFM07lqPhxNrS08Wmo9p6l0ps0kcdBpu5NMrtB/XqUfFRzi/kWuj6l8PWpeSkvk8/RmtWtZxic5vfAdY6VEoVdTJnCrT1s0Ve07IiR28kLzTUEimdMQDsFadSlzmlHJmuH1VVTqJtEnYWhDYIvEFzzm4DE7RU6uFFEeKWzIkVIOcm0mk/7nzJJ+jHKYvaIbAO9BJeRsJ1cMlrPExfs2uZoRqUpa8HYlrKsSGy6QwNDe9G/aVGqYiVtVHTUdSWvN3fntJpRDuMLYhFzKajUHpFF3w8kpHGsrxMY0jsUD94xwa4HAE04gbR+atXq0r3zi9q/dEjD1KuOUYpNVYbJrY7cJfkYwi6lHtLXbCMDvG0Kuq01BrVeTPXYHFTrxtUVpLJ2zXVNf9Oi5E4EA3nJnkwCRUE0K74eh2ravsKzSekFgownJXTdn5KxD2hHD31GVAPb8Vb4SjKnDVkeI0zjYYvE9pT2WSzPVllvKNvEjHPVjhis4lS7NqPz6GuiJ0oYpTm81s5Xs8n1HcSFyM05mq9QcDl2LjViqmH6E7R1Xu+kotZKfD/2/DyJMKlPfCFZBuli+LwPQs91q5M8NX3sur+7Et7wEbzSu9DfLqQ626fQz9XpUggIjSqWvyz9rOeP+OfqJW0dphrIoUlMcnEa8fVcCs1o60Gjrg6vZ1ot7Nj6PJm72PM8rCaQTgAMx0epVNaCUr2WZNV1JxvmnYssvBDQKY7zn+SgTk2yTGKSOy0NxCEMCoZGNq2rDl23ojgBvNF1pUZVHZGk56uRVbf0rAhl1662m71bTvVhTwyp5yz5eZGTnXerHJcW8kkZFaFtPiRS/wCrkG6ruw71PeGhUj7W37GtDSlXC1F2L9lPZz6nR2kMVwDX0LARqFQBvzWlTCXp6t2zthdLKlilVUEk3na/Hbxt6EgDVUjTTsz6JGSkk47GKhsMbXZVldhB7O1TcBNKrbmjz/6kouphNb4Wn+3oQiuz58dZVgLwDkcMN+S415SjByjtJujqVOriYU6mxu2Xp6j60Ab8Ik1dgCdfNIoVDw89eE8suBfaUoKjiMPd3kmk/k1Z/MllUntUIUMm6WL4vA9Cz3Wrkzw1fey6v7sS3vARvNK70N8upDrbp9DP1elSCAoM/bAiPfynKOaSQGMfda1oNAaUN5xzxW6Uja0LLN3e3+8WPpDRmBHgufBjm+PqOoCOIpiN4PQtFW9rVaN6uF1IKazT2P8AZ8n5E5obaj2N5NwpEh81zTraPhhiuUoxk3D5r++RJmm6UcQuOUuq/KNJsm0mubgcNY1tPABVdeg0zrSq3JdjwcjVRGmtpJumelgycZiPd3krpCGsaSlYxTSyHMTs29pc1rGuo1rnU6boxc4q6w8qdNaq2kathq0qUav+j5Xf1ysjja2iEyyHDZUuGJAcaAV1AE4cEhV/yOSV+nA6vsp4ZUtZxle7vnrfTkRs7orEhNDnnPYDTHjSvFbVMW6avbLqMFoqjinqRqNS/wDXJ9MxtCslo74k8MFGqaQm17KsXuH/AEvRi71ZOXlsRItFMBkq5u7uemhBQiox2LIVDYRwrgUTad0aTjGacZK6ZAT8tcdQZHEfBX2Er9rDPaj5xpjRywdfVh7ss1+DlLNJcLudajox7F1quKi9bYQsFCpOvFUl7V7r5ZjgROUjNNKc4YcP8LhqKjQaTv8AyWUa8sdpOM5RtmsuSj/wnVRH0UQrIN0sXxeB6FnutXJnhq+9l1f3YlveAjeaV3ob5dSHW3T6Gfq9KkAgM5s6FcnGA6opHU4jsWa0vY6W+6JODg+1XnGVuurI0Ga0ZYyFGmQ4wIgBdWpuktxN4ZYnDD1qJUqKU1FehJwdWdKLVk09qayfm/yUSy7SeIwiuxL/AF3cKdVR1LetFRV43vF8fMm4GTry7Ooko1VZW2JxyRoMtMEUew0wqDuP6yXT2akblLUhOjNwe1OxZ7HtG/rDXjMaiNowyUCvR1ehJpVbljhxARUZKtcWnYmpjOXbeiF2dP0NS7yerGxzitaVz0+zIF/lTDZfGN+gz28VzVSbVjpaytnbrl9CI0lrGuth0JBqcQDlsONMVOwf+K7kQ8T/AJLKJn+m9v3Lsu5vPaBepTLAt66AqT2DqReo8mSMDiqWDqKrVTbWxL9/2KrCtNhzq3j+SjzwFWOazPSUP1Hg6jtO8eq/Fx2yIDiCDwUSUJRykrF1Rr06yvTkmvJ3EfFoQDrwB37FmMNaLa4GlTEqnVhCX+2SfC/J9eB0XMkWIe2nc5o3e0/krjRytBvzPEfqmd68I8o/uNZSPcdWld3wUmvT7WGqnmU2jsZ3Osqjjdf3Z5of2fCvPdEpQY06dag4qrq01STu+J6XQ2E7XFzxmq4xu9VPzJNVp6wQoDdLF8XgehZ7rVyZ4avvZdX92Jb3gI3mld6G+XUh1t0+hn6vSpBAUzSKQc2bY9uTyHDzm98BvoAelYqy/wAUuhM0cr4qnnlfjy4+g803tJz4UIFxLSAeOdPYuVFp1FblclV6HZYaq5bVPU+Sz9SvMdWWG1kQlp40qOvHoWZzXb6nBo60KD8P7wnZweXW/wCGXDRmb5SFTZ7Dq66rSheLlTfBmNMatV08VDZNZ+TW1E5LxixwcNR/QXaUdaNimi9Vot8KLhg7Bw2ZgqpknfMsU1YdWXHbyZfXmlxodoGHtBXKtGTlqm9KSUdYq2nWlol4QLCHRH+DbqA1vO5SsNh25WNalRKOtLYZLN25MRneEfU6mkgk7earSFOEFaTIc6rqZUo2X382zz/tEzEN50OJVxHOeHcBUnFZdeCyXoZp4GrNu9lxzaEm7JMO8C4Eg0oAcSNlPguEcYpT1dUsqmg9TDKuql7q6VnmcpaSiZt5u8mnsStiaGyWZjAaKx8vbpPU6u3or+pIQoMQ4RCMCCKU1GtfVTpUCdSlHOkudz0uHwmNqxccXJZNNavNO47US3BF62V6ejX3kjLIcAvQYal2dNI+YaWxSxOKnNbNi6LL+SWs5g5NuRz9pVVi5vtpZntdCUYPA020nt+7HiiF0CAQoDdLF8XgehZ7rVyZ4avvZdX92Jb3gI3mld6G+XUh1t0+hn6vSpBAM7WkeWhloNHA3mO+y8ZFZTBAMgf6qEYTv3caG40GquZHDsKjq9OfTZ0LutPt8OpJXUrKXlNcfmhmZYmVEK60vBc4EGrgASTUUwqufeIurrJf8Jj0XOGElCT1bJZf6yd8mnz5nnQ6duxLhODsOunbTrK71ko1Iz4PJlbhH2+Enh370fbj9pfkvK6FUWazjegtx+qR1VG3cq2rlMm084EHbFriDJsLiaCoIGeB73PWSFIjBdo5dDSN5R1b2tmyiNsmbtKJywYRDwaHuNGhowoCcypHaQpXTeYnF1XFJNRWzn/f2LfY0KXkmm8080UqGF7iRmSR8VwrybimdcLTnVk4Q+l9v5ZA6Tac3yWwGxG1GcTClNYbU7s10o0XbNo51pRpS9qLvyeSv+5Umy0WIauJx1uPYk8RQo5LaWFHRukcbacm1Hm3bLoSDXMgtpXfvJ20Vc41cRO9j1EamE0XR7OU/wAt87DiHEq0HKoriuEo2lqosaFbtKSqNWur58CJn7Qvc1uDdZ1n8lbYXBqK1pbTxemNOyr3o0HaPF8X/BHqwPMknZM1TmHLVx2Ksx2HT/yI9Z+ntJ6ku61Nj2dSWVSe1BZAhQG6WL4vA9Cz3Wrkzw1fey6v7sS3vARvNK70N8upDrbp9DP1elSCAEBB29ZN88qxt51KPYDQvaMi06njVtGCzZPabwqShsYstaEvDgXoZyFKHwlRqfrrVcZ6scltZYUKdfEWlUk9SObb2JLP6ldbZD2y4mW1Drxdd/8AyOR7eBXZx1o6j5epEp4js8R20Fxbt5Ph9GXKy5wRYTXjWMeOtc6bbWe02xlKNOr7Huyzi/J/uthZLBmwAYbjrq3pzGaj4iD95GtCStqsaWlIw4kcQ3YsLw4g6ic8K0qtou9O72m0Zyp1P8btcsxtqDCAYObdFLtKgDVkq9Yac3rMkuvCORWLYmmRTVrc63iQAXV3D9Yqyo0pRVpMhzq+2pQyaKhasvLtBxxH1Rz8eGrrUacKccoPPqeoweLxtVqWIppw5tZ/Kyz+hEQYrnuo1pptINTwCjyoqK23l5ZlzSxsqlS+pqU0s3L2b9Ezo6x6Ve6G7aSa06iujq11C2xEKOG0XPE62spTb53z6bDnOmkN/mlcsOm6sV5lhpSahg6j2ZFdXokfLgQChYaVrM2jJxd080TspOtc0VIDtYJAx3Kir4WUJ+ysj6Lo3S9GvRTqSUZLJp/f5jkPByIUZxktqZaqtCWyS+opWDobpYvi8D0LPdauTPD197Lq/uxLe8BG80rvQ3y6kOtun0M/V6VIIAQAgGcxZUF7rz4bS7bTPjt6UCbSsOy0UpTClKaqbEuCqS0YyUcwnYwnm8w7Bs4jLq2rWpdf5F8ydhVGuu7zdn/q3svyfXh5lphRQ4AtNQUjJSV0Rq1GpRm4TVmj2StvI5ErJWK+JQk0JxpSpptOKi1MVGGVjvCg5Z3JFmiW2J1D21Ud6Q8iQsHbO42fo9BFWloJGvD/AAiq3zt6HTXqxy7SX1ZCR4IY5wFKA0rgMlPhbVTtYhTlUnKzbb83crltWoCLoNGDN2o/l7VBr1nVepA9ZonRscFHvOJdnwvw/kqloT1/mt732/kpeFwjp+1LaVWmdNd6XY0fc58xgp551ggSuBCBpp2YIYBLIzsOjZl4ycR0rlKjTltRLo4/E0fcm18z6W0fNZWXO2BD9xq8zVVptFrGbktZ7WLb3gI3mldaG+XU5Vt0+hn6vSpBACAEAIAQEZpBZnLwi0d+3Fh37OBy6lmLszDKlIWrFl6Eglp/RBrrGW1R1BOT7N2fLmXs68lRgsXHXg1lJe8vK/7Ms0jpLBfgTdOz9Y+pZdRx9+Numa+pFWj41s8NUUvJ+y/pxLvY1ssLG85oIFA7UQN4yUarR1m3HNHPWnRepUWq1zJCPbwaO/B3NxPXTDrXGODvwsbyxNiuWvpc2G04NaeILvZgeK7KlGDte75I6UqNWstZrVjxk+X7/Izm0dJHRK4GmoZDp1npUh4WpU992XJEilpXC4NWw1O8vil+OBCR47nmrjX2DgpdKjCmrRRT4vG18VLWqyv9l8jmupEBAS9j2fVj47+8hg3f6omroBKj1pZaq4lhgYpVFN8M/pxIkld0rEGUnJtviIsmoIAKA+mdHfFJb0EP3Gry1beS6l/T9xdD1b3gI3mlb0N8uppW3T6Gfq9KkEAIAQAgBYA3nJ2HCFYjw0b8zwGZ6FskzFyBlJ6XmIr4QBuv5wqAOf8AWLdYrnjrBXKpS9q7/wCFjQxbVHVjtV7p5pxfl5fuRFs6OOhGrDeacq+zis947PKps5/k3ho+OLTlhn7XGDefVPiR0raMaCSGvc3aDWnUuvZwmrr0Ivea9FunUV7f6yV/py+R3jW/Hdm/2/Gi07rHi2/mdlpWcV/jpwj0jn63I6LFLjziTxXaFKMPdViHXxdau71ZN/3lsPC6EYEAIB/Y1mOjxA1uAGLnfZHx2LnOVjtSgnnLZ/ciyaXObCl4cFmAJpT+luPtoucVeWZ317U5S55Ly5+mXzKYpBCBACACgPpnR3xSW9BD9xq8tW3kupf0/cXQ9W94CN5pW9DfLqaVt0+hn6vSpBACARARNoaRwIWF6+77LKHrOQWyi2atlatDSuM/BlIbd2Lus9gXRQXE1ciCiPLiS4kk5kkknpK3saiwYxY4OaaFpqDvC1lG6sbwm4u6NNkJpseE19AQ4YjYdYUdq6tIk3lSmpwduKaK7b2j575mWo50Gx27eosdfDyyziX0qlDS0EqjUay48JFaiyL2/Vrwx/NS4YulLjbqVWJ0LjKGbhdc1n/I3LaZ4KRGSewrZU5wdpJp+eQiyaAgHtlWa+O+6wec45NG/wCC1lLVN4Rvt2GiWdIMgsDGDDWdbjtK4ebOspXyWwpemM1fmC3VDaG9JxPtHUulNcTWo8lEgl1OIIAQAUB9M6O+KS3oIfuNXlq28l1L+n7i6Hq3vARvNK3ob5dTStun0M/V6VIICOta2IcAc41dqYO+PwG8rKi2YbsUm1reix6gm6z7Dcv+R+t7Ny6qKRo2Ra3NQQAgBAWnQyO9oiGlYQLQ4/Zc+oDtwNKdSh4iahJPmWuCw7xNKcF70c1581+/UvMmGF11+AOFdh1dCTva6IcEr2l/w42zo+0CpAxwDwADXMV2qNqwrZWsy0w2ksThJJ67ceVzPrdbdFD3wdTqrXoWuBjJVGi6/UVWlUwVOolnJpp8bWuyEVueIJjR3R2NNupDY4sHfPAJpuG0rlVrRp7WdqdJyz4GgwLGMswNENzG7SDidZJ1lcI1Iy2M3lGS2o8x4oY1zjk0Fx4AVK3WbNDLJiMXuc85ucXHiTVSUjk3c5oYBACACgPpnR3xSW9BD9xq8tW3kupf0/cXQ9W94CN5pW9DfLqaVt0+hn6vSpKtb+lF2sOAQTkYmYB2N2nfkukYczRyKe95JJJJJxJOJJ3rqlY1PKGAQAgBACAv30QPa+PMS8QVZGgGo23COxx6lXaRj/jUuTLDR9V06utHaTkaUfAiOgRKktxY8/8Ash6ncRkfzWmEra8dV7UTNJ0ItrEU1lLauUvw+APfhjkB6tylXsrlZCLnJR5u31M8t+IXEE6y49dCouAes5s9J+pKapU6FNbEmvpYm9AtBnzrhEi1ZLg4nJ0Qj6rNg2ld8Xi1SVltPO4fDupm9ht8jJQ4LGw4TAxjRQNAwHxO9UM5ym7yZbRioKyO5C0WWwy1zM1+lxsKBAaGC6+M+7QZXW4uNNWoYfaVxo+pObaexFbjIQiroyFWxXggBACACgPpnR3xSW9BD9xq8tW3kupf0/cXQ9W94CN5pW9DfLqaVt0+hi+l9s3RyMM84jnkamn6vE+zivQQjfMp5Mpi7HMEAIAQAgBACAn9AZ/kbQlnnAGJyZ4ROZ7XA9Cj4mGvSkjtQlq1EzeLbshswwA817TVj9bTrrtByI/JedpVHBpovU8nFq6e1f3jyKLb9mx4THAQnvrheY0uaAdeGKs6mLjKnaPE10XgYyxKlUklFO+fGxE6M6DxJqMHzEN8KXZqcC18U7ADiG4d9syzqOUayw9Oyzk/TqSNL1u+Ymy9yPq/LyNegQWsaGMaGtaKBoFAANQCrpScnd7SPGKSsjosGwIDCPpXtblp5zAatgAQxsvHnPI6aD/ivQ4GlqUr8ymxU9ap0KappFPcKE5xo1pcdgBJ6glxYcxrKjtFXQngbbpw47FjWRmzGayYAoD6Z0d8UlvQQ/cavLVt5LqX9P3F0OelUwIcpMPOTYbncaY0XTD7+PU0r7p9D5tjRS5xc41LiSTvOa9IikZ4WTAIAQAgBACAEB6hxC0hwzaQRxGIWGrpoynZn0PpJpM2WkhM0vOe1vJt+094BA4azuC83CjrVdQv0/Yuv7yX1MzlNKZ4B1+YcXOdeOxtfqtAwAXWrUhe0IqxfYTQacdfEN63JOyQ6szS+YgvvF3KD6zT9Ydh3rR1NbKSR2q6CoqLdFtS83dM03R7SCDOMvQjiMHwzg9h2OHbkVxq0ZU9uzmecu1Jwlk1tRKrkbDG3LREvLxYxyhsLuJAwHSaBdKUdaaRhuyuz5mixC5xc41c4lzjtcTUnrXqYqysefk9ZtnWQlDFiNhtzcaV2DWegVKN2RhGgNEGThhrQccAAKviO1k/E4Bcc5HTYcodviv7yE9ja0L6hwb51MQN4qmqLkdpbYzSwx4YAIxeBk5p+txHrC2jLOxq0U4rqaH0zo74pLegh+41eWrbyXUv6fuLoMtPf4fN+hcuuG38eppW3b6HzmvSFGCAEAIAQAgBACAEBdLUtbl4Nnw61EKWqfPvGGD91o61S149nKclxZ7DQUI1HC62Xf0yX3Y0CgI9iCyLHP8A10SXc2PBdciNOepzTm1w1hTcG9aXZSzizzf6iw0Ow7wspK3zRrehemcKdaGmjIwGLDr/AKm7QuGJwjpO8c19jztGtrRVyG+me0rkrDgg4xolSP6IfOP913rXXRtO9TW5GmLqatNrizGFelOTGikdrJgOfgLjqcf8VXKtNRjdkrCYapiKqp01dsmrSmREihwLmt5MhjiKAkEl9MaE4s9S40K0aiyJGOwFXCSUalrtXyPERtBi5oFDUtFL1KkONeHBdiCSogxGSP72DFa3kDzixxbdLTdqRW7gRnRRViYOpqraT3gKnY9qnG221818na/yM7KnlYfTOjvikt6CH7jV5atvJdS/p+4ugy09/h836Fy64bfx6mlbdPofOa9IUYIAQAgBACAEAIAQExZD6t80Xegku9pPUqjSF1JeZ7f9M6sqcnxWX1d/70JFVx6oEBGWjV8RkIHMjrcaDq7Va4CGrF1GeL/U2Kc6kcPHYs31ez0NVs3Q8RYcN4dyJZ4JzW84BuRGIw3HNc8RioxlqpXKfDQk457OX92GffSRaUSLNmHEcHmA3krzRQOdm51NRqaEf0qZg6cY07pbcyJi5607LYiqqWRTvIzRhRGRGgEscHAOALTQ1o4HMHJaVIKcXF8TpSqypyUovNGiykxGtgFr40GFDhm9yfNaYZFecxo5xABIvVA9ipJQqYWd0erhW0dVoJOLlJ7U9qfX8HKbk7OhYOix5xw2FkODUbwKkdLlmWNqyVkZw+g2pdq0opfE7+n5K3b9tQXs5OBA5Kp5z+WixKj7NDQHVjTUpODwri9eZE0zpHWXYQqay4tRS+SZXCrQ82fTOjvikt6CH7jV5atvJdS+p+4ugy09/h836Fy64bfx6mlbdPofOa9IUYIAQAgBACAEAIAQDuz54wr3NDrzaY6iDUEb1yrUo1FZkzB42rhaiqU3/J3/AN2P2R61C8Nh8TL7/wCVVv8Axx9Q/wB2P2R608Nh8TMf/Kq//jj6nOUtG5HbGLQ66a3SSAcKasVMhRUaeomUeKxksRXdaSzfD0Ly36XY4AAloIAyF5+FMlC8Mg3dyZt352skZ5MRi9znuNXOcXOO1zjUnrKsopJWRCk7u5zWTUEAIzKbTuj055OZJ6StFBLYjpKtUmrSk31Z5W5yAoD6Z0d8UlvQQ/cavLVt5LqX9P3F0GWnv8Pm/QuXXDb+PU0rbp9D5zXpCjBACAEAJcAgBAFUALABZAIAQAlwCAEAIAS4BACxYAsgCgPpnR3xSW9BD9xq8tW3kupf0/cXQZae/wAPm/QuXXDb+PU0rbp9D5zXpCjBACAEBNaKlpiuY4AhzDmBmPyqtWZQ4iwBChS8MgXnRgXGgqQHZetqxtMnS35sB5gCGyjrvOAo4VIyoiBJvY0vfALG8mIQcBTWSR2LAKjY5HLQq4gvAx34dq3ewwWlko2szzRi6jcBh+7Bw6ytDYZwoTeVk23R4Ik4DElpz25LPAwR1vT95zoQhtbciHnAYmlRispGGOLBIZAjxg0F7cASK0wHxWHtCO1sywMeWIaAX3b1BgcW9hKyjIulsJvJsc0Ac8tNABt2easID+1pZpEMhrebGh1oBkTTHrRArNutAmIgAoL2Q4BZWwwxgtjAIAQAUB9M6O+KS3oIfuNXlq28l1L+n7i6DLT3+HzfoXLrht/HqaVt0+h85r0hRggBACAd2RGuRobv6wOh3NPqKwzKJjSCJWahN1NLetzqnsWq2GRdJ5oF5hcm28Q2kTC9mDTLoz1ogOI0B8aEYcTmx4bagg9801zI20x34pxMFZk3UiMOx7T1ELdhF5jupEaPtvPqhH4LmZIl5/8AOgj7MKn9rz2rPAwRukE61z3MENrS2IavFKupUY4dKykGd7L8TmOPY1Ye0yjxZklEbMQeU11c2rq4AE9GpZuCQ0hgOEs69mIxcPNc51PU4LCBIxOc57NnJO/uJ/6LAKnb/jEXzuwLaOwwyPWxgEAIAKA+mdHfFJb0EP3Gry1beS6l/T9xdBlp7/D5v0Ll1w2/j1NK26fQ+c16QowQAgBAdZV4D2E5BwJ4AhGZJK1p1j5lsRpq0FlTQ/VNTmtbZAc2xHl3uMVsRxiClG0IBukbW7K61jPYZHz7VgBzoweSXQ7tyhrUVPbwSzMFRC3Bapy2oRiwHB1WtLi40dhVtBqxzOS0sBibRZ/reVvczbQ/YplSuazbIHC2uQJL4T3Oe55JBBAANSaVA10RXDOlizcPkosGI65fydSoyp2I0ZRIG1oPLsN7mQ4ZbeocXGgwFK5DNYswRzJ9plY0Nzue595ooccWnPLMFZsCSZbELl3OvcwwmitHd80nClNhWLGCBteM18Z7mmrScDjsG1bLYBmsmAQAgAoD6Z0d8UlvQQ/cavLVt5LqX9P3F0GWnv8AD5v0Ll1w2/j1NK27fQ+c16QpAQAgBACAEAIAQAgBACAEAIAQAgBACAEAIAQCFAfTWj3ikt6CH7jV5atvJdS+p+4uh1tmz2zEGLBeS1sRpaS2l4A6xUEV6EjN056y4MzKOtGxRu5DK+XmeuD8tTfE5/CvUi9xgHchlfLzHXB+Wnic/hXqO4wDuQyvl5nrg/LTxOfwr1HcYB3IZXy8z1wflp4nP4V6juMA7kMr5eY64Py08Tn8K9R3GAdyGV8vM9cH5aeJz+Feo7jAO5DK+XmOuD8tPE5/Ch3GAdyGV8vMdcH5aeJz+FDuMA7kMr5eY64Py08Tn8K9R3GAdyGV8vMdcH5aeJz+FDuMA7kMr5eY64Py08TqfCvUdxgHchlfLzPXB+Wnic/hXqO4wDuQyvl5jrg/LTxOfwodxgHchlfLzHXB+Wnic/hQ7jAO5DK+XmeuD8tPE5/Ch3GAdyGV8vM9cH5aeJz+Feo7jAO5DK+XmeuD8tPE5/CvUdxgHchlfLzPXB+Wnic/hXqO4wDuQyvl5jrg/LTxOfwr1HcYB3IZXy8x1wflp4nP4V6juMBO5BK+XmeuD8tZ8TqfCh3GBfpKWEKGyGCSGMawE5kNAaCaa8FXSlrNtkuMbKw4dmktplbBFqZBACAEAIAQAgBACAEAIAQAgBACAEAIAQAgBACAEB//2Q==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28575" y="-2560638"/>
            <a:ext cx="35623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AutoShape 6" descr="data:image/jpeg;base64,/9j/4AAQSkZJRgABAQAAAQABAAD/2wCEAAkGBxQTEhQUExQWFRUXFR0YGBUYFxQaFhcVFhwXGBgXGB0YHSggGhwlHhcYITEhJSosLy4uGB8zODMsNygtLisBCgoKDg0OGxAQGywmICQuNCwtLiwsLCwsLSwvLCwsLCwsLCwvLCwsLCwsLCwsLCwsLCwsLCwsLCwsLCwsLCwsLP/AABEIARMAtwMBEQACEQEDEQH/xAAcAAABBQEBAQAAAAAAAAAAAAAAAQQFBgcDAgj/xABJEAABAgMEBQUMBwcEAwEAAAABAAIDBBEFEiExBkFRYXETIoGRwRcyMzRTcnOhsbLR0wdCUpLS4fAWIzVUYqLxFBWCwiRD4mP/xAAbAQEAAgMBAQAAAAAAAAAAAAAABAUBAgMGB//EADkRAAIBAgIHBQcEAwACAwAAAAABAgMRBCEFEjEzQVFxExQVYaEiMlKBkbHRBsHh8CNC8VNyFiRi/9oADAMBAAIRAxEAPwDU5+Y5Nj30rdFabVURhrzUeZKlLVjrED+1rfJH7w+CmeHvn6Ebvq5B+1rfJH7w+CeHvn6Dvq5B+1rfJH7w+CeHvn6Dvq5B+1rfJH7w+CeHvn6Dvq5B+1rfJH7w+CeHvn6Dvq5B+1rfJH7w+CeHvn6Dvq5B+1rfJH7w+CeHvn6Dvq5Dab08gwvCAN3F4r1UqsrR0nx9DHflyIyP9LEq3KHEf5v/ANALbwuXMx3+PIaP+mCDqlovS5ieFz4NG0cdTe257Z9LsA/+h44uHYFylo6qiXTr4SW2pbrF/wAjmH9KEN3ewHHhEb8FHnRlDKSLWho6FdXpVYvpc990pn8u777fwrTVJHgc/jX0Yd0pn8u/77fwpqjwOfxr6MO6Uz+Xf99v4U1R4HP419GHdKZ/Lv8Avt/CmqPA5/Gvow7pTP5d/wB9v4U1R4HP419GHdKZ/Lv++38Kao8Dn8a+jDulM/l3/fb+FNUeBz+NfRh3Smfy7/vt/CmqPA5/Gvow7pTP5d/32/hTVHgc/jX0ZdpOPykNj6UvsDqbLwBp61oylnHVk48hvb3gI3mld6G+XUj1t0+hn6vSpBACAEAIDlMR2saXPIa0ZkpYwUy2dKnvq2DVjftfXd+H2rrGHM1ciuucSak1JzJzPFb2NBFkAgBDIrXUyNOCw4qSs8+ptCcoO8W0/Ify1pkYOxG3X+agVsBGWcMmekwH6kq07Qr+0ufH+SVgxg4VBqFVVKcoO0j2OFxVLEw16Tuv7wOi0JIIAQAgBACAQoDdLF8XgehZ7rVyZ4avvZdX92Jb3gI3mld6G+XUh1t0+hn6vSpBACAEBwnZtsJhe80aOsnUBtKzYxczu2bXfMOq7Bo71mob953rso2NGyPWxqe4cFzsgTwC0nUjD3mSKWErVd3Bv5ZfUfwLDjOyYR19i4PFw4Jv5fknLRFRZ1Zwh1kr/RD+FonFOf8A1+K1eIqv3YepvHBYKLtOv9Iv9wfou8andF0+xcniK62wJcNH6LlksQ79LDOLY1DS8QdhC1WkWnaUSXL9MQnHWo1brzWX1Q0jWe9uqo2jH81Jp4ylPjYqcToHGUFfV1lzjn6bTjCjFpq00Pq6V2qU41FaRAw2Kq4aevSdn/dqJqSnQ/DJ2zbwVLiMI6Tus0e90XpmnjFqvKfLn0Hail0CAEAIAQCFAbpYvi8D0LPdauTPDV97Lq/uxLe8BG80rvQ3y6kOtun0M/V6VIIAQCEoDPNJLX5eJRvg24NG3a48dW7pXaMbI5sLC0eizLqMaabd21cK2JUXaOb9CxoaPTgqtZ6sXsXF9Fy82aNY30cwBTlKxHbhgDxKr6uJb2tkuLhDcwS8/el9Xl9EW2T0XgwxzYbBxFT61FeItsNp9pU99t/MkG2aAKA03UwWveJM59iiC0gs9rWlwADgQagUqDgpuGrOTsyLiKSirldVgQxpaMmIjThzh3p37OC4V6SnHzLPRWkJ4Wss/Ze1f3kVdU7TR9HTTzI21ZUUvjp311qywOIet2cjyf6h0ZDs+801Zr3vPzIprqYjDerRpNWZ46E5QkpRea2E3Z85fFD3w9e9UuKwrpO62H0DQ2l1i49nPKa9fND1Qy+BACAEAhQG6WL4vA9Cz3Wrkzw1fey6v7sS3vARvNK70N8upDrbp9DP1elSCAEBW9M7TuMEJp5zxV25n5nDgCt4K+ZrJld0esh0xFDQMK4rniKur7K/qJ+Bw0NV16q9hZJfFLgunFm72DYbIUNrQKCnS47TuVLVrcIkyTnVn2lTb/dnkTjW0wCjN3N7CrABDI1tCVERhB2erWF1pVHCVznUgpRsUCagFji06vWNRV7CWtG5USjquxyW5qVy2ZW4+8O9djwOsdqqsVS1JXWxnvtA47vFDs5P2o/bgRkw2rHD+k+xcaTtUi/MssdBTw1SL4xf2K0vSHypnpjyCCMCFrKKkrM6UqsqU1ODs1mT8nMX2115Eb1QYij2U7cD6VozHxxlBT4rb5P+RwuBZAgBAIUBuli+LwPQs91q5M8NX3sur+7Et7wEbzSu9DfLqQ626fQz9XpUggPL3gAkmgAqTsAxKAzKfmXTEZzvtOwGxuQHV2rrKShG7M0aMq9WNOO1uxo+gEk1lNprTbhhsP8AUVV3lOm5vi/oXuk1GjWhhYe7BfVvNs1SE6oB3KqlkzVO6PSwZBACAEMFe0hsm8Lzc9X4cB1KwwuIayZDxFG6uipK1K65wnJcRGFp6DsO1c6tNTi4sm4DFywtZVY7Ft80VePBLHFrhQj9VCppwcHZn0fDYmniKaqU3k/7YirQlG0q1uO0fAfBTsJXlrWlI87pnRdHs3KlTz5pfsvwRBVvc8S8sh5Zca68DU7Dp1freomMo9pTvxRdaCx3dsSk/dlk/wBmTqoj6MCyAQCFAbpYvi8D0LPdauTPDV97Lq/uxLe8BG80rvQ3y6kOtun0M/V6VIICC0xm7kuWjOIbv/HN3qFOlbQWZq2VGx4dXE7B6z+io2kJ2go8z0f6Yw6niJVH/qvuaFo1Fushu2OPVeK50FehY46c9nSEn0+xp0g+reBp29qqqqtI1pu6HK5HQEAhKGLnGcmRDaXHV/nUulOm5uxrOeqrkTbdsw2wg6oNReHVnkpNGg1Jt7EcpS7S0YZt7EZLOaYNFRDYTvJw6lbKNSSyyRHcMNSlaUnJrhHJfVkS/SmPU0IHQCsqg+MmJ46ja0KMV1bf7obxLdiupfIcBqy6lrUwkanF/UkYTTVTDTvCEUuNl/LHUGaZEFK47Dn+fQq2ph6lF39T1+G0lhcfDVWT+F/3P5EPNso4/nX+7FW9CetBM8LpGgqVdqOz539c/wC7TkCu1rqxATad1wLLBfeaDtAPWvN1I6s2vM+sYWr2tGFTml9j2tCQCAQoDdLF8XgehZ7rVyZ4avvZdX92Jb3gI3mld6G+XUh1t0+hn6vSpBAUzTyN+8hM2NLvvGn/AFXWmaSI+xRzXH+r2AfFVekX7aXke2/S8LYecucvskaFo3K+CafOPvfkusV2dBFBpKqq+OnKOy9voaHZp5p49gVVW2nSm8jha+kEvLCsaK1v9NRePAJToVJ7EbSmoq7KXaP0rwBUQmPdsNPjTtU+GjX/ALESWMX9zIUfSO6K4B19tXZC7QbF37tGlG+rkbU1HESUIT9p8Gi/S8w6PADaYkEYDor29KiOEadS6MXlOFn/AGxmGnUw+GGwwSKkh2+mpWMbTkuW05wm6NCUo+83q35K2duV+ZSmt306+xSnkskQacYylZuw5gCFXERH8KCvauH+V55JE7/6VNWipTl5+yvyLFjQjlDc0efU+yidnWTylc27zg5RtKi0+cW/s7ja9Q1BO7au9taNmQVNQnrUm8s1zJYsEZlfrD1HZwVQpSwtWz2Htp0aWmMH2i99ZX8/wyHIVwpJq6PDTi4ScZKzRP2cf3beHaVQYtWrSPpWhZXwNN+X7jlRy0BAIUBuli+LwPQs91q5M8NX3sur+7Et7wEbzSu9DfLqQ626fQz9XpUggKDpm+sydzGj2ntXansOcjro5Av3W7XGvAZ+oKrxMdfEJHtNFVu76JnV45267EaNITQhh7s3GgaPafYpFSnrtLgeUhPVvLiNNJtNTKyzYcM1jxKkn7LcRU9WAXCOEU6rfAkqvqUrvbyM5lbKmptxeA55OJe458K6uCndpTpq0UcewqVPaqOy8/whjOyfJktL2OI+y697MFvCetwaOVWhCEbqaflncc2PChF7eUcc+9FR/kqPiJ1Flb2eLLbReHw8lrKa7XbFPJX4Z8fsbroYWmEC01FO38lV4xptW2cDSlCcJSVRWaefUqP0s2eC1zwMRR/Vg5SsHP2Yvk7Gkoa2vT5q/wA45r90ZlJwLzTQVfUAYijcyXGvQB0qdVqxi0pvI5YHCVa0HKkk3e2fDK9ywTtmwmy0ABjoUdt4uitcHiJXOtCCKaqV1qKsTKM3rbHsJ0dEdvF9i842vk738uZDQZAY1DnVwrS6BvxNT1LNXFv/AFaXqSsJoRXaqxlK/H3VHzzd2zy+yXanA9YSOkYf7JmtX9L1lu5p8rqzHsjK3Bjmc/1WnSoWJr9rLLYeg0Ro7ulLP3nt5fgj7Wg0fXU4V6dfYrHA1danqvgeW/UWE7LE9otk/vxJKzvBt4dpVbi99I9XoRWwNPp+45UctQQCFAbpYvi8D0LPdauTPDV97Lq/uxLe8BG80rvQ3y6kOtun0M/V6VIIDPtMB/5T97Wn+0DsXeGw5y2knoE2/Fa0/aI6DT4lV9dauI1v/wAnoqFTW0PKHKaX1zLpOQbj3N1A4cDiF2hPWjrFJKNpWKVLWaY8aJMTALIIJIvYVa3LD7IGO9bXysjvZU5Xlm1kl+/4Qloz8edeJeXF2GQS2C00q0ZOinIuOpuQqEioQ9pmk4VJvN9b7fmQbLJi/WhuYAaEu5o6K5nhVbVa0aa1jfB4GpiaipxW3jyJ6zNHw43mv5odW6Wkkbr2HO3hR4Ve2V9hZYqgtHTUPe6pfVLajatHpMwoLQczid1dSqsVNSqO3A5UYtR9ra8xhptJCJLkHh14frgt8G/aceZmpPUlGfL7cfQw+zmBrnMI54Oe0blKxkpTip8H6MvNB06NCpOhKNqi4847VYkFXnpxUAIAWAQ9rRcbp1GoO4j4q3wFOy10/wDp4f8AUeKcqnYSXuu6fk1x+Y0Ey/ABxwyA/JTHRp3u1tKWGPxaUYRm7LYl+CXs6bvjHMesbVUYvD9lK62M9toTSjxlJxn78dvn5jxRC8EKA3SxfF4HoWe61cmeGr72XV/diW94CN5pXehvl1IdbdPoZ+r0qQQFM07lqPhxNrS08Wmo9p6l0ps0kcdBpu5NMrtB/XqUfFRzi/kWuj6l8PWpeSkvk8/RmtWtZxic5vfAdY6VEoVdTJnCrT1s0Ve07IiR28kLzTUEimdMQDsFadSlzmlHJmuH1VVTqJtEnYWhDYIvEFzzm4DE7RU6uFFEeKWzIkVIOcm0mk/7nzJJ+jHKYvaIbAO9BJeRsJ1cMlrPExfs2uZoRqUpa8HYlrKsSGy6QwNDe9G/aVGqYiVtVHTUdSWvN3fntJpRDuMLYhFzKajUHpFF3w8kpHGsrxMY0jsUD94xwa4HAE04gbR+atXq0r3zi9q/dEjD1KuOUYpNVYbJrY7cJfkYwi6lHtLXbCMDvG0Kuq01BrVeTPXYHFTrxtUVpLJ2zXVNf9Oi5E4EA3nJnkwCRUE0K74eh2ravsKzSekFgownJXTdn5KxD2hHD31GVAPb8Vb4SjKnDVkeI0zjYYvE9pT2WSzPVllvKNvEjHPVjhis4lS7NqPz6GuiJ0oYpTm81s5Xs8n1HcSFyM05mq9QcDl2LjViqmH6E7R1Xu+kotZKfD/2/DyJMKlPfCFZBuli+LwPQs91q5M8NX3sur+7Et7wEbzSu9DfLqQ626fQz9XpUggIjSqWvyz9rOeP+OfqJW0dphrIoUlMcnEa8fVcCs1o60Gjrg6vZ1ot7Nj6PJm72PM8rCaQTgAMx0epVNaCUr2WZNV1JxvmnYssvBDQKY7zn+SgTk2yTGKSOy0NxCEMCoZGNq2rDl23ojgBvNF1pUZVHZGk56uRVbf0rAhl1662m71bTvVhTwyp5yz5eZGTnXerHJcW8kkZFaFtPiRS/wCrkG6ruw71PeGhUj7W37GtDSlXC1F2L9lPZz6nR2kMVwDX0LARqFQBvzWlTCXp6t2zthdLKlilVUEk3na/Hbxt6EgDVUjTTsz6JGSkk47GKhsMbXZVldhB7O1TcBNKrbmjz/6kouphNb4Wn+3oQiuz58dZVgLwDkcMN+S415SjByjtJujqVOriYU6mxu2Xp6j60Ab8Ik1dgCdfNIoVDw89eE8suBfaUoKjiMPd3kmk/k1Z/MllUntUIUMm6WL4vA9Cz3Wrkzw1fey6v7sS3vARvNK70N8upDrbp9DP1elSCAoM/bAiPfynKOaSQGMfda1oNAaUN5xzxW6Uja0LLN3e3+8WPpDRmBHgufBjm+PqOoCOIpiN4PQtFW9rVaN6uF1IKazT2P8AZ8n5E5obaj2N5NwpEh81zTraPhhiuUoxk3D5r++RJmm6UcQuOUuq/KNJsm0mubgcNY1tPABVdeg0zrSq3JdjwcjVRGmtpJumelgycZiPd3krpCGsaSlYxTSyHMTs29pc1rGuo1rnU6boxc4q6w8qdNaq2kathq0qUav+j5Xf1ysjja2iEyyHDZUuGJAcaAV1AE4cEhV/yOSV+nA6vsp4ZUtZxle7vnrfTkRs7orEhNDnnPYDTHjSvFbVMW6avbLqMFoqjinqRqNS/wDXJ9MxtCslo74k8MFGqaQm17KsXuH/AEvRi71ZOXlsRItFMBkq5u7uemhBQiox2LIVDYRwrgUTad0aTjGacZK6ZAT8tcdQZHEfBX2Er9rDPaj5xpjRywdfVh7ss1+DlLNJcLudajox7F1quKi9bYQsFCpOvFUl7V7r5ZjgROUjNNKc4YcP8LhqKjQaTv8AyWUa8sdpOM5RtmsuSj/wnVRH0UQrIN0sXxeB6FnutXJnhq+9l1f3YlveAjeaV3ob5dSHW3T6Gfq9KkAgM5s6FcnGA6opHU4jsWa0vY6W+6JODg+1XnGVuurI0Ga0ZYyFGmQ4wIgBdWpuktxN4ZYnDD1qJUqKU1FehJwdWdKLVk09qayfm/yUSy7SeIwiuxL/AF3cKdVR1LetFRV43vF8fMm4GTry7Ooko1VZW2JxyRoMtMEUew0wqDuP6yXT2akblLUhOjNwe1OxZ7HtG/rDXjMaiNowyUCvR1ehJpVbljhxARUZKtcWnYmpjOXbeiF2dP0NS7yerGxzitaVz0+zIF/lTDZfGN+gz28VzVSbVjpaytnbrl9CI0lrGuth0JBqcQDlsONMVOwf+K7kQ8T/AJLKJn+m9v3Lsu5vPaBepTLAt66AqT2DqReo8mSMDiqWDqKrVTbWxL9/2KrCtNhzq3j+SjzwFWOazPSUP1Hg6jtO8eq/Fx2yIDiCDwUSUJRykrF1Rr06yvTkmvJ3EfFoQDrwB37FmMNaLa4GlTEqnVhCX+2SfC/J9eB0XMkWIe2nc5o3e0/krjRytBvzPEfqmd68I8o/uNZSPcdWld3wUmvT7WGqnmU2jsZ3Osqjjdf3Z5of2fCvPdEpQY06dag4qrq01STu+J6XQ2E7XFzxmq4xu9VPzJNVp6wQoDdLF8XgehZ7rVyZ4avvZdX92Jb3gI3mld6G+XUh1t0+hn6vSpBAUzSKQc2bY9uTyHDzm98BvoAelYqy/wAUuhM0cr4qnnlfjy4+g803tJz4UIFxLSAeOdPYuVFp1FblclV6HZYaq5bVPU+Sz9SvMdWWG1kQlp40qOvHoWZzXb6nBo60KD8P7wnZweXW/wCGXDRmb5SFTZ7Dq66rSheLlTfBmNMatV08VDZNZ+TW1E5LxixwcNR/QXaUdaNimi9Vot8KLhg7Bw2ZgqpknfMsU1YdWXHbyZfXmlxodoGHtBXKtGTlqm9KSUdYq2nWlol4QLCHRH+DbqA1vO5SsNh25WNalRKOtLYZLN25MRneEfU6mkgk7earSFOEFaTIc6rqZUo2X382zz/tEzEN50OJVxHOeHcBUnFZdeCyXoZp4GrNu9lxzaEm7JMO8C4Eg0oAcSNlPguEcYpT1dUsqmg9TDKuql7q6VnmcpaSiZt5u8mnsStiaGyWZjAaKx8vbpPU6u3or+pIQoMQ4RCMCCKU1GtfVTpUCdSlHOkudz0uHwmNqxccXJZNNavNO47US3BF62V6ejX3kjLIcAvQYal2dNI+YaWxSxOKnNbNi6LL+SWs5g5NuRz9pVVi5vtpZntdCUYPA020nt+7HiiF0CAQoDdLF8XgehZ7rVyZ4avvZdX92Jb3gI3mld6G+XUh1t0+hn6vSpBAM7WkeWhloNHA3mO+y8ZFZTBAMgf6qEYTv3caG40GquZHDsKjq9OfTZ0LutPt8OpJXUrKXlNcfmhmZYmVEK60vBc4EGrgASTUUwqufeIurrJf8Jj0XOGElCT1bJZf6yd8mnz5nnQ6duxLhODsOunbTrK71ko1Iz4PJlbhH2+Enh370fbj9pfkvK6FUWazjegtx+qR1VG3cq2rlMm084EHbFriDJsLiaCoIGeB73PWSFIjBdo5dDSN5R1b2tmyiNsmbtKJywYRDwaHuNGhowoCcypHaQpXTeYnF1XFJNRWzn/f2LfY0KXkmm8080UqGF7iRmSR8VwrybimdcLTnVk4Q+l9v5ZA6Tac3yWwGxG1GcTClNYbU7s10o0XbNo51pRpS9qLvyeSv+5Umy0WIauJx1uPYk8RQo5LaWFHRukcbacm1Hm3bLoSDXMgtpXfvJ20Vc41cRO9j1EamE0XR7OU/wAt87DiHEq0HKoriuEo2lqosaFbtKSqNWur58CJn7Qvc1uDdZ1n8lbYXBqK1pbTxemNOyr3o0HaPF8X/BHqwPMknZM1TmHLVx2Ksx2HT/yI9Z+ntJ6ku61Nj2dSWVSe1BZAhQG6WL4vA9Cz3Wrkzw1fey6v7sS3vARvNK70N8upDrbp9DP1elSCAEBB29ZN88qxt51KPYDQvaMi06njVtGCzZPabwqShsYstaEvDgXoZyFKHwlRqfrrVcZ6scltZYUKdfEWlUk9SObb2JLP6ldbZD2y4mW1Drxdd/8AyOR7eBXZx1o6j5epEp4js8R20Fxbt5Ph9GXKy5wRYTXjWMeOtc6bbWe02xlKNOr7Huyzi/J/uthZLBmwAYbjrq3pzGaj4iD95GtCStqsaWlIw4kcQ3YsLw4g6ic8K0qtou9O72m0Zyp1P8btcsxtqDCAYObdFLtKgDVkq9Yac3rMkuvCORWLYmmRTVrc63iQAXV3D9Yqyo0pRVpMhzq+2pQyaKhasvLtBxxH1Rz8eGrrUacKccoPPqeoweLxtVqWIppw5tZ/Kyz+hEQYrnuo1pptINTwCjyoqK23l5ZlzSxsqlS+pqU0s3L2b9Ezo6x6Ve6G7aSa06iujq11C2xEKOG0XPE62spTb53z6bDnOmkN/mlcsOm6sV5lhpSahg6j2ZFdXokfLgQChYaVrM2jJxd080TspOtc0VIDtYJAx3Kir4WUJ+ysj6Lo3S9GvRTqSUZLJp/f5jkPByIUZxktqZaqtCWyS+opWDobpYvi8D0LPdauTPD197Lq/uxLe8BG80rvQ3y6kOtun0M/V6VIIAQAgGcxZUF7rz4bS7bTPjt6UCbSsOy0UpTClKaqbEuCqS0YyUcwnYwnm8w7Bs4jLq2rWpdf5F8ydhVGuu7zdn/q3svyfXh5lphRQ4AtNQUjJSV0Rq1GpRm4TVmj2StvI5ErJWK+JQk0JxpSpptOKi1MVGGVjvCg5Z3JFmiW2J1D21Ud6Q8iQsHbO42fo9BFWloJGvD/AAiq3zt6HTXqxy7SX1ZCR4IY5wFKA0rgMlPhbVTtYhTlUnKzbb83crltWoCLoNGDN2o/l7VBr1nVepA9ZonRscFHvOJdnwvw/kqloT1/mt732/kpeFwjp+1LaVWmdNd6XY0fc58xgp551ggSuBCBpp2YIYBLIzsOjZl4ycR0rlKjTltRLo4/E0fcm18z6W0fNZWXO2BD9xq8zVVptFrGbktZ7WLb3gI3mldaG+XU5Vt0+hn6vSpBACAEAIAQEZpBZnLwi0d+3Fh37OBy6lmLszDKlIWrFl6Eglp/RBrrGW1R1BOT7N2fLmXs68lRgsXHXg1lJe8vK/7Ms0jpLBfgTdOz9Y+pZdRx9+Numa+pFWj41s8NUUvJ+y/pxLvY1ssLG85oIFA7UQN4yUarR1m3HNHPWnRepUWq1zJCPbwaO/B3NxPXTDrXGODvwsbyxNiuWvpc2G04NaeILvZgeK7KlGDte75I6UqNWstZrVjxk+X7/Izm0dJHRK4GmoZDp1npUh4WpU992XJEilpXC4NWw1O8vil+OBCR47nmrjX2DgpdKjCmrRRT4vG18VLWqyv9l8jmupEBAS9j2fVj47+8hg3f6omroBKj1pZaq4lhgYpVFN8M/pxIkld0rEGUnJtviIsmoIAKA+mdHfFJb0EP3Gry1beS6l/T9xdD1b3gI3mlb0N8uppW3T6Gfq9KkEAIAQAgBYA3nJ2HCFYjw0b8zwGZ6FskzFyBlJ6XmIr4QBuv5wqAOf8AWLdYrnjrBXKpS9q7/wCFjQxbVHVjtV7p5pxfl5fuRFs6OOhGrDeacq+zis947PKps5/k3ho+OLTlhn7XGDefVPiR0raMaCSGvc3aDWnUuvZwmrr0Ivea9FunUV7f6yV/py+R3jW/Hdm/2/Gi07rHi2/mdlpWcV/jpwj0jn63I6LFLjziTxXaFKMPdViHXxdau71ZN/3lsPC6EYEAIB/Y1mOjxA1uAGLnfZHx2LnOVjtSgnnLZ/ciyaXObCl4cFmAJpT+luPtoucVeWZ317U5S55Ly5+mXzKYpBCBACACgPpnR3xSW9BD9xq8tW3kupf0/cXQ9W94CN5pW9DfLqaVt0+hn6vSpBACARARNoaRwIWF6+77LKHrOQWyi2atlatDSuM/BlIbd2Lus9gXRQXE1ciCiPLiS4kk5kkknpK3saiwYxY4OaaFpqDvC1lG6sbwm4u6NNkJpseE19AQ4YjYdYUdq6tIk3lSmpwduKaK7b2j575mWo50Gx27eosdfDyyziX0qlDS0EqjUay48JFaiyL2/Vrwx/NS4YulLjbqVWJ0LjKGbhdc1n/I3LaZ4KRGSewrZU5wdpJp+eQiyaAgHtlWa+O+6wec45NG/wCC1lLVN4Rvt2GiWdIMgsDGDDWdbjtK4ebOspXyWwpemM1fmC3VDaG9JxPtHUulNcTWo8lEgl1OIIAQAUB9M6O+KS3oIfuNXlq28l1L+n7i6Hq3vARvNK3ob5dTStun0M/V6VIICOta2IcAc41dqYO+PwG8rKi2YbsUm1reix6gm6z7Dcv+R+t7Ny6qKRo2Ra3NQQAgBAWnQyO9oiGlYQLQ4/Zc+oDtwNKdSh4iahJPmWuCw7xNKcF70c1581+/UvMmGF11+AOFdh1dCTva6IcEr2l/w42zo+0CpAxwDwADXMV2qNqwrZWsy0w2ksThJJ67ceVzPrdbdFD3wdTqrXoWuBjJVGi6/UVWlUwVOolnJpp8bWuyEVueIJjR3R2NNupDY4sHfPAJpuG0rlVrRp7WdqdJyz4GgwLGMswNENzG7SDidZJ1lcI1Iy2M3lGS2o8x4oY1zjk0Fx4AVK3WbNDLJiMXuc85ucXHiTVSUjk3c5oYBACACgPpnR3xSW9BD9xq8tW3kupf0/cXQ9W94CN5pW9DfLqaVt0+hn6vSpKtb+lF2sOAQTkYmYB2N2nfkukYczRyKe95JJJJJxJOJJ3rqlY1PKGAQAgBACAv30QPa+PMS8QVZGgGo23COxx6lXaRj/jUuTLDR9V06utHaTkaUfAiOgRKktxY8/8Ash6ncRkfzWmEra8dV7UTNJ0ItrEU1lLauUvw+APfhjkB6tylXsrlZCLnJR5u31M8t+IXEE6y49dCouAes5s9J+pKapU6FNbEmvpYm9AtBnzrhEi1ZLg4nJ0Qj6rNg2ld8Xi1SVltPO4fDupm9ht8jJQ4LGw4TAxjRQNAwHxO9UM5ym7yZbRioKyO5C0WWwy1zM1+lxsKBAaGC6+M+7QZXW4uNNWoYfaVxo+pObaexFbjIQiroyFWxXggBACACgPpnR3xSW9BD9xq8tW3kupf0/cXQ9W94CN5pW9DfLqaVt0+hi+l9s3RyMM84jnkamn6vE+zivQQjfMp5Mpi7HMEAIAQAgBACAn9AZ/kbQlnnAGJyZ4ROZ7XA9Cj4mGvSkjtQlq1EzeLbshswwA817TVj9bTrrtByI/JedpVHBpovU8nFq6e1f3jyKLb9mx4THAQnvrheY0uaAdeGKs6mLjKnaPE10XgYyxKlUklFO+fGxE6M6DxJqMHzEN8KXZqcC18U7ADiG4d9syzqOUayw9Oyzk/TqSNL1u+Ymy9yPq/LyNegQWsaGMaGtaKBoFAANQCrpScnd7SPGKSsjosGwIDCPpXtblp5zAatgAQxsvHnPI6aD/ivQ4GlqUr8ymxU9ap0KappFPcKE5xo1pcdgBJ6glxYcxrKjtFXQngbbpw47FjWRmzGayYAoD6Z0d8UlvQQ/cavLVt5LqX9P3F0OelUwIcpMPOTYbncaY0XTD7+PU0r7p9D5tjRS5xc41LiSTvOa9IikZ4WTAIAQAgBACAEB6hxC0hwzaQRxGIWGrpoynZn0PpJpM2WkhM0vOe1vJt+094BA4azuC83CjrVdQv0/Yuv7yX1MzlNKZ4B1+YcXOdeOxtfqtAwAXWrUhe0IqxfYTQacdfEN63JOyQ6szS+YgvvF3KD6zT9Ydh3rR1NbKSR2q6CoqLdFtS83dM03R7SCDOMvQjiMHwzg9h2OHbkVxq0ZU9uzmecu1Jwlk1tRKrkbDG3LREvLxYxyhsLuJAwHSaBdKUdaaRhuyuz5mixC5xc41c4lzjtcTUnrXqYqysefk9ZtnWQlDFiNhtzcaV2DWegVKN2RhGgNEGThhrQccAAKviO1k/E4Bcc5HTYcodviv7yE9ja0L6hwb51MQN4qmqLkdpbYzSwx4YAIxeBk5p+txHrC2jLOxq0U4rqaH0zo74pLegh+41eWrbyXUv6fuLoMtPf4fN+hcuuG38eppW3b6HzmvSFGCAEAIAQAgBACAEBdLUtbl4Nnw61EKWqfPvGGD91o61S149nKclxZ7DQUI1HC62Xf0yX3Y0CgI9iCyLHP8A10SXc2PBdciNOepzTm1w1hTcG9aXZSzizzf6iw0Ow7wspK3zRrehemcKdaGmjIwGLDr/AKm7QuGJwjpO8c19jztGtrRVyG+me0rkrDgg4xolSP6IfOP913rXXRtO9TW5GmLqatNrizGFelOTGikdrJgOfgLjqcf8VXKtNRjdkrCYapiKqp01dsmrSmREihwLmt5MhjiKAkEl9MaE4s9S40K0aiyJGOwFXCSUalrtXyPERtBi5oFDUtFL1KkONeHBdiCSogxGSP72DFa3kDzixxbdLTdqRW7gRnRRViYOpqraT3gKnY9qnG221818na/yM7KnlYfTOjvikt6CH7jV5atvJdS/p+4ugy09/h836Fy64bfx6mlbdPofOa9IUYIAQAgBACAEAIAQExZD6t80Xegku9pPUqjSF1JeZ7f9M6sqcnxWX1d/70JFVx6oEBGWjV8RkIHMjrcaDq7Va4CGrF1GeL/U2Kc6kcPHYs31ez0NVs3Q8RYcN4dyJZ4JzW84BuRGIw3HNc8RioxlqpXKfDQk457OX92GffSRaUSLNmHEcHmA3krzRQOdm51NRqaEf0qZg6cY07pbcyJi5607LYiqqWRTvIzRhRGRGgEscHAOALTQ1o4HMHJaVIKcXF8TpSqypyUovNGiykxGtgFr40GFDhm9yfNaYZFecxo5xABIvVA9ipJQqYWd0erhW0dVoJOLlJ7U9qfX8HKbk7OhYOix5xw2FkODUbwKkdLlmWNqyVkZw+g2pdq0opfE7+n5K3b9tQXs5OBA5Kp5z+WixKj7NDQHVjTUpODwri9eZE0zpHWXYQqay4tRS+SZXCrQ82fTOjvikt6CH7jV5atvJdS+p+4ugy09/h836Fy64bfx6mlbdPofOa9IUYIAQAgBACAEAIAQDuz54wr3NDrzaY6iDUEb1yrUo1FZkzB42rhaiqU3/J3/AN2P2R61C8Nh8TL7/wCVVv8Axx9Q/wB2P2R608Nh8TMf/Kq//jj6nOUtG5HbGLQ66a3SSAcKasVMhRUaeomUeKxksRXdaSzfD0Ly36XY4AAloIAyF5+FMlC8Mg3dyZt352skZ5MRi9znuNXOcXOO1zjUnrKsopJWRCk7u5zWTUEAIzKbTuj055OZJ6StFBLYjpKtUmrSk31Z5W5yAoD6Z0d8UlvQQ/cavLVt5LqX9P3F0GWnv8Pm/QuXXDb+PU0rbp9D5zXpCjBACAEAJcAgBAFUALABZAIAQAlwCAEAIAS4BACxYAsgCgPpnR3xSW9BD9xq8tW3kupf0/cXQZae/wAPm/QuXXDb+PU0rbp9D5zXpCjBACAEBNaKlpiuY4AhzDmBmPyqtWZQ4iwBChS8MgXnRgXGgqQHZetqxtMnS35sB5gCGyjrvOAo4VIyoiBJvY0vfALG8mIQcBTWSR2LAKjY5HLQq4gvAx34dq3ewwWlko2szzRi6jcBh+7Bw6ytDYZwoTeVk23R4Ik4DElpz25LPAwR1vT95zoQhtbciHnAYmlRispGGOLBIZAjxg0F7cASK0wHxWHtCO1sywMeWIaAX3b1BgcW9hKyjIulsJvJsc0Ac8tNABt2easID+1pZpEMhrebGh1oBkTTHrRArNutAmIgAoL2Q4BZWwwxgtjAIAQAUB9M6O+KS3oIfuNXlq28l1L+n7i6DLT3+HzfoXLrht/HqaVt0+h85r0hRggBACAd2RGuRobv6wOh3NPqKwzKJjSCJWahN1NLetzqnsWq2GRdJ5oF5hcm28Q2kTC9mDTLoz1ogOI0B8aEYcTmx4bagg9801zI20x34pxMFZk3UiMOx7T1ELdhF5jupEaPtvPqhH4LmZIl5/8AOgj7MKn9rz2rPAwRukE61z3MENrS2IavFKupUY4dKykGd7L8TmOPY1Ye0yjxZklEbMQeU11c2rq4AE9GpZuCQ0hgOEs69mIxcPNc51PU4LCBIxOc57NnJO/uJ/6LAKnb/jEXzuwLaOwwyPWxgEAIAKA+mdHfFJb0EP3Gry1beS6l/T9xdBlp7/D5v0Ll1w2/j1NK26fQ+c16QowQAgBAdZV4D2E5BwJ4AhGZJK1p1j5lsRpq0FlTQ/VNTmtbZAc2xHl3uMVsRxiClG0IBukbW7K61jPYZHz7VgBzoweSXQ7tyhrUVPbwSzMFRC3Bapy2oRiwHB1WtLi40dhVtBqxzOS0sBibRZ/reVvczbQ/YplSuazbIHC2uQJL4T3Oe55JBBAANSaVA10RXDOlizcPkosGI65fydSoyp2I0ZRIG1oPLsN7mQ4ZbeocXGgwFK5DNYswRzJ9plY0Nzue595ooccWnPLMFZsCSZbELl3OvcwwmitHd80nClNhWLGCBteM18Z7mmrScDjsG1bLYBmsmAQAgAoD6Z0d8UlvQQ/cavLVt5LqX9P3F0GWnv8AD5v0Ll1w2/j1NK27fQ+c16QpAQAgBACAEAIAQAgBACAEAIAQAgBACAEAIAQCFAfTWj3ikt6CH7jV5atvJdS+p+4uh1tmz2zEGLBeS1sRpaS2l4A6xUEV6EjN056y4MzKOtGxRu5DK+XmeuD8tTfE5/CvUi9xgHchlfLzHXB+Wnic/hXqO4wDuQyvl5nrg/LTxOfwr1HcYB3IZXy8z1wflp4nP4V6juMA7kMr5eY64Py08Tn8K9R3GAdyGV8vM9cH5aeJz+Feo7jAO5DK+XmOuD8tPE5/Ch3GAdyGV8vMdcH5aeJz+FDuMA7kMr5eY64Py08Tn8K9R3GAdyGV8vMdcH5aeJz+FDuMA7kMr5eY64Py08TqfCvUdxgHchlfLzPXB+Wnic/hXqO4wDuQyvl5jrg/LTxOfwodxgHchlfLzHXB+Wnic/hQ7jAO5DK+XmeuD8tPE5/Ch3GAdyGV8vM9cH5aeJz+Feo7jAO5DK+XmeuD8tPE5/CvUdxgHchlfLzPXB+Wnic/hXqO4wDuQyvl5jrg/LTxOfwr1HcYB3IZXy8x1wflp4nP4V6juMBO5BK+XmeuD8tZ8TqfCh3GBfpKWEKGyGCSGMawE5kNAaCaa8FXSlrNtkuMbKw4dmktplbBFqZBACAEAIAQAgBACAEAIAQAgBACAEAIAQAgBACAEB//2Q==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180975" y="-2408238"/>
            <a:ext cx="35623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26" name="Picture 2" descr="http://www.gcmonitor.org/img/original/Courtroom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89"/>
          <a:stretch/>
        </p:blipFill>
        <p:spPr bwMode="auto">
          <a:xfrm>
            <a:off x="-1" y="0"/>
            <a:ext cx="25146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44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/>
          <p:cNvSpPr/>
          <p:nvPr/>
        </p:nvSpPr>
        <p:spPr>
          <a:xfrm>
            <a:off x="2745338" y="987574"/>
            <a:ext cx="5349172" cy="377968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ekstvak 1"/>
          <p:cNvSpPr txBox="1"/>
          <p:nvPr/>
        </p:nvSpPr>
        <p:spPr>
          <a:xfrm>
            <a:off x="2915816" y="61912"/>
            <a:ext cx="60514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Klassenjustitie</a:t>
            </a:r>
            <a:r>
              <a:rPr lang="nl-NL" sz="2000" dirty="0" smtClean="0">
                <a:solidFill>
                  <a:schemeClr val="bg1"/>
                </a:solidFill>
              </a:rPr>
              <a:t>.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104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3076" name="Picture 4" descr="http://www.walkofheroes.org/wp-content/uploads/2011/12/detail-of-american-flag-11279635008nza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510" y="53058"/>
            <a:ext cx="986870" cy="65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531" y="2549259"/>
            <a:ext cx="809849" cy="753007"/>
          </a:xfrm>
          <a:prstGeom prst="rect">
            <a:avLst/>
          </a:prstGeom>
        </p:spPr>
      </p:pic>
      <p:sp>
        <p:nvSpPr>
          <p:cNvPr id="8" name="AutoShape 4" descr="data:image/jpeg;base64,/9j/4AAQSkZJRgABAQAAAQABAAD/2wCEAAkGBxQTEhQUExQWFRUXFR0YGBUYFxQaFhcVFhwXGBgXGB0YHSggGhwlHhcYITEhJSosLy4uGB8zODMsNygtLisBCgoKDg0OGxAQGywmICQuNCwtLiwsLCwsLSwvLCwsLCwsLCwvLCwsLCwsLCwsLCwsLCwsLCwsLCwsLCwsLCwsLP/AABEIARMAtwMBEQACEQEDEQH/xAAcAAABBQEBAQAAAAAAAAAAAAAAAQQFBgcDAgj/xABJEAABAgMEBQUMBwcEAwEAAAABAAIDBBEFEiExBkFRYXETIoGRwRcyMzRTcnOhsbLR0wdCUpLS4fAWIzVUYqLxFBWCwiRD4mP/xAAbAQEAAgMBAQAAAAAAAAAAAAAABAUBAgMGB//EADkRAAIBAgIHBQcEAwACAwAAAAABAgMRBCEFEjEzQVFxExQVYaEiMlKBkbHRBsHh8CNC8VNyFiRi/9oADAMBAAIRAxEAPwDU5+Y5Nj30rdFabVURhrzUeZKlLVjrED+1rfJH7w+CmeHvn6Ebvq5B+1rfJH7w+CeHvn6Dvq5B+1rfJH7w+CeHvn6Dvq5B+1rfJH7w+CeHvn6Dvq5B+1rfJH7w+CeHvn6Dvq5B+1rfJH7w+CeHvn6Dvq5B+1rfJH7w+CeHvn6Dvq5Dab08gwvCAN3F4r1UqsrR0nx9DHflyIyP9LEq3KHEf5v/ANALbwuXMx3+PIaP+mCDqlovS5ieFz4NG0cdTe257Z9LsA/+h44uHYFylo6qiXTr4SW2pbrF/wAjmH9KEN3ewHHhEb8FHnRlDKSLWho6FdXpVYvpc990pn8u777fwrTVJHgc/jX0Yd0pn8u/77fwpqjwOfxr6MO6Uz+Xf99v4U1R4HP419GHdKZ/Lv8Avt/CmqPA5/Gvow7pTP5d/wB9v4U1R4HP419GHdKZ/Lv++38Kao8Dn8a+jDulM/l3/fb+FNUeBz+NfRh3Smfy7/vt/CmqPA5/Gvow7pTP5d/32/hTVHgc/jX0ZdpOPykNj6UvsDqbLwBp61oylnHVk48hvb3gI3mld6G+XUj1t0+hn6vSpBACAEAIDlMR2saXPIa0ZkpYwUy2dKnvq2DVjftfXd+H2rrGHM1ciuucSak1JzJzPFb2NBFkAgBDIrXUyNOCw4qSs8+ptCcoO8W0/Ify1pkYOxG3X+agVsBGWcMmekwH6kq07Qr+0ufH+SVgxg4VBqFVVKcoO0j2OFxVLEw16Tuv7wOi0JIIAQAgBACAQoDdLF8XgehZ7rVyZ4avvZdX92Jb3gI3mld6G+XUh1t0+hn6vSpBACAEBwnZtsJhe80aOsnUBtKzYxczu2bXfMOq7Bo71mob953rso2NGyPWxqe4cFzsgTwC0nUjD3mSKWErVd3Bv5ZfUfwLDjOyYR19i4PFw4Jv5fknLRFRZ1Zwh1kr/RD+FonFOf8A1+K1eIqv3YepvHBYKLtOv9Iv9wfou8andF0+xcniK62wJcNH6LlksQ79LDOLY1DS8QdhC1WkWnaUSXL9MQnHWo1brzWX1Q0jWe9uqo2jH81Jp4ylPjYqcToHGUFfV1lzjn6bTjCjFpq00Pq6V2qU41FaRAw2Kq4aevSdn/dqJqSnQ/DJ2zbwVLiMI6Tus0e90XpmnjFqvKfLn0Hail0CAEAIAQCFAbpYvi8D0LPdauTPDV97Lq/uxLe8BG80rvQ3y6kOtun0M/V6VIIAQCEoDPNJLX5eJRvg24NG3a48dW7pXaMbI5sLC0eizLqMaabd21cK2JUXaOb9CxoaPTgqtZ6sXsXF9Fy82aNY30cwBTlKxHbhgDxKr6uJb2tkuLhDcwS8/el9Xl9EW2T0XgwxzYbBxFT61FeItsNp9pU99t/MkG2aAKA03UwWveJM59iiC0gs9rWlwADgQagUqDgpuGrOTsyLiKSirldVgQxpaMmIjThzh3p37OC4V6SnHzLPRWkJ4Wss/Ze1f3kVdU7TR9HTTzI21ZUUvjp311qywOIet2cjyf6h0ZDs+801Zr3vPzIprqYjDerRpNWZ46E5QkpRea2E3Z85fFD3w9e9UuKwrpO62H0DQ2l1i49nPKa9fND1Qy+BACAEAhQG6WL4vA9Cz3Wrkzw1fey6v7sS3vARvNK70N8upDrbp9DP1elSCAEBW9M7TuMEJp5zxV25n5nDgCt4K+ZrJld0esh0xFDQMK4rniKur7K/qJ+Bw0NV16q9hZJfFLgunFm72DYbIUNrQKCnS47TuVLVrcIkyTnVn2lTb/dnkTjW0wCjN3N7CrABDI1tCVERhB2erWF1pVHCVznUgpRsUCagFji06vWNRV7CWtG5USjquxyW5qVy2ZW4+8O9djwOsdqqsVS1JXWxnvtA47vFDs5P2o/bgRkw2rHD+k+xcaTtUi/MssdBTw1SL4xf2K0vSHypnpjyCCMCFrKKkrM6UqsqU1ODs1mT8nMX2115Eb1QYij2U7cD6VozHxxlBT4rb5P+RwuBZAgBAIUBuli+LwPQs91q5M8NX3sur+7Et7wEbzSu9DfLqQ626fQz9XpUggPL3gAkmgAqTsAxKAzKfmXTEZzvtOwGxuQHV2rrKShG7M0aMq9WNOO1uxo+gEk1lNprTbhhsP8AUVV3lOm5vi/oXuk1GjWhhYe7BfVvNs1SE6oB3KqlkzVO6PSwZBACAEMFe0hsm8Lzc9X4cB1KwwuIayZDxFG6uipK1K65wnJcRGFp6DsO1c6tNTi4sm4DFywtZVY7Ft80VePBLHFrhQj9VCppwcHZn0fDYmniKaqU3k/7YirQlG0q1uO0fAfBTsJXlrWlI87pnRdHs3KlTz5pfsvwRBVvc8S8sh5Zca68DU7Dp1freomMo9pTvxRdaCx3dsSk/dlk/wBmTqoj6MCyAQCFAbpYvi8D0LPdauTPDV97Lq/uxLe8BG80rvQ3y6kOtun0M/V6VIICC0xm7kuWjOIbv/HN3qFOlbQWZq2VGx4dXE7B6z+io2kJ2go8z0f6Yw6niJVH/qvuaFo1Fushu2OPVeK50FehY46c9nSEn0+xp0g+reBp29qqqqtI1pu6HK5HQEAhKGLnGcmRDaXHV/nUulOm5uxrOeqrkTbdsw2wg6oNReHVnkpNGg1Jt7EcpS7S0YZt7EZLOaYNFRDYTvJw6lbKNSSyyRHcMNSlaUnJrhHJfVkS/SmPU0IHQCsqg+MmJ46ja0KMV1bf7obxLdiupfIcBqy6lrUwkanF/UkYTTVTDTvCEUuNl/LHUGaZEFK47Dn+fQq2ph6lF39T1+G0lhcfDVWT+F/3P5EPNso4/nX+7FW9CetBM8LpGgqVdqOz539c/wC7TkCu1rqxATad1wLLBfeaDtAPWvN1I6s2vM+sYWr2tGFTml9j2tCQCAQoDdLF8XgehZ7rVyZ4avvZdX92Jb3gI3mld6G+XUh1t0+hn6vSpBAUzTyN+8hM2NLvvGn/AFXWmaSI+xRzXH+r2AfFVekX7aXke2/S8LYecucvskaFo3K+CafOPvfkusV2dBFBpKqq+OnKOy9voaHZp5p49gVVW2nSm8jha+kEvLCsaK1v9NRePAJToVJ7EbSmoq7KXaP0rwBUQmPdsNPjTtU+GjX/ALESWMX9zIUfSO6K4B19tXZC7QbF37tGlG+rkbU1HESUIT9p8Gi/S8w6PADaYkEYDor29KiOEadS6MXlOFn/AGxmGnUw+GGwwSKkh2+mpWMbTkuW05wm6NCUo+83q35K2duV+ZSmt306+xSnkskQacYylZuw5gCFXERH8KCvauH+V55JE7/6VNWipTl5+yvyLFjQjlDc0efU+yidnWTylc27zg5RtKi0+cW/s7ja9Q1BO7au9taNmQVNQnrUm8s1zJYsEZlfrD1HZwVQpSwtWz2Htp0aWmMH2i99ZX8/wyHIVwpJq6PDTi4ScZKzRP2cf3beHaVQYtWrSPpWhZXwNN+X7jlRy0BAIUBuli+LwPQs91q5M8NX3sur+7Et7wEbzSu9DfLqQ626fQz9XpUggKDpm+sydzGj2ntXansOcjro5Av3W7XGvAZ+oKrxMdfEJHtNFVu76JnV45267EaNITQhh7s3GgaPafYpFSnrtLgeUhPVvLiNNJtNTKyzYcM1jxKkn7LcRU9WAXCOEU6rfAkqvqUrvbyM5lbKmptxeA55OJe458K6uCndpTpq0UcewqVPaqOy8/whjOyfJktL2OI+y697MFvCetwaOVWhCEbqaflncc2PChF7eUcc+9FR/kqPiJ1Flb2eLLbReHw8lrKa7XbFPJX4Z8fsbroYWmEC01FO38lV4xptW2cDSlCcJSVRWaefUqP0s2eC1zwMRR/Vg5SsHP2Yvk7Gkoa2vT5q/wA45r90ZlJwLzTQVfUAYijcyXGvQB0qdVqxi0pvI5YHCVa0HKkk3e2fDK9ywTtmwmy0ABjoUdt4uitcHiJXOtCCKaqV1qKsTKM3rbHsJ0dEdvF9i842vk738uZDQZAY1DnVwrS6BvxNT1LNXFv/AFaXqSsJoRXaqxlK/H3VHzzd2zy+yXanA9YSOkYf7JmtX9L1lu5p8rqzHsjK3Bjmc/1WnSoWJr9rLLYeg0Ro7ulLP3nt5fgj7Wg0fXU4V6dfYrHA1danqvgeW/UWE7LE9otk/vxJKzvBt4dpVbi99I9XoRWwNPp+45UctQQCFAbpYvi8D0LPdauTPDV97Lq/uxLe8BG80rvQ3y6kOtun0M/V6VIIDPtMB/5T97Wn+0DsXeGw5y2knoE2/Fa0/aI6DT4lV9dauI1v/wAnoqFTW0PKHKaX1zLpOQbj3N1A4cDiF2hPWjrFJKNpWKVLWaY8aJMTALIIJIvYVa3LD7IGO9bXysjvZU5Xlm1kl+/4Qloz8edeJeXF2GQS2C00q0ZOinIuOpuQqEioQ9pmk4VJvN9b7fmQbLJi/WhuYAaEu5o6K5nhVbVa0aa1jfB4GpiaipxW3jyJ6zNHw43mv5odW6Wkkbr2HO3hR4Ve2V9hZYqgtHTUPe6pfVLajatHpMwoLQczid1dSqsVNSqO3A5UYtR9ra8xhptJCJLkHh14frgt8G/aceZmpPUlGfL7cfQw+zmBrnMI54Oe0blKxkpTip8H6MvNB06NCpOhKNqi4847VYkFXnpxUAIAWAQ9rRcbp1GoO4j4q3wFOy10/wDp4f8AUeKcqnYSXuu6fk1x+Y0Ey/ABxwyA/JTHRp3u1tKWGPxaUYRm7LYl+CXs6bvjHMesbVUYvD9lK62M9toTSjxlJxn78dvn5jxRC8EKA3SxfF4HoWe61cmeGr72XV/diW94CN5pXehvl1IdbdPoZ+r0qQQFM07lqPhxNrS08Wmo9p6l0ps0kcdBpu5NMrtB/XqUfFRzi/kWuj6l8PWpeSkvk8/RmtWtZxic5vfAdY6VEoVdTJnCrT1s0Ve07IiR28kLzTUEimdMQDsFadSlzmlHJmuH1VVTqJtEnYWhDYIvEFzzm4DE7RU6uFFEeKWzIkVIOcm0mk/7nzJJ+jHKYvaIbAO9BJeRsJ1cMlrPExfs2uZoRqUpa8HYlrKsSGy6QwNDe9G/aVGqYiVtVHTUdSWvN3fntJpRDuMLYhFzKajUHpFF3w8kpHGsrxMY0jsUD94xwa4HAE04gbR+atXq0r3zi9q/dEjD1KuOUYpNVYbJrY7cJfkYwi6lHtLXbCMDvG0Kuq01BrVeTPXYHFTrxtUVpLJ2zXVNf9Oi5E4EA3nJnkwCRUE0K74eh2ravsKzSekFgownJXTdn5KxD2hHD31GVAPb8Vb4SjKnDVkeI0zjYYvE9pT2WSzPVllvKNvEjHPVjhis4lS7NqPz6GuiJ0oYpTm81s5Xs8n1HcSFyM05mq9QcDl2LjViqmH6E7R1Xu+kotZKfD/2/DyJMKlPfCFZBuli+LwPQs91q5M8NX3sur+7Et7wEbzSu9DfLqQ626fQz9XpUggIjSqWvyz9rOeP+OfqJW0dphrIoUlMcnEa8fVcCs1o60Gjrg6vZ1ot7Nj6PJm72PM8rCaQTgAMx0epVNaCUr2WZNV1JxvmnYssvBDQKY7zn+SgTk2yTGKSOy0NxCEMCoZGNq2rDl23ojgBvNF1pUZVHZGk56uRVbf0rAhl1662m71bTvVhTwyp5yz5eZGTnXerHJcW8kkZFaFtPiRS/wCrkG6ruw71PeGhUj7W37GtDSlXC1F2L9lPZz6nR2kMVwDX0LARqFQBvzWlTCXp6t2zthdLKlilVUEk3na/Hbxt6EgDVUjTTsz6JGSkk47GKhsMbXZVldhB7O1TcBNKrbmjz/6kouphNb4Wn+3oQiuz58dZVgLwDkcMN+S415SjByjtJujqVOriYU6mxu2Xp6j60Ab8Ik1dgCdfNIoVDw89eE8suBfaUoKjiMPd3kmk/k1Z/MllUntUIUMm6WL4vA9Cz3Wrkzw1fey6v7sS3vARvNK70N8upDrbp9DP1elSCAoM/bAiPfynKOaSQGMfda1oNAaUN5xzxW6Uja0LLN3e3+8WPpDRmBHgufBjm+PqOoCOIpiN4PQtFW9rVaN6uF1IKazT2P8AZ8n5E5obaj2N5NwpEh81zTraPhhiuUoxk3D5r++RJmm6UcQuOUuq/KNJsm0mubgcNY1tPABVdeg0zrSq3JdjwcjVRGmtpJumelgycZiPd3krpCGsaSlYxTSyHMTs29pc1rGuo1rnU6boxc4q6w8qdNaq2kathq0qUav+j5Xf1ysjja2iEyyHDZUuGJAcaAV1AE4cEhV/yOSV+nA6vsp4ZUtZxle7vnrfTkRs7orEhNDnnPYDTHjSvFbVMW6avbLqMFoqjinqRqNS/wDXJ9MxtCslo74k8MFGqaQm17KsXuH/AEvRi71ZOXlsRItFMBkq5u7uemhBQiox2LIVDYRwrgUTad0aTjGacZK6ZAT8tcdQZHEfBX2Er9rDPaj5xpjRywdfVh7ss1+DlLNJcLudajox7F1quKi9bYQsFCpOvFUl7V7r5ZjgROUjNNKc4YcP8LhqKjQaTv8AyWUa8sdpOM5RtmsuSj/wnVRH0UQrIN0sXxeB6FnutXJnhq+9l1f3YlveAjeaV3ob5dSHW3T6Gfq9KkAgM5s6FcnGA6opHU4jsWa0vY6W+6JODg+1XnGVuurI0Ga0ZYyFGmQ4wIgBdWpuktxN4ZYnDD1qJUqKU1FehJwdWdKLVk09qayfm/yUSy7SeIwiuxL/AF3cKdVR1LetFRV43vF8fMm4GTry7Ooko1VZW2JxyRoMtMEUew0wqDuP6yXT2akblLUhOjNwe1OxZ7HtG/rDXjMaiNowyUCvR1ehJpVbljhxARUZKtcWnYmpjOXbeiF2dP0NS7yerGxzitaVz0+zIF/lTDZfGN+gz28VzVSbVjpaytnbrl9CI0lrGuth0JBqcQDlsONMVOwf+K7kQ8T/AJLKJn+m9v3Lsu5vPaBepTLAt66AqT2DqReo8mSMDiqWDqKrVTbWxL9/2KrCtNhzq3j+SjzwFWOazPSUP1Hg6jtO8eq/Fx2yIDiCDwUSUJRykrF1Rr06yvTkmvJ3EfFoQDrwB37FmMNaLa4GlTEqnVhCX+2SfC/J9eB0XMkWIe2nc5o3e0/krjRytBvzPEfqmd68I8o/uNZSPcdWld3wUmvT7WGqnmU2jsZ3Osqjjdf3Z5of2fCvPdEpQY06dag4qrq01STu+J6XQ2E7XFzxmq4xu9VPzJNVp6wQoDdLF8XgehZ7rVyZ4avvZdX92Jb3gI3mld6G+XUh1t0+hn6vSpBAUzSKQc2bY9uTyHDzm98BvoAelYqy/wAUuhM0cr4qnnlfjy4+g803tJz4UIFxLSAeOdPYuVFp1FblclV6HZYaq5bVPU+Sz9SvMdWWG1kQlp40qOvHoWZzXb6nBo60KD8P7wnZweXW/wCGXDRmb5SFTZ7Dq66rSheLlTfBmNMatV08VDZNZ+TW1E5LxixwcNR/QXaUdaNimi9Vot8KLhg7Bw2ZgqpknfMsU1YdWXHbyZfXmlxodoGHtBXKtGTlqm9KSUdYq2nWlol4QLCHRH+DbqA1vO5SsNh25WNalRKOtLYZLN25MRneEfU6mkgk7earSFOEFaTIc6rqZUo2X382zz/tEzEN50OJVxHOeHcBUnFZdeCyXoZp4GrNu9lxzaEm7JMO8C4Eg0oAcSNlPguEcYpT1dUsqmg9TDKuql7q6VnmcpaSiZt5u8mnsStiaGyWZjAaKx8vbpPU6u3or+pIQoMQ4RCMCCKU1GtfVTpUCdSlHOkudz0uHwmNqxccXJZNNavNO47US3BF62V6ejX3kjLIcAvQYal2dNI+YaWxSxOKnNbNi6LL+SWs5g5NuRz9pVVi5vtpZntdCUYPA020nt+7HiiF0CAQoDdLF8XgehZ7rVyZ4avvZdX92Jb3gI3mld6G+XUh1t0+hn6vSpBAM7WkeWhloNHA3mO+y8ZFZTBAMgf6qEYTv3caG40GquZHDsKjq9OfTZ0LutPt8OpJXUrKXlNcfmhmZYmVEK60vBc4EGrgASTUUwqufeIurrJf8Jj0XOGElCT1bJZf6yd8mnz5nnQ6duxLhODsOunbTrK71ko1Iz4PJlbhH2+Enh370fbj9pfkvK6FUWazjegtx+qR1VG3cq2rlMm084EHbFriDJsLiaCoIGeB73PWSFIjBdo5dDSN5R1b2tmyiNsmbtKJywYRDwaHuNGhowoCcypHaQpXTeYnF1XFJNRWzn/f2LfY0KXkmm8080UqGF7iRmSR8VwrybimdcLTnVk4Q+l9v5ZA6Tac3yWwGxG1GcTClNYbU7s10o0XbNo51pRpS9qLvyeSv+5Umy0WIauJx1uPYk8RQo5LaWFHRukcbacm1Hm3bLoSDXMgtpXfvJ20Vc41cRO9j1EamE0XR7OU/wAt87DiHEq0HKoriuEo2lqosaFbtKSqNWur58CJn7Qvc1uDdZ1n8lbYXBqK1pbTxemNOyr3o0HaPF8X/BHqwPMknZM1TmHLVx2Ksx2HT/yI9Z+ntJ6ku61Nj2dSWVSe1BZAhQG6WL4vA9Cz3Wrkzw1fey6v7sS3vARvNK70N8upDrbp9DP1elSCAEBB29ZN88qxt51KPYDQvaMi06njVtGCzZPabwqShsYstaEvDgXoZyFKHwlRqfrrVcZ6scltZYUKdfEWlUk9SObb2JLP6ldbZD2y4mW1Drxdd/8AyOR7eBXZx1o6j5epEp4js8R20Fxbt5Ph9GXKy5wRYTXjWMeOtc6bbWe02xlKNOr7Huyzi/J/uthZLBmwAYbjrq3pzGaj4iD95GtCStqsaWlIw4kcQ3YsLw4g6ic8K0qtou9O72m0Zyp1P8btcsxtqDCAYObdFLtKgDVkq9Yac3rMkuvCORWLYmmRTVrc63iQAXV3D9Yqyo0pRVpMhzq+2pQyaKhasvLtBxxH1Rz8eGrrUacKccoPPqeoweLxtVqWIppw5tZ/Kyz+hEQYrnuo1pptINTwCjyoqK23l5ZlzSxsqlS+pqU0s3L2b9Ezo6x6Ve6G7aSa06iujq11C2xEKOG0XPE62spTb53z6bDnOmkN/mlcsOm6sV5lhpSahg6j2ZFdXokfLgQChYaVrM2jJxd080TspOtc0VIDtYJAx3Kir4WUJ+ysj6Lo3S9GvRTqSUZLJp/f5jkPByIUZxktqZaqtCWyS+opWDobpYvi8D0LPdauTPD197Lq/uxLe8BG80rvQ3y6kOtun0M/V6VIIAQAgGcxZUF7rz4bS7bTPjt6UCbSsOy0UpTClKaqbEuCqS0YyUcwnYwnm8w7Bs4jLq2rWpdf5F8ydhVGuu7zdn/q3svyfXh5lphRQ4AtNQUjJSV0Rq1GpRm4TVmj2StvI5ErJWK+JQk0JxpSpptOKi1MVGGVjvCg5Z3JFmiW2J1D21Ud6Q8iQsHbO42fo9BFWloJGvD/AAiq3zt6HTXqxy7SX1ZCR4IY5wFKA0rgMlPhbVTtYhTlUnKzbb83crltWoCLoNGDN2o/l7VBr1nVepA9ZonRscFHvOJdnwvw/kqloT1/mt732/kpeFwjp+1LaVWmdNd6XY0fc58xgp551ggSuBCBpp2YIYBLIzsOjZl4ycR0rlKjTltRLo4/E0fcm18z6W0fNZWXO2BD9xq8zVVptFrGbktZ7WLb3gI3mldaG+XU5Vt0+hn6vSpBACAEAIAQEZpBZnLwi0d+3Fh37OBy6lmLszDKlIWrFl6Eglp/RBrrGW1R1BOT7N2fLmXs68lRgsXHXg1lJe8vK/7Ms0jpLBfgTdOz9Y+pZdRx9+Numa+pFWj41s8NUUvJ+y/pxLvY1ssLG85oIFA7UQN4yUarR1m3HNHPWnRepUWq1zJCPbwaO/B3NxPXTDrXGODvwsbyxNiuWvpc2G04NaeILvZgeK7KlGDte75I6UqNWstZrVjxk+X7/Izm0dJHRK4GmoZDp1npUh4WpU992XJEilpXC4NWw1O8vil+OBCR47nmrjX2DgpdKjCmrRRT4vG18VLWqyv9l8jmupEBAS9j2fVj47+8hg3f6omroBKj1pZaq4lhgYpVFN8M/pxIkld0rEGUnJtviIsmoIAKA+mdHfFJb0EP3Gry1beS6l/T9xdD1b3gI3mlb0N8uppW3T6Gfq9KkEAIAQAgBYA3nJ2HCFYjw0b8zwGZ6FskzFyBlJ6XmIr4QBuv5wqAOf8AWLdYrnjrBXKpS9q7/wCFjQxbVHVjtV7p5pxfl5fuRFs6OOhGrDeacq+zis947PKps5/k3ho+OLTlhn7XGDefVPiR0raMaCSGvc3aDWnUuvZwmrr0Ivea9FunUV7f6yV/py+R3jW/Hdm/2/Gi07rHi2/mdlpWcV/jpwj0jn63I6LFLjziTxXaFKMPdViHXxdau71ZN/3lsPC6EYEAIB/Y1mOjxA1uAGLnfZHx2LnOVjtSgnnLZ/ciyaXObCl4cFmAJpT+luPtoucVeWZ317U5S55Ly5+mXzKYpBCBACACgPpnR3xSW9BD9xq8tW3kupf0/cXQ9W94CN5pW9DfLqaVt0+hn6vSpBACARARNoaRwIWF6+77LKHrOQWyi2atlatDSuM/BlIbd2Lus9gXRQXE1ciCiPLiS4kk5kkknpK3saiwYxY4OaaFpqDvC1lG6sbwm4u6NNkJpseE19AQ4YjYdYUdq6tIk3lSmpwduKaK7b2j575mWo50Gx27eosdfDyyziX0qlDS0EqjUay48JFaiyL2/Vrwx/NS4YulLjbqVWJ0LjKGbhdc1n/I3LaZ4KRGSewrZU5wdpJp+eQiyaAgHtlWa+O+6wec45NG/wCC1lLVN4Rvt2GiWdIMgsDGDDWdbjtK4ebOspXyWwpemM1fmC3VDaG9JxPtHUulNcTWo8lEgl1OIIAQAUB9M6O+KS3oIfuNXlq28l1L+n7i6Hq3vARvNK3ob5dTStun0M/V6VIICOta2IcAc41dqYO+PwG8rKi2YbsUm1reix6gm6z7Dcv+R+t7Ny6qKRo2Ra3NQQAgBAWnQyO9oiGlYQLQ4/Zc+oDtwNKdSh4iahJPmWuCw7xNKcF70c1581+/UvMmGF11+AOFdh1dCTva6IcEr2l/w42zo+0CpAxwDwADXMV2qNqwrZWsy0w2ksThJJ67ceVzPrdbdFD3wdTqrXoWuBjJVGi6/UVWlUwVOolnJpp8bWuyEVueIJjR3R2NNupDY4sHfPAJpuG0rlVrRp7WdqdJyz4GgwLGMswNENzG7SDidZJ1lcI1Iy2M3lGS2o8x4oY1zjk0Fx4AVK3WbNDLJiMXuc85ucXHiTVSUjk3c5oYBACACgPpnR3xSW9BD9xq8tW3kupf0/cXQ9W94CN5pW9DfLqaVt0+hn6vSpKtb+lF2sOAQTkYmYB2N2nfkukYczRyKe95JJJJJxJOJJ3rqlY1PKGAQAgBACAv30QPa+PMS8QVZGgGo23COxx6lXaRj/jUuTLDR9V06utHaTkaUfAiOgRKktxY8/8Ash6ncRkfzWmEra8dV7UTNJ0ItrEU1lLauUvw+APfhjkB6tylXsrlZCLnJR5u31M8t+IXEE6y49dCouAes5s9J+pKapU6FNbEmvpYm9AtBnzrhEi1ZLg4nJ0Qj6rNg2ld8Xi1SVltPO4fDupm9ht8jJQ4LGw4TAxjRQNAwHxO9UM5ym7yZbRioKyO5C0WWwy1zM1+lxsKBAaGC6+M+7QZXW4uNNWoYfaVxo+pObaexFbjIQiroyFWxXggBACACgPpnR3xSW9BD9xq8tW3kupf0/cXQ9W94CN5pW9DfLqaVt0+hi+l9s3RyMM84jnkamn6vE+zivQQjfMp5Mpi7HMEAIAQAgBACAn9AZ/kbQlnnAGJyZ4ROZ7XA9Cj4mGvSkjtQlq1EzeLbshswwA817TVj9bTrrtByI/JedpVHBpovU8nFq6e1f3jyKLb9mx4THAQnvrheY0uaAdeGKs6mLjKnaPE10XgYyxKlUklFO+fGxE6M6DxJqMHzEN8KXZqcC18U7ADiG4d9syzqOUayw9Oyzk/TqSNL1u+Ymy9yPq/LyNegQWsaGMaGtaKBoFAANQCrpScnd7SPGKSsjosGwIDCPpXtblp5zAatgAQxsvHnPI6aD/ivQ4GlqUr8ymxU9ap0KappFPcKE5xo1pcdgBJ6glxYcxrKjtFXQngbbpw47FjWRmzGayYAoD6Z0d8UlvQQ/cavLVt5LqX9P3F0OelUwIcpMPOTYbncaY0XTD7+PU0r7p9D5tjRS5xc41LiSTvOa9IikZ4WTAIAQAgBACAEB6hxC0hwzaQRxGIWGrpoynZn0PpJpM2WkhM0vOe1vJt+094BA4azuC83CjrVdQv0/Yuv7yX1MzlNKZ4B1+YcXOdeOxtfqtAwAXWrUhe0IqxfYTQacdfEN63JOyQ6szS+YgvvF3KD6zT9Ydh3rR1NbKSR2q6CoqLdFtS83dM03R7SCDOMvQjiMHwzg9h2OHbkVxq0ZU9uzmecu1Jwlk1tRKrkbDG3LREvLxYxyhsLuJAwHSaBdKUdaaRhuyuz5mixC5xc41c4lzjtcTUnrXqYqysefk9ZtnWQlDFiNhtzcaV2DWegVKN2RhGgNEGThhrQccAAKviO1k/E4Bcc5HTYcodviv7yE9ja0L6hwb51MQN4qmqLkdpbYzSwx4YAIxeBk5p+txHrC2jLOxq0U4rqaH0zo74pLegh+41eWrbyXUv6fuLoMtPf4fN+hcuuG38eppW3b6HzmvSFGCAEAIAQAgBACAEBdLUtbl4Nnw61EKWqfPvGGD91o61S149nKclxZ7DQUI1HC62Xf0yX3Y0CgI9iCyLHP8A10SXc2PBdciNOepzTm1w1hTcG9aXZSzizzf6iw0Ow7wspK3zRrehemcKdaGmjIwGLDr/AKm7QuGJwjpO8c19jztGtrRVyG+me0rkrDgg4xolSP6IfOP913rXXRtO9TW5GmLqatNrizGFelOTGikdrJgOfgLjqcf8VXKtNRjdkrCYapiKqp01dsmrSmREihwLmt5MhjiKAkEl9MaE4s9S40K0aiyJGOwFXCSUalrtXyPERtBi5oFDUtFL1KkONeHBdiCSogxGSP72DFa3kDzixxbdLTdqRW7gRnRRViYOpqraT3gKnY9qnG221818na/yM7KnlYfTOjvikt6CH7jV5atvJdS/p+4ugy09/h836Fy64bfx6mlbdPofOa9IUYIAQAgBACAEAIAQExZD6t80Xegku9pPUqjSF1JeZ7f9M6sqcnxWX1d/70JFVx6oEBGWjV8RkIHMjrcaDq7Va4CGrF1GeL/U2Kc6kcPHYs31ez0NVs3Q8RYcN4dyJZ4JzW84BuRGIw3HNc8RioxlqpXKfDQk457OX92GffSRaUSLNmHEcHmA3krzRQOdm51NRqaEf0qZg6cY07pbcyJi5607LYiqqWRTvIzRhRGRGgEscHAOALTQ1o4HMHJaVIKcXF8TpSqypyUovNGiykxGtgFr40GFDhm9yfNaYZFecxo5xABIvVA9ipJQqYWd0erhW0dVoJOLlJ7U9qfX8HKbk7OhYOix5xw2FkODUbwKkdLlmWNqyVkZw+g2pdq0opfE7+n5K3b9tQXs5OBA5Kp5z+WixKj7NDQHVjTUpODwri9eZE0zpHWXYQqay4tRS+SZXCrQ82fTOjvikt6CH7jV5atvJdS+p+4ugy09/h836Fy64bfx6mlbdPofOa9IUYIAQAgBACAEAIAQDuz54wr3NDrzaY6iDUEb1yrUo1FZkzB42rhaiqU3/J3/AN2P2R61C8Nh8TL7/wCVVv8Axx9Q/wB2P2R608Nh8TMf/Kq//jj6nOUtG5HbGLQ66a3SSAcKasVMhRUaeomUeKxksRXdaSzfD0Ly36XY4AAloIAyF5+FMlC8Mg3dyZt352skZ5MRi9znuNXOcXOO1zjUnrKsopJWRCk7u5zWTUEAIzKbTuj055OZJ6StFBLYjpKtUmrSk31Z5W5yAoD6Z0d8UlvQQ/cavLVt5LqX9P3F0GWnv8Pm/QuXXDb+PU0rbp9D5zXpCjBACAEAJcAgBAFUALABZAIAQAlwCAEAIAS4BACxYAsgCgPpnR3xSW9BD9xq8tW3kupf0/cXQZae/wAPm/QuXXDb+PU0rbp9D5zXpCjBACAEBNaKlpiuY4AhzDmBmPyqtWZQ4iwBChS8MgXnRgXGgqQHZetqxtMnS35sB5gCGyjrvOAo4VIyoiBJvY0vfALG8mIQcBTWSR2LAKjY5HLQq4gvAx34dq3ewwWlko2szzRi6jcBh+7Bw6ytDYZwoTeVk23R4Ik4DElpz25LPAwR1vT95zoQhtbciHnAYmlRispGGOLBIZAjxg0F7cASK0wHxWHtCO1sywMeWIaAX3b1BgcW9hKyjIulsJvJsc0Ac8tNABt2easID+1pZpEMhrebGh1oBkTTHrRArNutAmIgAoL2Q4BZWwwxgtjAIAQAUB9M6O+KS3oIfuNXlq28l1L+n7i6DLT3+HzfoXLrht/HqaVt0+h85r0hRggBACAd2RGuRobv6wOh3NPqKwzKJjSCJWahN1NLetzqnsWq2GRdJ5oF5hcm28Q2kTC9mDTLoz1ogOI0B8aEYcTmx4bagg9801zI20x34pxMFZk3UiMOx7T1ELdhF5jupEaPtvPqhH4LmZIl5/8AOgj7MKn9rz2rPAwRukE61z3MENrS2IavFKupUY4dKykGd7L8TmOPY1Ye0yjxZklEbMQeU11c2rq4AE9GpZuCQ0hgOEs69mIxcPNc51PU4LCBIxOc57NnJO/uJ/6LAKnb/jEXzuwLaOwwyPWxgEAIAKA+mdHfFJb0EP3Gry1beS6l/T9xdBlp7/D5v0Ll1w2/j1NK26fQ+c16QowQAgBAdZV4D2E5BwJ4AhGZJK1p1j5lsRpq0FlTQ/VNTmtbZAc2xHl3uMVsRxiClG0IBukbW7K61jPYZHz7VgBzoweSXQ7tyhrUVPbwSzMFRC3Bapy2oRiwHB1WtLi40dhVtBqxzOS0sBibRZ/reVvczbQ/YplSuazbIHC2uQJL4T3Oe55JBBAANSaVA10RXDOlizcPkosGI65fydSoyp2I0ZRIG1oPLsN7mQ4ZbeocXGgwFK5DNYswRzJ9plY0Nzue595ooccWnPLMFZsCSZbELl3OvcwwmitHd80nClNhWLGCBteM18Z7mmrScDjsG1bLYBmsmAQAgAoD6Z0d8UlvQQ/cavLVt5LqX9P3F0GWnv8AD5v0Ll1w2/j1NK27fQ+c16QpAQAgBACAEAIAQAgBACAEAIAQAgBACAEAIAQCFAfTWj3ikt6CH7jV5atvJdS+p+4uh1tmz2zEGLBeS1sRpaS2l4A6xUEV6EjN056y4MzKOtGxRu5DK+XmeuD8tTfE5/CvUi9xgHchlfLzHXB+Wnic/hXqO4wDuQyvl5nrg/LTxOfwr1HcYB3IZXy8z1wflp4nP4V6juMA7kMr5eY64Py08Tn8K9R3GAdyGV8vM9cH5aeJz+Feo7jAO5DK+XmOuD8tPE5/Ch3GAdyGV8vMdcH5aeJz+FDuMA7kMr5eY64Py08Tn8K9R3GAdyGV8vMdcH5aeJz+FDuMA7kMr5eY64Py08TqfCvUdxgHchlfLzPXB+Wnic/hXqO4wDuQyvl5jrg/LTxOfwodxgHchlfLzHXB+Wnic/hQ7jAO5DK+XmeuD8tPE5/Ch3GAdyGV8vM9cH5aeJz+Feo7jAO5DK+XmeuD8tPE5/CvUdxgHchlfLzPXB+Wnic/hXqO4wDuQyvl5jrg/LTxOfwr1HcYB3IZXy8x1wflp4nP4V6juMBO5BK+XmeuD8tZ8TqfCh3GBfpKWEKGyGCSGMawE5kNAaCaa8FXSlrNtkuMbKw4dmktplbBFqZBACAEAIAQAgBACAEAIAQAgBACAEAIAQAgBACAEB//2Q==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28575" y="-2560638"/>
            <a:ext cx="35623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AutoShape 6" descr="data:image/jpeg;base64,/9j/4AAQSkZJRgABAQAAAQABAAD/2wCEAAkGBxQTEhQUExQWFRUXFR0YGBUYFxQaFhcVFhwXGBgXGB0YHSggGhwlHhcYITEhJSosLy4uGB8zODMsNygtLisBCgoKDg0OGxAQGywmICQuNCwtLiwsLCwsLSwvLCwsLCwsLCwvLCwsLCwsLCwsLCwsLCwsLCwsLCwsLCwsLCwsLP/AABEIARMAtwMBEQACEQEDEQH/xAAcAAABBQEBAQAAAAAAAAAAAAAAAQQFBgcDAgj/xABJEAABAgMEBQUMBwcEAwEAAAABAAIDBBEFEiExBkFRYXETIoGRwRcyMzRTcnOhsbLR0wdCUpLS4fAWIzVUYqLxFBWCwiRD4mP/xAAbAQEAAgMBAQAAAAAAAAAAAAAABAUBAgMGB//EADkRAAIBAgIHBQcEAwACAwAAAAABAgMRBCEFEjEzQVFxExQVYaEiMlKBkbHRBsHh8CNC8VNyFiRi/9oADAMBAAIRAxEAPwDU5+Y5Nj30rdFabVURhrzUeZKlLVjrED+1rfJH7w+CmeHvn6Ebvq5B+1rfJH7w+CeHvn6Dvq5B+1rfJH7w+CeHvn6Dvq5B+1rfJH7w+CeHvn6Dvq5B+1rfJH7w+CeHvn6Dvq5B+1rfJH7w+CeHvn6Dvq5B+1rfJH7w+CeHvn6Dvq5Dab08gwvCAN3F4r1UqsrR0nx9DHflyIyP9LEq3KHEf5v/ANALbwuXMx3+PIaP+mCDqlovS5ieFz4NG0cdTe257Z9LsA/+h44uHYFylo6qiXTr4SW2pbrF/wAjmH9KEN3ewHHhEb8FHnRlDKSLWho6FdXpVYvpc990pn8u777fwrTVJHgc/jX0Yd0pn8u/77fwpqjwOfxr6MO6Uz+Xf99v4U1R4HP419GHdKZ/Lv8Avt/CmqPA5/Gvow7pTP5d/wB9v4U1R4HP419GHdKZ/Lv++38Kao8Dn8a+jDulM/l3/fb+FNUeBz+NfRh3Smfy7/vt/CmqPA5/Gvow7pTP5d/32/hTVHgc/jX0ZdpOPykNj6UvsDqbLwBp61oylnHVk48hvb3gI3mld6G+XUj1t0+hn6vSpBACAEAIDlMR2saXPIa0ZkpYwUy2dKnvq2DVjftfXd+H2rrGHM1ciuucSak1JzJzPFb2NBFkAgBDIrXUyNOCw4qSs8+ptCcoO8W0/Ify1pkYOxG3X+agVsBGWcMmekwH6kq07Qr+0ufH+SVgxg4VBqFVVKcoO0j2OFxVLEw16Tuv7wOi0JIIAQAgBACAQoDdLF8XgehZ7rVyZ4avvZdX92Jb3gI3mld6G+XUh1t0+hn6vSpBACAEBwnZtsJhe80aOsnUBtKzYxczu2bXfMOq7Bo71mob953rso2NGyPWxqe4cFzsgTwC0nUjD3mSKWErVd3Bv5ZfUfwLDjOyYR19i4PFw4Jv5fknLRFRZ1Zwh1kr/RD+FonFOf8A1+K1eIqv3YepvHBYKLtOv9Iv9wfou8andF0+xcniK62wJcNH6LlksQ79LDOLY1DS8QdhC1WkWnaUSXL9MQnHWo1brzWX1Q0jWe9uqo2jH81Jp4ylPjYqcToHGUFfV1lzjn6bTjCjFpq00Pq6V2qU41FaRAw2Kq4aevSdn/dqJqSnQ/DJ2zbwVLiMI6Tus0e90XpmnjFqvKfLn0Hail0CAEAIAQCFAbpYvi8D0LPdauTPDV97Lq/uxLe8BG80rvQ3y6kOtun0M/V6VIIAQCEoDPNJLX5eJRvg24NG3a48dW7pXaMbI5sLC0eizLqMaabd21cK2JUXaOb9CxoaPTgqtZ6sXsXF9Fy82aNY30cwBTlKxHbhgDxKr6uJb2tkuLhDcwS8/el9Xl9EW2T0XgwxzYbBxFT61FeItsNp9pU99t/MkG2aAKA03UwWveJM59iiC0gs9rWlwADgQagUqDgpuGrOTsyLiKSirldVgQxpaMmIjThzh3p37OC4V6SnHzLPRWkJ4Wss/Ze1f3kVdU7TR9HTTzI21ZUUvjp311qywOIet2cjyf6h0ZDs+801Zr3vPzIprqYjDerRpNWZ46E5QkpRea2E3Z85fFD3w9e9UuKwrpO62H0DQ2l1i49nPKa9fND1Qy+BACAEAhQG6WL4vA9Cz3Wrkzw1fey6v7sS3vARvNK70N8upDrbp9DP1elSCAEBW9M7TuMEJp5zxV25n5nDgCt4K+ZrJld0esh0xFDQMK4rniKur7K/qJ+Bw0NV16q9hZJfFLgunFm72DYbIUNrQKCnS47TuVLVrcIkyTnVn2lTb/dnkTjW0wCjN3N7CrABDI1tCVERhB2erWF1pVHCVznUgpRsUCagFji06vWNRV7CWtG5USjquxyW5qVy2ZW4+8O9djwOsdqqsVS1JXWxnvtA47vFDs5P2o/bgRkw2rHD+k+xcaTtUi/MssdBTw1SL4xf2K0vSHypnpjyCCMCFrKKkrM6UqsqU1ODs1mT8nMX2115Eb1QYij2U7cD6VozHxxlBT4rb5P+RwuBZAgBAIUBuli+LwPQs91q5M8NX3sur+7Et7wEbzSu9DfLqQ626fQz9XpUggPL3gAkmgAqTsAxKAzKfmXTEZzvtOwGxuQHV2rrKShG7M0aMq9WNOO1uxo+gEk1lNprTbhhsP8AUVV3lOm5vi/oXuk1GjWhhYe7BfVvNs1SE6oB3KqlkzVO6PSwZBACAEMFe0hsm8Lzc9X4cB1KwwuIayZDxFG6uipK1K65wnJcRGFp6DsO1c6tNTi4sm4DFywtZVY7Ft80VePBLHFrhQj9VCppwcHZn0fDYmniKaqU3k/7YirQlG0q1uO0fAfBTsJXlrWlI87pnRdHs3KlTz5pfsvwRBVvc8S8sh5Zca68DU7Dp1freomMo9pTvxRdaCx3dsSk/dlk/wBmTqoj6MCyAQCFAbpYvi8D0LPdauTPDV97Lq/uxLe8BG80rvQ3y6kOtun0M/V6VIICC0xm7kuWjOIbv/HN3qFOlbQWZq2VGx4dXE7B6z+io2kJ2go8z0f6Yw6niJVH/qvuaFo1Fushu2OPVeK50FehY46c9nSEn0+xp0g+reBp29qqqqtI1pu6HK5HQEAhKGLnGcmRDaXHV/nUulOm5uxrOeqrkTbdsw2wg6oNReHVnkpNGg1Jt7EcpS7S0YZt7EZLOaYNFRDYTvJw6lbKNSSyyRHcMNSlaUnJrhHJfVkS/SmPU0IHQCsqg+MmJ46ja0KMV1bf7obxLdiupfIcBqy6lrUwkanF/UkYTTVTDTvCEUuNl/LHUGaZEFK47Dn+fQq2ph6lF39T1+G0lhcfDVWT+F/3P5EPNso4/nX+7FW9CetBM8LpGgqVdqOz539c/wC7TkCu1rqxATad1wLLBfeaDtAPWvN1I6s2vM+sYWr2tGFTml9j2tCQCAQoDdLF8XgehZ7rVyZ4avvZdX92Jb3gI3mld6G+XUh1t0+hn6vSpBAUzTyN+8hM2NLvvGn/AFXWmaSI+xRzXH+r2AfFVekX7aXke2/S8LYecucvskaFo3K+CafOPvfkusV2dBFBpKqq+OnKOy9voaHZp5p49gVVW2nSm8jha+kEvLCsaK1v9NRePAJToVJ7EbSmoq7KXaP0rwBUQmPdsNPjTtU+GjX/ALESWMX9zIUfSO6K4B19tXZC7QbF37tGlG+rkbU1HESUIT9p8Gi/S8w6PADaYkEYDor29KiOEadS6MXlOFn/AGxmGnUw+GGwwSKkh2+mpWMbTkuW05wm6NCUo+83q35K2duV+ZSmt306+xSnkskQacYylZuw5gCFXERH8KCvauH+V55JE7/6VNWipTl5+yvyLFjQjlDc0efU+yidnWTylc27zg5RtKi0+cW/s7ja9Q1BO7au9taNmQVNQnrUm8s1zJYsEZlfrD1HZwVQpSwtWz2Htp0aWmMH2i99ZX8/wyHIVwpJq6PDTi4ScZKzRP2cf3beHaVQYtWrSPpWhZXwNN+X7jlRy0BAIUBuli+LwPQs91q5M8NX3sur+7Et7wEbzSu9DfLqQ626fQz9XpUggKDpm+sydzGj2ntXansOcjro5Av3W7XGvAZ+oKrxMdfEJHtNFVu76JnV45267EaNITQhh7s3GgaPafYpFSnrtLgeUhPVvLiNNJtNTKyzYcM1jxKkn7LcRU9WAXCOEU6rfAkqvqUrvbyM5lbKmptxeA55OJe458K6uCndpTpq0UcewqVPaqOy8/whjOyfJktL2OI+y697MFvCetwaOVWhCEbqaflncc2PChF7eUcc+9FR/kqPiJ1Flb2eLLbReHw8lrKa7XbFPJX4Z8fsbroYWmEC01FO38lV4xptW2cDSlCcJSVRWaefUqP0s2eC1zwMRR/Vg5SsHP2Yvk7Gkoa2vT5q/wA45r90ZlJwLzTQVfUAYijcyXGvQB0qdVqxi0pvI5YHCVa0HKkk3e2fDK9ywTtmwmy0ABjoUdt4uitcHiJXOtCCKaqV1qKsTKM3rbHsJ0dEdvF9i842vk738uZDQZAY1DnVwrS6BvxNT1LNXFv/AFaXqSsJoRXaqxlK/H3VHzzd2zy+yXanA9YSOkYf7JmtX9L1lu5p8rqzHsjK3Bjmc/1WnSoWJr9rLLYeg0Ro7ulLP3nt5fgj7Wg0fXU4V6dfYrHA1danqvgeW/UWE7LE9otk/vxJKzvBt4dpVbi99I9XoRWwNPp+45UctQQCFAbpYvi8D0LPdauTPDV97Lq/uxLe8BG80rvQ3y6kOtun0M/V6VIIDPtMB/5T97Wn+0DsXeGw5y2knoE2/Fa0/aI6DT4lV9dauI1v/wAnoqFTW0PKHKaX1zLpOQbj3N1A4cDiF2hPWjrFJKNpWKVLWaY8aJMTALIIJIvYVa3LD7IGO9bXysjvZU5Xlm1kl+/4Qloz8edeJeXF2GQS2C00q0ZOinIuOpuQqEioQ9pmk4VJvN9b7fmQbLJi/WhuYAaEu5o6K5nhVbVa0aa1jfB4GpiaipxW3jyJ6zNHw43mv5odW6Wkkbr2HO3hR4Ve2V9hZYqgtHTUPe6pfVLajatHpMwoLQczid1dSqsVNSqO3A5UYtR9ra8xhptJCJLkHh14frgt8G/aceZmpPUlGfL7cfQw+zmBrnMI54Oe0blKxkpTip8H6MvNB06NCpOhKNqi4847VYkFXnpxUAIAWAQ9rRcbp1GoO4j4q3wFOy10/wDp4f8AUeKcqnYSXuu6fk1x+Y0Ey/ABxwyA/JTHRp3u1tKWGPxaUYRm7LYl+CXs6bvjHMesbVUYvD9lK62M9toTSjxlJxn78dvn5jxRC8EKA3SxfF4HoWe61cmeGr72XV/diW94CN5pXehvl1IdbdPoZ+r0qQQFM07lqPhxNrS08Wmo9p6l0ps0kcdBpu5NMrtB/XqUfFRzi/kWuj6l8PWpeSkvk8/RmtWtZxic5vfAdY6VEoVdTJnCrT1s0Ve07IiR28kLzTUEimdMQDsFadSlzmlHJmuH1VVTqJtEnYWhDYIvEFzzm4DE7RU6uFFEeKWzIkVIOcm0mk/7nzJJ+jHKYvaIbAO9BJeRsJ1cMlrPExfs2uZoRqUpa8HYlrKsSGy6QwNDe9G/aVGqYiVtVHTUdSWvN3fntJpRDuMLYhFzKajUHpFF3w8kpHGsrxMY0jsUD94xwa4HAE04gbR+atXq0r3zi9q/dEjD1KuOUYpNVYbJrY7cJfkYwi6lHtLXbCMDvG0Kuq01BrVeTPXYHFTrxtUVpLJ2zXVNf9Oi5E4EA3nJnkwCRUE0K74eh2ravsKzSekFgownJXTdn5KxD2hHD31GVAPb8Vb4SjKnDVkeI0zjYYvE9pT2WSzPVllvKNvEjHPVjhis4lS7NqPz6GuiJ0oYpTm81s5Xs8n1HcSFyM05mq9QcDl2LjViqmH6E7R1Xu+kotZKfD/2/DyJMKlPfCFZBuli+LwPQs91q5M8NX3sur+7Et7wEbzSu9DfLqQ626fQz9XpUggIjSqWvyz9rOeP+OfqJW0dphrIoUlMcnEa8fVcCs1o60Gjrg6vZ1ot7Nj6PJm72PM8rCaQTgAMx0epVNaCUr2WZNV1JxvmnYssvBDQKY7zn+SgTk2yTGKSOy0NxCEMCoZGNq2rDl23ojgBvNF1pUZVHZGk56uRVbf0rAhl1662m71bTvVhTwyp5yz5eZGTnXerHJcW8kkZFaFtPiRS/wCrkG6ruw71PeGhUj7W37GtDSlXC1F2L9lPZz6nR2kMVwDX0LARqFQBvzWlTCXp6t2zthdLKlilVUEk3na/Hbxt6EgDVUjTTsz6JGSkk47GKhsMbXZVldhB7O1TcBNKrbmjz/6kouphNb4Wn+3oQiuz58dZVgLwDkcMN+S415SjByjtJujqVOriYU6mxu2Xp6j60Ab8Ik1dgCdfNIoVDw89eE8suBfaUoKjiMPd3kmk/k1Z/MllUntUIUMm6WL4vA9Cz3Wrkzw1fey6v7sS3vARvNK70N8upDrbp9DP1elSCAoM/bAiPfynKOaSQGMfda1oNAaUN5xzxW6Uja0LLN3e3+8WPpDRmBHgufBjm+PqOoCOIpiN4PQtFW9rVaN6uF1IKazT2P8AZ8n5E5obaj2N5NwpEh81zTraPhhiuUoxk3D5r++RJmm6UcQuOUuq/KNJsm0mubgcNY1tPABVdeg0zrSq3JdjwcjVRGmtpJumelgycZiPd3krpCGsaSlYxTSyHMTs29pc1rGuo1rnU6boxc4q6w8qdNaq2kathq0qUav+j5Xf1ysjja2iEyyHDZUuGJAcaAV1AE4cEhV/yOSV+nA6vsp4ZUtZxle7vnrfTkRs7orEhNDnnPYDTHjSvFbVMW6avbLqMFoqjinqRqNS/wDXJ9MxtCslo74k8MFGqaQm17KsXuH/AEvRi71ZOXlsRItFMBkq5u7uemhBQiox2LIVDYRwrgUTad0aTjGacZK6ZAT8tcdQZHEfBX2Er9rDPaj5xpjRywdfVh7ss1+DlLNJcLudajox7F1quKi9bYQsFCpOvFUl7V7r5ZjgROUjNNKc4YcP8LhqKjQaTv8AyWUa8sdpOM5RtmsuSj/wnVRH0UQrIN0sXxeB6FnutXJnhq+9l1f3YlveAjeaV3ob5dSHW3T6Gfq9KkAgM5s6FcnGA6opHU4jsWa0vY6W+6JODg+1XnGVuurI0Ga0ZYyFGmQ4wIgBdWpuktxN4ZYnDD1qJUqKU1FehJwdWdKLVk09qayfm/yUSy7SeIwiuxL/AF3cKdVR1LetFRV43vF8fMm4GTry7Ooko1VZW2JxyRoMtMEUew0wqDuP6yXT2akblLUhOjNwe1OxZ7HtG/rDXjMaiNowyUCvR1ehJpVbljhxARUZKtcWnYmpjOXbeiF2dP0NS7yerGxzitaVz0+zIF/lTDZfGN+gz28VzVSbVjpaytnbrl9CI0lrGuth0JBqcQDlsONMVOwf+K7kQ8T/AJLKJn+m9v3Lsu5vPaBepTLAt66AqT2DqReo8mSMDiqWDqKrVTbWxL9/2KrCtNhzq3j+SjzwFWOazPSUP1Hg6jtO8eq/Fx2yIDiCDwUSUJRykrF1Rr06yvTkmvJ3EfFoQDrwB37FmMNaLa4GlTEqnVhCX+2SfC/J9eB0XMkWIe2nc5o3e0/krjRytBvzPEfqmd68I8o/uNZSPcdWld3wUmvT7WGqnmU2jsZ3Osqjjdf3Z5of2fCvPdEpQY06dag4qrq01STu+J6XQ2E7XFzxmq4xu9VPzJNVp6wQoDdLF8XgehZ7rVyZ4avvZdX92Jb3gI3mld6G+XUh1t0+hn6vSpBAUzSKQc2bY9uTyHDzm98BvoAelYqy/wAUuhM0cr4qnnlfjy4+g803tJz4UIFxLSAeOdPYuVFp1FblclV6HZYaq5bVPU+Sz9SvMdWWG1kQlp40qOvHoWZzXb6nBo60KD8P7wnZweXW/wCGXDRmb5SFTZ7Dq66rSheLlTfBmNMatV08VDZNZ+TW1E5LxixwcNR/QXaUdaNimi9Vot8KLhg7Bw2ZgqpknfMsU1YdWXHbyZfXmlxodoGHtBXKtGTlqm9KSUdYq2nWlol4QLCHRH+DbqA1vO5SsNh25WNalRKOtLYZLN25MRneEfU6mkgk7earSFOEFaTIc6rqZUo2X382zz/tEzEN50OJVxHOeHcBUnFZdeCyXoZp4GrNu9lxzaEm7JMO8C4Eg0oAcSNlPguEcYpT1dUsqmg9TDKuql7q6VnmcpaSiZt5u8mnsStiaGyWZjAaKx8vbpPU6u3or+pIQoMQ4RCMCCKU1GtfVTpUCdSlHOkudz0uHwmNqxccXJZNNavNO47US3BF62V6ejX3kjLIcAvQYal2dNI+YaWxSxOKnNbNi6LL+SWs5g5NuRz9pVVi5vtpZntdCUYPA020nt+7HiiF0CAQoDdLF8XgehZ7rVyZ4avvZdX92Jb3gI3mld6G+XUh1t0+hn6vSpBAM7WkeWhloNHA3mO+y8ZFZTBAMgf6qEYTv3caG40GquZHDsKjq9OfTZ0LutPt8OpJXUrKXlNcfmhmZYmVEK60vBc4EGrgASTUUwqufeIurrJf8Jj0XOGElCT1bJZf6yd8mnz5nnQ6duxLhODsOunbTrK71ko1Iz4PJlbhH2+Enh370fbj9pfkvK6FUWazjegtx+qR1VG3cq2rlMm084EHbFriDJsLiaCoIGeB73PWSFIjBdo5dDSN5R1b2tmyiNsmbtKJywYRDwaHuNGhowoCcypHaQpXTeYnF1XFJNRWzn/f2LfY0KXkmm8080UqGF7iRmSR8VwrybimdcLTnVk4Q+l9v5ZA6Tac3yWwGxG1GcTClNYbU7s10o0XbNo51pRpS9qLvyeSv+5Umy0WIauJx1uPYk8RQo5LaWFHRukcbacm1Hm3bLoSDXMgtpXfvJ20Vc41cRO9j1EamE0XR7OU/wAt87DiHEq0HKoriuEo2lqosaFbtKSqNWur58CJn7Qvc1uDdZ1n8lbYXBqK1pbTxemNOyr3o0HaPF8X/BHqwPMknZM1TmHLVx2Ksx2HT/yI9Z+ntJ6ku61Nj2dSWVSe1BZAhQG6WL4vA9Cz3Wrkzw1fey6v7sS3vARvNK70N8upDrbp9DP1elSCAEBB29ZN88qxt51KPYDQvaMi06njVtGCzZPabwqShsYstaEvDgXoZyFKHwlRqfrrVcZ6scltZYUKdfEWlUk9SObb2JLP6ldbZD2y4mW1Drxdd/8AyOR7eBXZx1o6j5epEp4js8R20Fxbt5Ph9GXKy5wRYTXjWMeOtc6bbWe02xlKNOr7Huyzi/J/uthZLBmwAYbjrq3pzGaj4iD95GtCStqsaWlIw4kcQ3YsLw4g6ic8K0qtou9O72m0Zyp1P8btcsxtqDCAYObdFLtKgDVkq9Yac3rMkuvCORWLYmmRTVrc63iQAXV3D9Yqyo0pRVpMhzq+2pQyaKhasvLtBxxH1Rz8eGrrUacKccoPPqeoweLxtVqWIppw5tZ/Kyz+hEQYrnuo1pptINTwCjyoqK23l5ZlzSxsqlS+pqU0s3L2b9Ezo6x6Ve6G7aSa06iujq11C2xEKOG0XPE62spTb53z6bDnOmkN/mlcsOm6sV5lhpSahg6j2ZFdXokfLgQChYaVrM2jJxd080TspOtc0VIDtYJAx3Kir4WUJ+ysj6Lo3S9GvRTqSUZLJp/f5jkPByIUZxktqZaqtCWyS+opWDobpYvi8D0LPdauTPD197Lq/uxLe8BG80rvQ3y6kOtun0M/V6VIIAQAgGcxZUF7rz4bS7bTPjt6UCbSsOy0UpTClKaqbEuCqS0YyUcwnYwnm8w7Bs4jLq2rWpdf5F8ydhVGuu7zdn/q3svyfXh5lphRQ4AtNQUjJSV0Rq1GpRm4TVmj2StvI5ErJWK+JQk0JxpSpptOKi1MVGGVjvCg5Z3JFmiW2J1D21Ud6Q8iQsHbO42fo9BFWloJGvD/AAiq3zt6HTXqxy7SX1ZCR4IY5wFKA0rgMlPhbVTtYhTlUnKzbb83crltWoCLoNGDN2o/l7VBr1nVepA9ZonRscFHvOJdnwvw/kqloT1/mt732/kpeFwjp+1LaVWmdNd6XY0fc58xgp551ggSuBCBpp2YIYBLIzsOjZl4ycR0rlKjTltRLo4/E0fcm18z6W0fNZWXO2BD9xq8zVVptFrGbktZ7WLb3gI3mldaG+XU5Vt0+hn6vSpBACAEAIAQEZpBZnLwi0d+3Fh37OBy6lmLszDKlIWrFl6Eglp/RBrrGW1R1BOT7N2fLmXs68lRgsXHXg1lJe8vK/7Ms0jpLBfgTdOz9Y+pZdRx9+Numa+pFWj41s8NUUvJ+y/pxLvY1ssLG85oIFA7UQN4yUarR1m3HNHPWnRepUWq1zJCPbwaO/B3NxPXTDrXGODvwsbyxNiuWvpc2G04NaeILvZgeK7KlGDte75I6UqNWstZrVjxk+X7/Izm0dJHRK4GmoZDp1npUh4WpU992XJEilpXC4NWw1O8vil+OBCR47nmrjX2DgpdKjCmrRRT4vG18VLWqyv9l8jmupEBAS9j2fVj47+8hg3f6omroBKj1pZaq4lhgYpVFN8M/pxIkld0rEGUnJtviIsmoIAKA+mdHfFJb0EP3Gry1beS6l/T9xdD1b3gI3mlb0N8uppW3T6Gfq9KkEAIAQAgBYA3nJ2HCFYjw0b8zwGZ6FskzFyBlJ6XmIr4QBuv5wqAOf8AWLdYrnjrBXKpS9q7/wCFjQxbVHVjtV7p5pxfl5fuRFs6OOhGrDeacq+zis947PKps5/k3ho+OLTlhn7XGDefVPiR0raMaCSGvc3aDWnUuvZwmrr0Ivea9FunUV7f6yV/py+R3jW/Hdm/2/Gi07rHi2/mdlpWcV/jpwj0jn63I6LFLjziTxXaFKMPdViHXxdau71ZN/3lsPC6EYEAIB/Y1mOjxA1uAGLnfZHx2LnOVjtSgnnLZ/ciyaXObCl4cFmAJpT+luPtoucVeWZ317U5S55Ly5+mXzKYpBCBACACgPpnR3xSW9BD9xq8tW3kupf0/cXQ9W94CN5pW9DfLqaVt0+hn6vSpBACARARNoaRwIWF6+77LKHrOQWyi2atlatDSuM/BlIbd2Lus9gXRQXE1ciCiPLiS4kk5kkknpK3saiwYxY4OaaFpqDvC1lG6sbwm4u6NNkJpseE19AQ4YjYdYUdq6tIk3lSmpwduKaK7b2j575mWo50Gx27eosdfDyyziX0qlDS0EqjUay48JFaiyL2/Vrwx/NS4YulLjbqVWJ0LjKGbhdc1n/I3LaZ4KRGSewrZU5wdpJp+eQiyaAgHtlWa+O+6wec45NG/wCC1lLVN4Rvt2GiWdIMgsDGDDWdbjtK4ebOspXyWwpemM1fmC3VDaG9JxPtHUulNcTWo8lEgl1OIIAQAUB9M6O+KS3oIfuNXlq28l1L+n7i6Hq3vARvNK3ob5dTStun0M/V6VIICOta2IcAc41dqYO+PwG8rKi2YbsUm1reix6gm6z7Dcv+R+t7Ny6qKRo2Ra3NQQAgBAWnQyO9oiGlYQLQ4/Zc+oDtwNKdSh4iahJPmWuCw7xNKcF70c1581+/UvMmGF11+AOFdh1dCTva6IcEr2l/w42zo+0CpAxwDwADXMV2qNqwrZWsy0w2ksThJJ67ceVzPrdbdFD3wdTqrXoWuBjJVGi6/UVWlUwVOolnJpp8bWuyEVueIJjR3R2NNupDY4sHfPAJpuG0rlVrRp7WdqdJyz4GgwLGMswNENzG7SDidZJ1lcI1Iy2M3lGS2o8x4oY1zjk0Fx4AVK3WbNDLJiMXuc85ucXHiTVSUjk3c5oYBACACgPpnR3xSW9BD9xq8tW3kupf0/cXQ9W94CN5pW9DfLqaVt0+hn6vSpKtb+lF2sOAQTkYmYB2N2nfkukYczRyKe95JJJJJxJOJJ3rqlY1PKGAQAgBACAv30QPa+PMS8QVZGgGo23COxx6lXaRj/jUuTLDR9V06utHaTkaUfAiOgRKktxY8/8Ash6ncRkfzWmEra8dV7UTNJ0ItrEU1lLauUvw+APfhjkB6tylXsrlZCLnJR5u31M8t+IXEE6y49dCouAes5s9J+pKapU6FNbEmvpYm9AtBnzrhEi1ZLg4nJ0Qj6rNg2ld8Xi1SVltPO4fDupm9ht8jJQ4LGw4TAxjRQNAwHxO9UM5ym7yZbRioKyO5C0WWwy1zM1+lxsKBAaGC6+M+7QZXW4uNNWoYfaVxo+pObaexFbjIQiroyFWxXggBACACgPpnR3xSW9BD9xq8tW3kupf0/cXQ9W94CN5pW9DfLqaVt0+hi+l9s3RyMM84jnkamn6vE+zivQQjfMp5Mpi7HMEAIAQAgBACAn9AZ/kbQlnnAGJyZ4ROZ7XA9Cj4mGvSkjtQlq1EzeLbshswwA817TVj9bTrrtByI/JedpVHBpovU8nFq6e1f3jyKLb9mx4THAQnvrheY0uaAdeGKs6mLjKnaPE10XgYyxKlUklFO+fGxE6M6DxJqMHzEN8KXZqcC18U7ADiG4d9syzqOUayw9Oyzk/TqSNL1u+Ymy9yPq/LyNegQWsaGMaGtaKBoFAANQCrpScnd7SPGKSsjosGwIDCPpXtblp5zAatgAQxsvHnPI6aD/ivQ4GlqUr8ymxU9ap0KappFPcKE5xo1pcdgBJ6glxYcxrKjtFXQngbbpw47FjWRmzGayYAoD6Z0d8UlvQQ/cavLVt5LqX9P3F0OelUwIcpMPOTYbncaY0XTD7+PU0r7p9D5tjRS5xc41LiSTvOa9IikZ4WTAIAQAgBACAEB6hxC0hwzaQRxGIWGrpoynZn0PpJpM2WkhM0vOe1vJt+094BA4azuC83CjrVdQv0/Yuv7yX1MzlNKZ4B1+YcXOdeOxtfqtAwAXWrUhe0IqxfYTQacdfEN63JOyQ6szS+YgvvF3KD6zT9Ydh3rR1NbKSR2q6CoqLdFtS83dM03R7SCDOMvQjiMHwzg9h2OHbkVxq0ZU9uzmecu1Jwlk1tRKrkbDG3LREvLxYxyhsLuJAwHSaBdKUdaaRhuyuz5mixC5xc41c4lzjtcTUnrXqYqysefk9ZtnWQlDFiNhtzcaV2DWegVKN2RhGgNEGThhrQccAAKviO1k/E4Bcc5HTYcodviv7yE9ja0L6hwb51MQN4qmqLkdpbYzSwx4YAIxeBk5p+txHrC2jLOxq0U4rqaH0zo74pLegh+41eWrbyXUv6fuLoMtPf4fN+hcuuG38eppW3b6HzmvSFGCAEAIAQAgBACAEBdLUtbl4Nnw61EKWqfPvGGD91o61S149nKclxZ7DQUI1HC62Xf0yX3Y0CgI9iCyLHP8A10SXc2PBdciNOepzTm1w1hTcG9aXZSzizzf6iw0Ow7wspK3zRrehemcKdaGmjIwGLDr/AKm7QuGJwjpO8c19jztGtrRVyG+me0rkrDgg4xolSP6IfOP913rXXRtO9TW5GmLqatNrizGFelOTGikdrJgOfgLjqcf8VXKtNRjdkrCYapiKqp01dsmrSmREihwLmt5MhjiKAkEl9MaE4s9S40K0aiyJGOwFXCSUalrtXyPERtBi5oFDUtFL1KkONeHBdiCSogxGSP72DFa3kDzixxbdLTdqRW7gRnRRViYOpqraT3gKnY9qnG221818na/yM7KnlYfTOjvikt6CH7jV5atvJdS/p+4ugy09/h836Fy64bfx6mlbdPofOa9IUYIAQAgBACAEAIAQExZD6t80Xegku9pPUqjSF1JeZ7f9M6sqcnxWX1d/70JFVx6oEBGWjV8RkIHMjrcaDq7Va4CGrF1GeL/U2Kc6kcPHYs31ez0NVs3Q8RYcN4dyJZ4JzW84BuRGIw3HNc8RioxlqpXKfDQk457OX92GffSRaUSLNmHEcHmA3krzRQOdm51NRqaEf0qZg6cY07pbcyJi5607LYiqqWRTvIzRhRGRGgEscHAOALTQ1o4HMHJaVIKcXF8TpSqypyUovNGiykxGtgFr40GFDhm9yfNaYZFecxo5xABIvVA9ipJQqYWd0erhW0dVoJOLlJ7U9qfX8HKbk7OhYOix5xw2FkODUbwKkdLlmWNqyVkZw+g2pdq0opfE7+n5K3b9tQXs5OBA5Kp5z+WixKj7NDQHVjTUpODwri9eZE0zpHWXYQqay4tRS+SZXCrQ82fTOjvikt6CH7jV5atvJdS+p+4ugy09/h836Fy64bfx6mlbdPofOa9IUYIAQAgBACAEAIAQDuz54wr3NDrzaY6iDUEb1yrUo1FZkzB42rhaiqU3/J3/AN2P2R61C8Nh8TL7/wCVVv8Axx9Q/wB2P2R608Nh8TMf/Kq//jj6nOUtG5HbGLQ66a3SSAcKasVMhRUaeomUeKxksRXdaSzfD0Ly36XY4AAloIAyF5+FMlC8Mg3dyZt352skZ5MRi9znuNXOcXOO1zjUnrKsopJWRCk7u5zWTUEAIzKbTuj055OZJ6StFBLYjpKtUmrSk31Z5W5yAoD6Z0d8UlvQQ/cavLVt5LqX9P3F0GWnv8Pm/QuXXDb+PU0rbp9D5zXpCjBACAEAJcAgBAFUALABZAIAQAlwCAEAIAS4BACxYAsgCgPpnR3xSW9BD9xq8tW3kupf0/cXQZae/wAPm/QuXXDb+PU0rbp9D5zXpCjBACAEBNaKlpiuY4AhzDmBmPyqtWZQ4iwBChS8MgXnRgXGgqQHZetqxtMnS35sB5gCGyjrvOAo4VIyoiBJvY0vfALG8mIQcBTWSR2LAKjY5HLQq4gvAx34dq3ewwWlko2szzRi6jcBh+7Bw6ytDYZwoTeVk23R4Ik4DElpz25LPAwR1vT95zoQhtbciHnAYmlRispGGOLBIZAjxg0F7cASK0wHxWHtCO1sywMeWIaAX3b1BgcW9hKyjIulsJvJsc0Ac8tNABt2easID+1pZpEMhrebGh1oBkTTHrRArNutAmIgAoL2Q4BZWwwxgtjAIAQAUB9M6O+KS3oIfuNXlq28l1L+n7i6DLT3+HzfoXLrht/HqaVt0+h85r0hRggBACAd2RGuRobv6wOh3NPqKwzKJjSCJWahN1NLetzqnsWq2GRdJ5oF5hcm28Q2kTC9mDTLoz1ogOI0B8aEYcTmx4bagg9801zI20x34pxMFZk3UiMOx7T1ELdhF5jupEaPtvPqhH4LmZIl5/8AOgj7MKn9rz2rPAwRukE61z3MENrS2IavFKupUY4dKykGd7L8TmOPY1Ye0yjxZklEbMQeU11c2rq4AE9GpZuCQ0hgOEs69mIxcPNc51PU4LCBIxOc57NnJO/uJ/6LAKnb/jEXzuwLaOwwyPWxgEAIAKA+mdHfFJb0EP3Gry1beS6l/T9xdBlp7/D5v0Ll1w2/j1NK26fQ+c16QowQAgBAdZV4D2E5BwJ4AhGZJK1p1j5lsRpq0FlTQ/VNTmtbZAc2xHl3uMVsRxiClG0IBukbW7K61jPYZHz7VgBzoweSXQ7tyhrUVPbwSzMFRC3Bapy2oRiwHB1WtLi40dhVtBqxzOS0sBibRZ/reVvczbQ/YplSuazbIHC2uQJL4T3Oe55JBBAANSaVA10RXDOlizcPkosGI65fydSoyp2I0ZRIG1oPLsN7mQ4ZbeocXGgwFK5DNYswRzJ9plY0Nzue595ooccWnPLMFZsCSZbELl3OvcwwmitHd80nClNhWLGCBteM18Z7mmrScDjsG1bLYBmsmAQAgAoD6Z0d8UlvQQ/cavLVt5LqX9P3F0GWnv8AD5v0Ll1w2/j1NK27fQ+c16QpAQAgBACAEAIAQAgBACAEAIAQAgBACAEAIAQCFAfTWj3ikt6CH7jV5atvJdS+p+4uh1tmz2zEGLBeS1sRpaS2l4A6xUEV6EjN056y4MzKOtGxRu5DK+XmeuD8tTfE5/CvUi9xgHchlfLzHXB+Wnic/hXqO4wDuQyvl5nrg/LTxOfwr1HcYB3IZXy8z1wflp4nP4V6juMA7kMr5eY64Py08Tn8K9R3GAdyGV8vM9cH5aeJz+Feo7jAO5DK+XmOuD8tPE5/Ch3GAdyGV8vMdcH5aeJz+FDuMA7kMr5eY64Py08Tn8K9R3GAdyGV8vMdcH5aeJz+FDuMA7kMr5eY64Py08TqfCvUdxgHchlfLzPXB+Wnic/hXqO4wDuQyvl5jrg/LTxOfwodxgHchlfLzHXB+Wnic/hQ7jAO5DK+XmeuD8tPE5/Ch3GAdyGV8vM9cH5aeJz+Feo7jAO5DK+XmeuD8tPE5/CvUdxgHchlfLzPXB+Wnic/hXqO4wDuQyvl5jrg/LTxOfwr1HcYB3IZXy8x1wflp4nP4V6juMBO5BK+XmeuD8tZ8TqfCh3GBfpKWEKGyGCSGMawE5kNAaCaa8FXSlrNtkuMbKw4dmktplbBFqZBACAEAIAQAgBACAEAIAQAgBACAEAIAQAgBACAEB//2Q==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180975" y="-2408238"/>
            <a:ext cx="35623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26" name="Picture 2" descr="http://www.gcmonitor.org/img/original/Courtroom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89"/>
          <a:stretch/>
        </p:blipFill>
        <p:spPr bwMode="auto">
          <a:xfrm>
            <a:off x="-1" y="0"/>
            <a:ext cx="25146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upload.wikimedia.org/wikipedia/commons/thumb/6/67/US_incarceration_timeline-clean-fixed-timescale.svg/500px-US_incarceration_timeline-clean-fixed-timescale.sv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674" y="1281980"/>
            <a:ext cx="4762500" cy="31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844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/>
          <p:cNvSpPr/>
          <p:nvPr/>
        </p:nvSpPr>
        <p:spPr>
          <a:xfrm>
            <a:off x="2745338" y="987574"/>
            <a:ext cx="5349172" cy="377968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ekstvak 1"/>
          <p:cNvSpPr txBox="1"/>
          <p:nvPr/>
        </p:nvSpPr>
        <p:spPr>
          <a:xfrm>
            <a:off x="2915816" y="61912"/>
            <a:ext cx="60514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Klassenjustitie</a:t>
            </a:r>
            <a:r>
              <a:rPr lang="nl-NL" sz="2000" dirty="0" smtClean="0">
                <a:solidFill>
                  <a:schemeClr val="bg1"/>
                </a:solidFill>
              </a:rPr>
              <a:t>.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105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3076" name="Picture 4" descr="http://www.walkofheroes.org/wp-content/uploads/2011/12/detail-of-american-flag-11279635008nza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510" y="53058"/>
            <a:ext cx="986870" cy="65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531" y="2549259"/>
            <a:ext cx="809849" cy="753007"/>
          </a:xfrm>
          <a:prstGeom prst="rect">
            <a:avLst/>
          </a:prstGeom>
        </p:spPr>
      </p:pic>
      <p:sp>
        <p:nvSpPr>
          <p:cNvPr id="8" name="AutoShape 4" descr="data:image/jpeg;base64,/9j/4AAQSkZJRgABAQAAAQABAAD/2wCEAAkGBxQTEhQUExQWFRUXFR0YGBUYFxQaFhcVFhwXGBgXGB0YHSggGhwlHhcYITEhJSosLy4uGB8zODMsNygtLisBCgoKDg0OGxAQGywmICQuNCwtLiwsLCwsLSwvLCwsLCwsLCwvLCwsLCwsLCwsLCwsLCwsLCwsLCwsLCwsLCwsLP/AABEIARMAtwMBEQACEQEDEQH/xAAcAAABBQEBAQAAAAAAAAAAAAAAAQQFBgcDAgj/xABJEAABAgMEBQUMBwcEAwEAAAABAAIDBBEFEiExBkFRYXETIoGRwRcyMzRTcnOhsbLR0wdCUpLS4fAWIzVUYqLxFBWCwiRD4mP/xAAbAQEAAgMBAQAAAAAAAAAAAAAABAUBAgMGB//EADkRAAIBAgIHBQcEAwACAwAAAAABAgMRBCEFEjEzQVFxExQVYaEiMlKBkbHRBsHh8CNC8VNyFiRi/9oADAMBAAIRAxEAPwDU5+Y5Nj30rdFabVURhrzUeZKlLVjrED+1rfJH7w+CmeHvn6Ebvq5B+1rfJH7w+CeHvn6Dvq5B+1rfJH7w+CeHvn6Dvq5B+1rfJH7w+CeHvn6Dvq5B+1rfJH7w+CeHvn6Dvq5B+1rfJH7w+CeHvn6Dvq5B+1rfJH7w+CeHvn6Dvq5Dab08gwvCAN3F4r1UqsrR0nx9DHflyIyP9LEq3KHEf5v/ANALbwuXMx3+PIaP+mCDqlovS5ieFz4NG0cdTe257Z9LsA/+h44uHYFylo6qiXTr4SW2pbrF/wAjmH9KEN3ewHHhEb8FHnRlDKSLWho6FdXpVYvpc990pn8u777fwrTVJHgc/jX0Yd0pn8u/77fwpqjwOfxr6MO6Uz+Xf99v4U1R4HP419GHdKZ/Lv8Avt/CmqPA5/Gvow7pTP5d/wB9v4U1R4HP419GHdKZ/Lv++38Kao8Dn8a+jDulM/l3/fb+FNUeBz+NfRh3Smfy7/vt/CmqPA5/Gvow7pTP5d/32/hTVHgc/jX0ZdpOPykNj6UvsDqbLwBp61oylnHVk48hvb3gI3mld6G+XUj1t0+hn6vSpBACAEAIDlMR2saXPIa0ZkpYwUy2dKnvq2DVjftfXd+H2rrGHM1ciuucSak1JzJzPFb2NBFkAgBDIrXUyNOCw4qSs8+ptCcoO8W0/Ify1pkYOxG3X+agVsBGWcMmekwH6kq07Qr+0ufH+SVgxg4VBqFVVKcoO0j2OFxVLEw16Tuv7wOi0JIIAQAgBACAQoDdLF8XgehZ7rVyZ4avvZdX92Jb3gI3mld6G+XUh1t0+hn6vSpBACAEBwnZtsJhe80aOsnUBtKzYxczu2bXfMOq7Bo71mob953rso2NGyPWxqe4cFzsgTwC0nUjD3mSKWErVd3Bv5ZfUfwLDjOyYR19i4PFw4Jv5fknLRFRZ1Zwh1kr/RD+FonFOf8A1+K1eIqv3YepvHBYKLtOv9Iv9wfou8andF0+xcniK62wJcNH6LlksQ79LDOLY1DS8QdhC1WkWnaUSXL9MQnHWo1brzWX1Q0jWe9uqo2jH81Jp4ylPjYqcToHGUFfV1lzjn6bTjCjFpq00Pq6V2qU41FaRAw2Kq4aevSdn/dqJqSnQ/DJ2zbwVLiMI6Tus0e90XpmnjFqvKfLn0Hail0CAEAIAQCFAbpYvi8D0LPdauTPDV97Lq/uxLe8BG80rvQ3y6kOtun0M/V6VIIAQCEoDPNJLX5eJRvg24NG3a48dW7pXaMbI5sLC0eizLqMaabd21cK2JUXaOb9CxoaPTgqtZ6sXsXF9Fy82aNY30cwBTlKxHbhgDxKr6uJb2tkuLhDcwS8/el9Xl9EW2T0XgwxzYbBxFT61FeItsNp9pU99t/MkG2aAKA03UwWveJM59iiC0gs9rWlwADgQagUqDgpuGrOTsyLiKSirldVgQxpaMmIjThzh3p37OC4V6SnHzLPRWkJ4Wss/Ze1f3kVdU7TR9HTTzI21ZUUvjp311qywOIet2cjyf6h0ZDs+801Zr3vPzIprqYjDerRpNWZ46E5QkpRea2E3Z85fFD3w9e9UuKwrpO62H0DQ2l1i49nPKa9fND1Qy+BACAEAhQG6WL4vA9Cz3Wrkzw1fey6v7sS3vARvNK70N8upDrbp9DP1elSCAEBW9M7TuMEJp5zxV25n5nDgCt4K+ZrJld0esh0xFDQMK4rniKur7K/qJ+Bw0NV16q9hZJfFLgunFm72DYbIUNrQKCnS47TuVLVrcIkyTnVn2lTb/dnkTjW0wCjN3N7CrABDI1tCVERhB2erWF1pVHCVznUgpRsUCagFji06vWNRV7CWtG5USjquxyW5qVy2ZW4+8O9djwOsdqqsVS1JXWxnvtA47vFDs5P2o/bgRkw2rHD+k+xcaTtUi/MssdBTw1SL4xf2K0vSHypnpjyCCMCFrKKkrM6UqsqU1ODs1mT8nMX2115Eb1QYij2U7cD6VozHxxlBT4rb5P+RwuBZAgBAIUBuli+LwPQs91q5M8NX3sur+7Et7wEbzSu9DfLqQ626fQz9XpUggPL3gAkmgAqTsAxKAzKfmXTEZzvtOwGxuQHV2rrKShG7M0aMq9WNOO1uxo+gEk1lNprTbhhsP8AUVV3lOm5vi/oXuk1GjWhhYe7BfVvNs1SE6oB3KqlkzVO6PSwZBACAEMFe0hsm8Lzc9X4cB1KwwuIayZDxFG6uipK1K65wnJcRGFp6DsO1c6tNTi4sm4DFywtZVY7Ft80VePBLHFrhQj9VCppwcHZn0fDYmniKaqU3k/7YirQlG0q1uO0fAfBTsJXlrWlI87pnRdHs3KlTz5pfsvwRBVvc8S8sh5Zca68DU7Dp1freomMo9pTvxRdaCx3dsSk/dlk/wBmTqoj6MCyAQCFAbpYvi8D0LPdauTPDV97Lq/uxLe8BG80rvQ3y6kOtun0M/V6VIICC0xm7kuWjOIbv/HN3qFOlbQWZq2VGx4dXE7B6z+io2kJ2go8z0f6Yw6niJVH/qvuaFo1Fushu2OPVeK50FehY46c9nSEn0+xp0g+reBp29qqqqtI1pu6HK5HQEAhKGLnGcmRDaXHV/nUulOm5uxrOeqrkTbdsw2wg6oNReHVnkpNGg1Jt7EcpS7S0YZt7EZLOaYNFRDYTvJw6lbKNSSyyRHcMNSlaUnJrhHJfVkS/SmPU0IHQCsqg+MmJ46ja0KMV1bf7obxLdiupfIcBqy6lrUwkanF/UkYTTVTDTvCEUuNl/LHUGaZEFK47Dn+fQq2ph6lF39T1+G0lhcfDVWT+F/3P5EPNso4/nX+7FW9CetBM8LpGgqVdqOz539c/wC7TkCu1rqxATad1wLLBfeaDtAPWvN1I6s2vM+sYWr2tGFTml9j2tCQCAQoDdLF8XgehZ7rVyZ4avvZdX92Jb3gI3mld6G+XUh1t0+hn6vSpBAUzTyN+8hM2NLvvGn/AFXWmaSI+xRzXH+r2AfFVekX7aXke2/S8LYecucvskaFo3K+CafOPvfkusV2dBFBpKqq+OnKOy9voaHZp5p49gVVW2nSm8jha+kEvLCsaK1v9NRePAJToVJ7EbSmoq7KXaP0rwBUQmPdsNPjTtU+GjX/ALESWMX9zIUfSO6K4B19tXZC7QbF37tGlG+rkbU1HESUIT9p8Gi/S8w6PADaYkEYDor29KiOEadS6MXlOFn/AGxmGnUw+GGwwSKkh2+mpWMbTkuW05wm6NCUo+83q35K2duV+ZSmt306+xSnkskQacYylZuw5gCFXERH8KCvauH+V55JE7/6VNWipTl5+yvyLFjQjlDc0efU+yidnWTylc27zg5RtKi0+cW/s7ja9Q1BO7au9taNmQVNQnrUm8s1zJYsEZlfrD1HZwVQpSwtWz2Htp0aWmMH2i99ZX8/wyHIVwpJq6PDTi4ScZKzRP2cf3beHaVQYtWrSPpWhZXwNN+X7jlRy0BAIUBuli+LwPQs91q5M8NX3sur+7Et7wEbzSu9DfLqQ626fQz9XpUggKDpm+sydzGj2ntXansOcjro5Av3W7XGvAZ+oKrxMdfEJHtNFVu76JnV45267EaNITQhh7s3GgaPafYpFSnrtLgeUhPVvLiNNJtNTKyzYcM1jxKkn7LcRU9WAXCOEU6rfAkqvqUrvbyM5lbKmptxeA55OJe458K6uCndpTpq0UcewqVPaqOy8/whjOyfJktL2OI+y697MFvCetwaOVWhCEbqaflncc2PChF7eUcc+9FR/kqPiJ1Flb2eLLbReHw8lrKa7XbFPJX4Z8fsbroYWmEC01FO38lV4xptW2cDSlCcJSVRWaefUqP0s2eC1zwMRR/Vg5SsHP2Yvk7Gkoa2vT5q/wA45r90ZlJwLzTQVfUAYijcyXGvQB0qdVqxi0pvI5YHCVa0HKkk3e2fDK9ywTtmwmy0ABjoUdt4uitcHiJXOtCCKaqV1qKsTKM3rbHsJ0dEdvF9i842vk738uZDQZAY1DnVwrS6BvxNT1LNXFv/AFaXqSsJoRXaqxlK/H3VHzzd2zy+yXanA9YSOkYf7JmtX9L1lu5p8rqzHsjK3Bjmc/1WnSoWJr9rLLYeg0Ro7ulLP3nt5fgj7Wg0fXU4V6dfYrHA1danqvgeW/UWE7LE9otk/vxJKzvBt4dpVbi99I9XoRWwNPp+45UctQQCFAbpYvi8D0LPdauTPDV97Lq/uxLe8BG80rvQ3y6kOtun0M/V6VIIDPtMB/5T97Wn+0DsXeGw5y2knoE2/Fa0/aI6DT4lV9dauI1v/wAnoqFTW0PKHKaX1zLpOQbj3N1A4cDiF2hPWjrFJKNpWKVLWaY8aJMTALIIJIvYVa3LD7IGO9bXysjvZU5Xlm1kl+/4Qloz8edeJeXF2GQS2C00q0ZOinIuOpuQqEioQ9pmk4VJvN9b7fmQbLJi/WhuYAaEu5o6K5nhVbVa0aa1jfB4GpiaipxW3jyJ6zNHw43mv5odW6Wkkbr2HO3hR4Ve2V9hZYqgtHTUPe6pfVLajatHpMwoLQczid1dSqsVNSqO3A5UYtR9ra8xhptJCJLkHh14frgt8G/aceZmpPUlGfL7cfQw+zmBrnMI54Oe0blKxkpTip8H6MvNB06NCpOhKNqi4847VYkFXnpxUAIAWAQ9rRcbp1GoO4j4q3wFOy10/wDp4f8AUeKcqnYSXuu6fk1x+Y0Ey/ABxwyA/JTHRp3u1tKWGPxaUYRm7LYl+CXs6bvjHMesbVUYvD9lK62M9toTSjxlJxn78dvn5jxRC8EKA3SxfF4HoWe61cmeGr72XV/diW94CN5pXehvl1IdbdPoZ+r0qQQFM07lqPhxNrS08Wmo9p6l0ps0kcdBpu5NMrtB/XqUfFRzi/kWuj6l8PWpeSkvk8/RmtWtZxic5vfAdY6VEoVdTJnCrT1s0Ve07IiR28kLzTUEimdMQDsFadSlzmlHJmuH1VVTqJtEnYWhDYIvEFzzm4DE7RU6uFFEeKWzIkVIOcm0mk/7nzJJ+jHKYvaIbAO9BJeRsJ1cMlrPExfs2uZoRqUpa8HYlrKsSGy6QwNDe9G/aVGqYiVtVHTUdSWvN3fntJpRDuMLYhFzKajUHpFF3w8kpHGsrxMY0jsUD94xwa4HAE04gbR+atXq0r3zi9q/dEjD1KuOUYpNVYbJrY7cJfkYwi6lHtLXbCMDvG0Kuq01BrVeTPXYHFTrxtUVpLJ2zXVNf9Oi5E4EA3nJnkwCRUE0K74eh2ravsKzSekFgownJXTdn5KxD2hHD31GVAPb8Vb4SjKnDVkeI0zjYYvE9pT2WSzPVllvKNvEjHPVjhis4lS7NqPz6GuiJ0oYpTm81s5Xs8n1HcSFyM05mq9QcDl2LjViqmH6E7R1Xu+kotZKfD/2/DyJMKlPfCFZBuli+LwPQs91q5M8NX3sur+7Et7wEbzSu9DfLqQ626fQz9XpUggIjSqWvyz9rOeP+OfqJW0dphrIoUlMcnEa8fVcCs1o60Gjrg6vZ1ot7Nj6PJm72PM8rCaQTgAMx0epVNaCUr2WZNV1JxvmnYssvBDQKY7zn+SgTk2yTGKSOy0NxCEMCoZGNq2rDl23ojgBvNF1pUZVHZGk56uRVbf0rAhl1662m71bTvVhTwyp5yz5eZGTnXerHJcW8kkZFaFtPiRS/wCrkG6ruw71PeGhUj7W37GtDSlXC1F2L9lPZz6nR2kMVwDX0LARqFQBvzWlTCXp6t2zthdLKlilVUEk3na/Hbxt6EgDVUjTTsz6JGSkk47GKhsMbXZVldhB7O1TcBNKrbmjz/6kouphNb4Wn+3oQiuz58dZVgLwDkcMN+S415SjByjtJujqVOriYU6mxu2Xp6j60Ab8Ik1dgCdfNIoVDw89eE8suBfaUoKjiMPd3kmk/k1Z/MllUntUIUMm6WL4vA9Cz3Wrkzw1fey6v7sS3vARvNK70N8upDrbp9DP1elSCAoM/bAiPfynKOaSQGMfda1oNAaUN5xzxW6Uja0LLN3e3+8WPpDRmBHgufBjm+PqOoCOIpiN4PQtFW9rVaN6uF1IKazT2P8AZ8n5E5obaj2N5NwpEh81zTraPhhiuUoxk3D5r++RJmm6UcQuOUuq/KNJsm0mubgcNY1tPABVdeg0zrSq3JdjwcjVRGmtpJumelgycZiPd3krpCGsaSlYxTSyHMTs29pc1rGuo1rnU6boxc4q6w8qdNaq2kathq0qUav+j5Xf1ysjja2iEyyHDZUuGJAcaAV1AE4cEhV/yOSV+nA6vsp4ZUtZxle7vnrfTkRs7orEhNDnnPYDTHjSvFbVMW6avbLqMFoqjinqRqNS/wDXJ9MxtCslo74k8MFGqaQm17KsXuH/AEvRi71ZOXlsRItFMBkq5u7uemhBQiox2LIVDYRwrgUTad0aTjGacZK6ZAT8tcdQZHEfBX2Er9rDPaj5xpjRywdfVh7ss1+DlLNJcLudajox7F1quKi9bYQsFCpOvFUl7V7r5ZjgROUjNNKc4YcP8LhqKjQaTv8AyWUa8sdpOM5RtmsuSj/wnVRH0UQrIN0sXxeB6FnutXJnhq+9l1f3YlveAjeaV3ob5dSHW3T6Gfq9KkAgM5s6FcnGA6opHU4jsWa0vY6W+6JODg+1XnGVuurI0Ga0ZYyFGmQ4wIgBdWpuktxN4ZYnDD1qJUqKU1FehJwdWdKLVk09qayfm/yUSy7SeIwiuxL/AF3cKdVR1LetFRV43vF8fMm4GTry7Ooko1VZW2JxyRoMtMEUew0wqDuP6yXT2akblLUhOjNwe1OxZ7HtG/rDXjMaiNowyUCvR1ehJpVbljhxARUZKtcWnYmpjOXbeiF2dP0NS7yerGxzitaVz0+zIF/lTDZfGN+gz28VzVSbVjpaytnbrl9CI0lrGuth0JBqcQDlsONMVOwf+K7kQ8T/AJLKJn+m9v3Lsu5vPaBepTLAt66AqT2DqReo8mSMDiqWDqKrVTbWxL9/2KrCtNhzq3j+SjzwFWOazPSUP1Hg6jtO8eq/Fx2yIDiCDwUSUJRykrF1Rr06yvTkmvJ3EfFoQDrwB37FmMNaLa4GlTEqnVhCX+2SfC/J9eB0XMkWIe2nc5o3e0/krjRytBvzPEfqmd68I8o/uNZSPcdWld3wUmvT7WGqnmU2jsZ3Osqjjdf3Z5of2fCvPdEpQY06dag4qrq01STu+J6XQ2E7XFzxmq4xu9VPzJNVp6wQoDdLF8XgehZ7rVyZ4avvZdX92Jb3gI3mld6G+XUh1t0+hn6vSpBAUzSKQc2bY9uTyHDzm98BvoAelYqy/wAUuhM0cr4qnnlfjy4+g803tJz4UIFxLSAeOdPYuVFp1FblclV6HZYaq5bVPU+Sz9SvMdWWG1kQlp40qOvHoWZzXb6nBo60KD8P7wnZweXW/wCGXDRmb5SFTZ7Dq66rSheLlTfBmNMatV08VDZNZ+TW1E5LxixwcNR/QXaUdaNimi9Vot8KLhg7Bw2ZgqpknfMsU1YdWXHbyZfXmlxodoGHtBXKtGTlqm9KSUdYq2nWlol4QLCHRH+DbqA1vO5SsNh25WNalRKOtLYZLN25MRneEfU6mkgk7earSFOEFaTIc6rqZUo2X382zz/tEzEN50OJVxHOeHcBUnFZdeCyXoZp4GrNu9lxzaEm7JMO8C4Eg0oAcSNlPguEcYpT1dUsqmg9TDKuql7q6VnmcpaSiZt5u8mnsStiaGyWZjAaKx8vbpPU6u3or+pIQoMQ4RCMCCKU1GtfVTpUCdSlHOkudz0uHwmNqxccXJZNNavNO47US3BF62V6ejX3kjLIcAvQYal2dNI+YaWxSxOKnNbNi6LL+SWs5g5NuRz9pVVi5vtpZntdCUYPA020nt+7HiiF0CAQoDdLF8XgehZ7rVyZ4avvZdX92Jb3gI3mld6G+XUh1t0+hn6vSpBAM7WkeWhloNHA3mO+y8ZFZTBAMgf6qEYTv3caG40GquZHDsKjq9OfTZ0LutPt8OpJXUrKXlNcfmhmZYmVEK60vBc4EGrgASTUUwqufeIurrJf8Jj0XOGElCT1bJZf6yd8mnz5nnQ6duxLhODsOunbTrK71ko1Iz4PJlbhH2+Enh370fbj9pfkvK6FUWazjegtx+qR1VG3cq2rlMm084EHbFriDJsLiaCoIGeB73PWSFIjBdo5dDSN5R1b2tmyiNsmbtKJywYRDwaHuNGhowoCcypHaQpXTeYnF1XFJNRWzn/f2LfY0KXkmm8080UqGF7iRmSR8VwrybimdcLTnVk4Q+l9v5ZA6Tac3yWwGxG1GcTClNYbU7s10o0XbNo51pRpS9qLvyeSv+5Umy0WIauJx1uPYk8RQo5LaWFHRukcbacm1Hm3bLoSDXMgtpXfvJ20Vc41cRO9j1EamE0XR7OU/wAt87DiHEq0HKoriuEo2lqosaFbtKSqNWur58CJn7Qvc1uDdZ1n8lbYXBqK1pbTxemNOyr3o0HaPF8X/BHqwPMknZM1TmHLVx2Ksx2HT/yI9Z+ntJ6ku61Nj2dSWVSe1BZAhQG6WL4vA9Cz3Wrkzw1fey6v7sS3vARvNK70N8upDrbp9DP1elSCAEBB29ZN88qxt51KPYDQvaMi06njVtGCzZPabwqShsYstaEvDgXoZyFKHwlRqfrrVcZ6scltZYUKdfEWlUk9SObb2JLP6ldbZD2y4mW1Drxdd/8AyOR7eBXZx1o6j5epEp4js8R20Fxbt5Ph9GXKy5wRYTXjWMeOtc6bbWe02xlKNOr7Huyzi/J/uthZLBmwAYbjrq3pzGaj4iD95GtCStqsaWlIw4kcQ3YsLw4g6ic8K0qtou9O72m0Zyp1P8btcsxtqDCAYObdFLtKgDVkq9Yac3rMkuvCORWLYmmRTVrc63iQAXV3D9Yqyo0pRVpMhzq+2pQyaKhasvLtBxxH1Rz8eGrrUacKccoPPqeoweLxtVqWIppw5tZ/Kyz+hEQYrnuo1pptINTwCjyoqK23l5ZlzSxsqlS+pqU0s3L2b9Ezo6x6Ve6G7aSa06iujq11C2xEKOG0XPE62spTb53z6bDnOmkN/mlcsOm6sV5lhpSahg6j2ZFdXokfLgQChYaVrM2jJxd080TspOtc0VIDtYJAx3Kir4WUJ+ysj6Lo3S9GvRTqSUZLJp/f5jkPByIUZxktqZaqtCWyS+opWDobpYvi8D0LPdauTPD197Lq/uxLe8BG80rvQ3y6kOtun0M/V6VIIAQAgGcxZUF7rz4bS7bTPjt6UCbSsOy0UpTClKaqbEuCqS0YyUcwnYwnm8w7Bs4jLq2rWpdf5F8ydhVGuu7zdn/q3svyfXh5lphRQ4AtNQUjJSV0Rq1GpRm4TVmj2StvI5ErJWK+JQk0JxpSpptOKi1MVGGVjvCg5Z3JFmiW2J1D21Ud6Q8iQsHbO42fo9BFWloJGvD/AAiq3zt6HTXqxy7SX1ZCR4IY5wFKA0rgMlPhbVTtYhTlUnKzbb83crltWoCLoNGDN2o/l7VBr1nVepA9ZonRscFHvOJdnwvw/kqloT1/mt732/kpeFwjp+1LaVWmdNd6XY0fc58xgp551ggSuBCBpp2YIYBLIzsOjZl4ycR0rlKjTltRLo4/E0fcm18z6W0fNZWXO2BD9xq8zVVptFrGbktZ7WLb3gI3mldaG+XU5Vt0+hn6vSpBACAEAIAQEZpBZnLwi0d+3Fh37OBy6lmLszDKlIWrFl6Eglp/RBrrGW1R1BOT7N2fLmXs68lRgsXHXg1lJe8vK/7Ms0jpLBfgTdOz9Y+pZdRx9+Numa+pFWj41s8NUUvJ+y/pxLvY1ssLG85oIFA7UQN4yUarR1m3HNHPWnRepUWq1zJCPbwaO/B3NxPXTDrXGODvwsbyxNiuWvpc2G04NaeILvZgeK7KlGDte75I6UqNWstZrVjxk+X7/Izm0dJHRK4GmoZDp1npUh4WpU992XJEilpXC4NWw1O8vil+OBCR47nmrjX2DgpdKjCmrRRT4vG18VLWqyv9l8jmupEBAS9j2fVj47+8hg3f6omroBKj1pZaq4lhgYpVFN8M/pxIkld0rEGUnJtviIsmoIAKA+mdHfFJb0EP3Gry1beS6l/T9xdD1b3gI3mlb0N8uppW3T6Gfq9KkEAIAQAgBYA3nJ2HCFYjw0b8zwGZ6FskzFyBlJ6XmIr4QBuv5wqAOf8AWLdYrnjrBXKpS9q7/wCFjQxbVHVjtV7p5pxfl5fuRFs6OOhGrDeacq+zis947PKps5/k3ho+OLTlhn7XGDefVPiR0raMaCSGvc3aDWnUuvZwmrr0Ivea9FunUV7f6yV/py+R3jW/Hdm/2/Gi07rHi2/mdlpWcV/jpwj0jn63I6LFLjziTxXaFKMPdViHXxdau71ZN/3lsPC6EYEAIB/Y1mOjxA1uAGLnfZHx2LnOVjtSgnnLZ/ciyaXObCl4cFmAJpT+luPtoucVeWZ317U5S55Ly5+mXzKYpBCBACACgPpnR3xSW9BD9xq8tW3kupf0/cXQ9W94CN5pW9DfLqaVt0+hn6vSpBACARARNoaRwIWF6+77LKHrOQWyi2atlatDSuM/BlIbd2Lus9gXRQXE1ciCiPLiS4kk5kkknpK3saiwYxY4OaaFpqDvC1lG6sbwm4u6NNkJpseE19AQ4YjYdYUdq6tIk3lSmpwduKaK7b2j575mWo50Gx27eosdfDyyziX0qlDS0EqjUay48JFaiyL2/Vrwx/NS4YulLjbqVWJ0LjKGbhdc1n/I3LaZ4KRGSewrZU5wdpJp+eQiyaAgHtlWa+O+6wec45NG/wCC1lLVN4Rvt2GiWdIMgsDGDDWdbjtK4ebOspXyWwpemM1fmC3VDaG9JxPtHUulNcTWo8lEgl1OIIAQAUB9M6O+KS3oIfuNXlq28l1L+n7i6Hq3vARvNK3ob5dTStun0M/V6VIICOta2IcAc41dqYO+PwG8rKi2YbsUm1reix6gm6z7Dcv+R+t7Ny6qKRo2Ra3NQQAgBAWnQyO9oiGlYQLQ4/Zc+oDtwNKdSh4iahJPmWuCw7xNKcF70c1581+/UvMmGF11+AOFdh1dCTva6IcEr2l/w42zo+0CpAxwDwADXMV2qNqwrZWsy0w2ksThJJ67ceVzPrdbdFD3wdTqrXoWuBjJVGi6/UVWlUwVOolnJpp8bWuyEVueIJjR3R2NNupDY4sHfPAJpuG0rlVrRp7WdqdJyz4GgwLGMswNENzG7SDidZJ1lcI1Iy2M3lGS2o8x4oY1zjk0Fx4AVK3WbNDLJiMXuc85ucXHiTVSUjk3c5oYBACACgPpnR3xSW9BD9xq8tW3kupf0/cXQ9W94CN5pW9DfLqaVt0+hn6vSpKtb+lF2sOAQTkYmYB2N2nfkukYczRyKe95JJJJJxJOJJ3rqlY1PKGAQAgBACAv30QPa+PMS8QVZGgGo23COxx6lXaRj/jUuTLDR9V06utHaTkaUfAiOgRKktxY8/8Ash6ncRkfzWmEra8dV7UTNJ0ItrEU1lLauUvw+APfhjkB6tylXsrlZCLnJR5u31M8t+IXEE6y49dCouAes5s9J+pKapU6FNbEmvpYm9AtBnzrhEi1ZLg4nJ0Qj6rNg2ld8Xi1SVltPO4fDupm9ht8jJQ4LGw4TAxjRQNAwHxO9UM5ym7yZbRioKyO5C0WWwy1zM1+lxsKBAaGC6+M+7QZXW4uNNWoYfaVxo+pObaexFbjIQiroyFWxXggBACACgPpnR3xSW9BD9xq8tW3kupf0/cXQ9W94CN5pW9DfLqaVt0+hi+l9s3RyMM84jnkamn6vE+zivQQjfMp5Mpi7HMEAIAQAgBACAn9AZ/kbQlnnAGJyZ4ROZ7XA9Cj4mGvSkjtQlq1EzeLbshswwA817TVj9bTrrtByI/JedpVHBpovU8nFq6e1f3jyKLb9mx4THAQnvrheY0uaAdeGKs6mLjKnaPE10XgYyxKlUklFO+fGxE6M6DxJqMHzEN8KXZqcC18U7ADiG4d9syzqOUayw9Oyzk/TqSNL1u+Ymy9yPq/LyNegQWsaGMaGtaKBoFAANQCrpScnd7SPGKSsjosGwIDCPpXtblp5zAatgAQxsvHnPI6aD/ivQ4GlqUr8ymxU9ap0KappFPcKE5xo1pcdgBJ6glxYcxrKjtFXQngbbpw47FjWRmzGayYAoD6Z0d8UlvQQ/cavLVt5LqX9P3F0OelUwIcpMPOTYbncaY0XTD7+PU0r7p9D5tjRS5xc41LiSTvOa9IikZ4WTAIAQAgBACAEB6hxC0hwzaQRxGIWGrpoynZn0PpJpM2WkhM0vOe1vJt+094BA4azuC83CjrVdQv0/Yuv7yX1MzlNKZ4B1+YcXOdeOxtfqtAwAXWrUhe0IqxfYTQacdfEN63JOyQ6szS+YgvvF3KD6zT9Ydh3rR1NbKSR2q6CoqLdFtS83dM03R7SCDOMvQjiMHwzg9h2OHbkVxq0ZU9uzmecu1Jwlk1tRKrkbDG3LREvLxYxyhsLuJAwHSaBdKUdaaRhuyuz5mixC5xc41c4lzjtcTUnrXqYqysefk9ZtnWQlDFiNhtzcaV2DWegVKN2RhGgNEGThhrQccAAKviO1k/E4Bcc5HTYcodviv7yE9ja0L6hwb51MQN4qmqLkdpbYzSwx4YAIxeBk5p+txHrC2jLOxq0U4rqaH0zo74pLegh+41eWrbyXUv6fuLoMtPf4fN+hcuuG38eppW3b6HzmvSFGCAEAIAQAgBACAEBdLUtbl4Nnw61EKWqfPvGGD91o61S149nKclxZ7DQUI1HC62Xf0yX3Y0CgI9iCyLHP8A10SXc2PBdciNOepzTm1w1hTcG9aXZSzizzf6iw0Ow7wspK3zRrehemcKdaGmjIwGLDr/AKm7QuGJwjpO8c19jztGtrRVyG+me0rkrDgg4xolSP6IfOP913rXXRtO9TW5GmLqatNrizGFelOTGikdrJgOfgLjqcf8VXKtNRjdkrCYapiKqp01dsmrSmREihwLmt5MhjiKAkEl9MaE4s9S40K0aiyJGOwFXCSUalrtXyPERtBi5oFDUtFL1KkONeHBdiCSogxGSP72DFa3kDzixxbdLTdqRW7gRnRRViYOpqraT3gKnY9qnG221818na/yM7KnlYfTOjvikt6CH7jV5atvJdS/p+4ugy09/h836Fy64bfx6mlbdPofOa9IUYIAQAgBACAEAIAQExZD6t80Xegku9pPUqjSF1JeZ7f9M6sqcnxWX1d/70JFVx6oEBGWjV8RkIHMjrcaDq7Va4CGrF1GeL/U2Kc6kcPHYs31ez0NVs3Q8RYcN4dyJZ4JzW84BuRGIw3HNc8RioxlqpXKfDQk457OX92GffSRaUSLNmHEcHmA3krzRQOdm51NRqaEf0qZg6cY07pbcyJi5607LYiqqWRTvIzRhRGRGgEscHAOALTQ1o4HMHJaVIKcXF8TpSqypyUovNGiykxGtgFr40GFDhm9yfNaYZFecxo5xABIvVA9ipJQqYWd0erhW0dVoJOLlJ7U9qfX8HKbk7OhYOix5xw2FkODUbwKkdLlmWNqyVkZw+g2pdq0opfE7+n5K3b9tQXs5OBA5Kp5z+WixKj7NDQHVjTUpODwri9eZE0zpHWXYQqay4tRS+SZXCrQ82fTOjvikt6CH7jV5atvJdS+p+4ugy09/h836Fy64bfx6mlbdPofOa9IUYIAQAgBACAEAIAQDuz54wr3NDrzaY6iDUEb1yrUo1FZkzB42rhaiqU3/J3/AN2P2R61C8Nh8TL7/wCVVv8Axx9Q/wB2P2R608Nh8TMf/Kq//jj6nOUtG5HbGLQ66a3SSAcKasVMhRUaeomUeKxksRXdaSzfD0Ly36XY4AAloIAyF5+FMlC8Mg3dyZt352skZ5MRi9znuNXOcXOO1zjUnrKsopJWRCk7u5zWTUEAIzKbTuj055OZJ6StFBLYjpKtUmrSk31Z5W5yAoD6Z0d8UlvQQ/cavLVt5LqX9P3F0GWnv8Pm/QuXXDb+PU0rbp9D5zXpCjBACAEAJcAgBAFUALABZAIAQAlwCAEAIAS4BACxYAsgCgPpnR3xSW9BD9xq8tW3kupf0/cXQZae/wAPm/QuXXDb+PU0rbp9D5zXpCjBACAEBNaKlpiuY4AhzDmBmPyqtWZQ4iwBChS8MgXnRgXGgqQHZetqxtMnS35sB5gCGyjrvOAo4VIyoiBJvY0vfALG8mIQcBTWSR2LAKjY5HLQq4gvAx34dq3ewwWlko2szzRi6jcBh+7Bw6ytDYZwoTeVk23R4Ik4DElpz25LPAwR1vT95zoQhtbciHnAYmlRispGGOLBIZAjxg0F7cASK0wHxWHtCO1sywMeWIaAX3b1BgcW9hKyjIulsJvJsc0Ac8tNABt2easID+1pZpEMhrebGh1oBkTTHrRArNutAmIgAoL2Q4BZWwwxgtjAIAQAUB9M6O+KS3oIfuNXlq28l1L+n7i6DLT3+HzfoXLrht/HqaVt0+h85r0hRggBACAd2RGuRobv6wOh3NPqKwzKJjSCJWahN1NLetzqnsWq2GRdJ5oF5hcm28Q2kTC9mDTLoz1ogOI0B8aEYcTmx4bagg9801zI20x34pxMFZk3UiMOx7T1ELdhF5jupEaPtvPqhH4LmZIl5/8AOgj7MKn9rz2rPAwRukE61z3MENrS2IavFKupUY4dKykGd7L8TmOPY1Ye0yjxZklEbMQeU11c2rq4AE9GpZuCQ0hgOEs69mIxcPNc51PU4LCBIxOc57NnJO/uJ/6LAKnb/jEXzuwLaOwwyPWxgEAIAKA+mdHfFJb0EP3Gry1beS6l/T9xdBlp7/D5v0Ll1w2/j1NK26fQ+c16QowQAgBAdZV4D2E5BwJ4AhGZJK1p1j5lsRpq0FlTQ/VNTmtbZAc2xHl3uMVsRxiClG0IBukbW7K61jPYZHz7VgBzoweSXQ7tyhrUVPbwSzMFRC3Bapy2oRiwHB1WtLi40dhVtBqxzOS0sBibRZ/reVvczbQ/YplSuazbIHC2uQJL4T3Oe55JBBAANSaVA10RXDOlizcPkosGI65fydSoyp2I0ZRIG1oPLsN7mQ4ZbeocXGgwFK5DNYswRzJ9plY0Nzue595ooccWnPLMFZsCSZbELl3OvcwwmitHd80nClNhWLGCBteM18Z7mmrScDjsG1bLYBmsmAQAgAoD6Z0d8UlvQQ/cavLVt5LqX9P3F0GWnv8AD5v0Ll1w2/j1NK27fQ+c16QpAQAgBACAEAIAQAgBACAEAIAQAgBACAEAIAQCFAfTWj3ikt6CH7jV5atvJdS+p+4uh1tmz2zEGLBeS1sRpaS2l4A6xUEV6EjN056y4MzKOtGxRu5DK+XmeuD8tTfE5/CvUi9xgHchlfLzHXB+Wnic/hXqO4wDuQyvl5nrg/LTxOfwr1HcYB3IZXy8z1wflp4nP4V6juMA7kMr5eY64Py08Tn8K9R3GAdyGV8vM9cH5aeJz+Feo7jAO5DK+XmOuD8tPE5/Ch3GAdyGV8vMdcH5aeJz+FDuMA7kMr5eY64Py08Tn8K9R3GAdyGV8vMdcH5aeJz+FDuMA7kMr5eY64Py08TqfCvUdxgHchlfLzPXB+Wnic/hXqO4wDuQyvl5jrg/LTxOfwodxgHchlfLzHXB+Wnic/hQ7jAO5DK+XmeuD8tPE5/Ch3GAdyGV8vM9cH5aeJz+Feo7jAO5DK+XmeuD8tPE5/CvUdxgHchlfLzPXB+Wnic/hXqO4wDuQyvl5jrg/LTxOfwr1HcYB3IZXy8x1wflp4nP4V6juMBO5BK+XmeuD8tZ8TqfCh3GBfpKWEKGyGCSGMawE5kNAaCaa8FXSlrNtkuMbKw4dmktplbBFqZBACAEAIAQAgBACAEAIAQAgBACAEAIAQAgBACAEB//2Q==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28575" y="-2560638"/>
            <a:ext cx="35623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AutoShape 6" descr="data:image/jpeg;base64,/9j/4AAQSkZJRgABAQAAAQABAAD/2wCEAAkGBxQTEhQUExQWFRUXFR0YGBUYFxQaFhcVFhwXGBgXGB0YHSggGhwlHhcYITEhJSosLy4uGB8zODMsNygtLisBCgoKDg0OGxAQGywmICQuNCwtLiwsLCwsLSwvLCwsLCwsLCwvLCwsLCwsLCwsLCwsLCwsLCwsLCwsLCwsLCwsLP/AABEIARMAtwMBEQACEQEDEQH/xAAcAAABBQEBAQAAAAAAAAAAAAAAAQQFBgcDAgj/xABJEAABAgMEBQUMBwcEAwEAAAABAAIDBBEFEiExBkFRYXETIoGRwRcyMzRTcnOhsbLR0wdCUpLS4fAWIzVUYqLxFBWCwiRD4mP/xAAbAQEAAgMBAQAAAAAAAAAAAAAABAUBAgMGB//EADkRAAIBAgIHBQcEAwACAwAAAAABAgMRBCEFEjEzQVFxExQVYaEiMlKBkbHRBsHh8CNC8VNyFiRi/9oADAMBAAIRAxEAPwDU5+Y5Nj30rdFabVURhrzUeZKlLVjrED+1rfJH7w+CmeHvn6Ebvq5B+1rfJH7w+CeHvn6Dvq5B+1rfJH7w+CeHvn6Dvq5B+1rfJH7w+CeHvn6Dvq5B+1rfJH7w+CeHvn6Dvq5B+1rfJH7w+CeHvn6Dvq5B+1rfJH7w+CeHvn6Dvq5Dab08gwvCAN3F4r1UqsrR0nx9DHflyIyP9LEq3KHEf5v/ANALbwuXMx3+PIaP+mCDqlovS5ieFz4NG0cdTe257Z9LsA/+h44uHYFylo6qiXTr4SW2pbrF/wAjmH9KEN3ewHHhEb8FHnRlDKSLWho6FdXpVYvpc990pn8u777fwrTVJHgc/jX0Yd0pn8u/77fwpqjwOfxr6MO6Uz+Xf99v4U1R4HP419GHdKZ/Lv8Avt/CmqPA5/Gvow7pTP5d/wB9v4U1R4HP419GHdKZ/Lv++38Kao8Dn8a+jDulM/l3/fb+FNUeBz+NfRh3Smfy7/vt/CmqPA5/Gvow7pTP5d/32/hTVHgc/jX0ZdpOPykNj6UvsDqbLwBp61oylnHVk48hvb3gI3mld6G+XUj1t0+hn6vSpBACAEAIDlMR2saXPIa0ZkpYwUy2dKnvq2DVjftfXd+H2rrGHM1ciuucSak1JzJzPFb2NBFkAgBDIrXUyNOCw4qSs8+ptCcoO8W0/Ify1pkYOxG3X+agVsBGWcMmekwH6kq07Qr+0ufH+SVgxg4VBqFVVKcoO0j2OFxVLEw16Tuv7wOi0JIIAQAgBACAQoDdLF8XgehZ7rVyZ4avvZdX92Jb3gI3mld6G+XUh1t0+hn6vSpBACAEBwnZtsJhe80aOsnUBtKzYxczu2bXfMOq7Bo71mob953rso2NGyPWxqe4cFzsgTwC0nUjD3mSKWErVd3Bv5ZfUfwLDjOyYR19i4PFw4Jv5fknLRFRZ1Zwh1kr/RD+FonFOf8A1+K1eIqv3YepvHBYKLtOv9Iv9wfou8andF0+xcniK62wJcNH6LlksQ79LDOLY1DS8QdhC1WkWnaUSXL9MQnHWo1brzWX1Q0jWe9uqo2jH81Jp4ylPjYqcToHGUFfV1lzjn6bTjCjFpq00Pq6V2qU41FaRAw2Kq4aevSdn/dqJqSnQ/DJ2zbwVLiMI6Tus0e90XpmnjFqvKfLn0Hail0CAEAIAQCFAbpYvi8D0LPdauTPDV97Lq/uxLe8BG80rvQ3y6kOtun0M/V6VIIAQCEoDPNJLX5eJRvg24NG3a48dW7pXaMbI5sLC0eizLqMaabd21cK2JUXaOb9CxoaPTgqtZ6sXsXF9Fy82aNY30cwBTlKxHbhgDxKr6uJb2tkuLhDcwS8/el9Xl9EW2T0XgwxzYbBxFT61FeItsNp9pU99t/MkG2aAKA03UwWveJM59iiC0gs9rWlwADgQagUqDgpuGrOTsyLiKSirldVgQxpaMmIjThzh3p37OC4V6SnHzLPRWkJ4Wss/Ze1f3kVdU7TR9HTTzI21ZUUvjp311qywOIet2cjyf6h0ZDs+801Zr3vPzIprqYjDerRpNWZ46E5QkpRea2E3Z85fFD3w9e9UuKwrpO62H0DQ2l1i49nPKa9fND1Qy+BACAEAhQG6WL4vA9Cz3Wrkzw1fey6v7sS3vARvNK70N8upDrbp9DP1elSCAEBW9M7TuMEJp5zxV25n5nDgCt4K+ZrJld0esh0xFDQMK4rniKur7K/qJ+Bw0NV16q9hZJfFLgunFm72DYbIUNrQKCnS47TuVLVrcIkyTnVn2lTb/dnkTjW0wCjN3N7CrABDI1tCVERhB2erWF1pVHCVznUgpRsUCagFji06vWNRV7CWtG5USjquxyW5qVy2ZW4+8O9djwOsdqqsVS1JXWxnvtA47vFDs5P2o/bgRkw2rHD+k+xcaTtUi/MssdBTw1SL4xf2K0vSHypnpjyCCMCFrKKkrM6UqsqU1ODs1mT8nMX2115Eb1QYij2U7cD6VozHxxlBT4rb5P+RwuBZAgBAIUBuli+LwPQs91q5M8NX3sur+7Et7wEbzSu9DfLqQ626fQz9XpUggPL3gAkmgAqTsAxKAzKfmXTEZzvtOwGxuQHV2rrKShG7M0aMq9WNOO1uxo+gEk1lNprTbhhsP8AUVV3lOm5vi/oXuk1GjWhhYe7BfVvNs1SE6oB3KqlkzVO6PSwZBACAEMFe0hsm8Lzc9X4cB1KwwuIayZDxFG6uipK1K65wnJcRGFp6DsO1c6tNTi4sm4DFywtZVY7Ft80VePBLHFrhQj9VCppwcHZn0fDYmniKaqU3k/7YirQlG0q1uO0fAfBTsJXlrWlI87pnRdHs3KlTz5pfsvwRBVvc8S8sh5Zca68DU7Dp1freomMo9pTvxRdaCx3dsSk/dlk/wBmTqoj6MCyAQCFAbpYvi8D0LPdauTPDV97Lq/uxLe8BG80rvQ3y6kOtun0M/V6VIICC0xm7kuWjOIbv/HN3qFOlbQWZq2VGx4dXE7B6z+io2kJ2go8z0f6Yw6niJVH/qvuaFo1Fushu2OPVeK50FehY46c9nSEn0+xp0g+reBp29qqqqtI1pu6HK5HQEAhKGLnGcmRDaXHV/nUulOm5uxrOeqrkTbdsw2wg6oNReHVnkpNGg1Jt7EcpS7S0YZt7EZLOaYNFRDYTvJw6lbKNSSyyRHcMNSlaUnJrhHJfVkS/SmPU0IHQCsqg+MmJ46ja0KMV1bf7obxLdiupfIcBqy6lrUwkanF/UkYTTVTDTvCEUuNl/LHUGaZEFK47Dn+fQq2ph6lF39T1+G0lhcfDVWT+F/3P5EPNso4/nX+7FW9CetBM8LpGgqVdqOz539c/wC7TkCu1rqxATad1wLLBfeaDtAPWvN1I6s2vM+sYWr2tGFTml9j2tCQCAQoDdLF8XgehZ7rVyZ4avvZdX92Jb3gI3mld6G+XUh1t0+hn6vSpBAUzTyN+8hM2NLvvGn/AFXWmaSI+xRzXH+r2AfFVekX7aXke2/S8LYecucvskaFo3K+CafOPvfkusV2dBFBpKqq+OnKOy9voaHZp5p49gVVW2nSm8jha+kEvLCsaK1v9NRePAJToVJ7EbSmoq7KXaP0rwBUQmPdsNPjTtU+GjX/ALESWMX9zIUfSO6K4B19tXZC7QbF37tGlG+rkbU1HESUIT9p8Gi/S8w6PADaYkEYDor29KiOEadS6MXlOFn/AGxmGnUw+GGwwSKkh2+mpWMbTkuW05wm6NCUo+83q35K2duV+ZSmt306+xSnkskQacYylZuw5gCFXERH8KCvauH+V55JE7/6VNWipTl5+yvyLFjQjlDc0efU+yidnWTylc27zg5RtKi0+cW/s7ja9Q1BO7au9taNmQVNQnrUm8s1zJYsEZlfrD1HZwVQpSwtWz2Htp0aWmMH2i99ZX8/wyHIVwpJq6PDTi4ScZKzRP2cf3beHaVQYtWrSPpWhZXwNN+X7jlRy0BAIUBuli+LwPQs91q5M8NX3sur+7Et7wEbzSu9DfLqQ626fQz9XpUggKDpm+sydzGj2ntXansOcjro5Av3W7XGvAZ+oKrxMdfEJHtNFVu76JnV45267EaNITQhh7s3GgaPafYpFSnrtLgeUhPVvLiNNJtNTKyzYcM1jxKkn7LcRU9WAXCOEU6rfAkqvqUrvbyM5lbKmptxeA55OJe458K6uCndpTpq0UcewqVPaqOy8/whjOyfJktL2OI+y697MFvCetwaOVWhCEbqaflncc2PChF7eUcc+9FR/kqPiJ1Flb2eLLbReHw8lrKa7XbFPJX4Z8fsbroYWmEC01FO38lV4xptW2cDSlCcJSVRWaefUqP0s2eC1zwMRR/Vg5SsHP2Yvk7Gkoa2vT5q/wA45r90ZlJwLzTQVfUAYijcyXGvQB0qdVqxi0pvI5YHCVa0HKkk3e2fDK9ywTtmwmy0ABjoUdt4uitcHiJXOtCCKaqV1qKsTKM3rbHsJ0dEdvF9i842vk738uZDQZAY1DnVwrS6BvxNT1LNXFv/AFaXqSsJoRXaqxlK/H3VHzzd2zy+yXanA9YSOkYf7JmtX9L1lu5p8rqzHsjK3Bjmc/1WnSoWJr9rLLYeg0Ro7ulLP3nt5fgj7Wg0fXU4V6dfYrHA1danqvgeW/UWE7LE9otk/vxJKzvBt4dpVbi99I9XoRWwNPp+45UctQQCFAbpYvi8D0LPdauTPDV97Lq/uxLe8BG80rvQ3y6kOtun0M/V6VIIDPtMB/5T97Wn+0DsXeGw5y2knoE2/Fa0/aI6DT4lV9dauI1v/wAnoqFTW0PKHKaX1zLpOQbj3N1A4cDiF2hPWjrFJKNpWKVLWaY8aJMTALIIJIvYVa3LD7IGO9bXysjvZU5Xlm1kl+/4Qloz8edeJeXF2GQS2C00q0ZOinIuOpuQqEioQ9pmk4VJvN9b7fmQbLJi/WhuYAaEu5o6K5nhVbVa0aa1jfB4GpiaipxW3jyJ6zNHw43mv5odW6Wkkbr2HO3hR4Ve2V9hZYqgtHTUPe6pfVLajatHpMwoLQczid1dSqsVNSqO3A5UYtR9ra8xhptJCJLkHh14frgt8G/aceZmpPUlGfL7cfQw+zmBrnMI54Oe0blKxkpTip8H6MvNB06NCpOhKNqi4847VYkFXnpxUAIAWAQ9rRcbp1GoO4j4q3wFOy10/wDp4f8AUeKcqnYSXuu6fk1x+Y0Ey/ABxwyA/JTHRp3u1tKWGPxaUYRm7LYl+CXs6bvjHMesbVUYvD9lK62M9toTSjxlJxn78dvn5jxRC8EKA3SxfF4HoWe61cmeGr72XV/diW94CN5pXehvl1IdbdPoZ+r0qQQFM07lqPhxNrS08Wmo9p6l0ps0kcdBpu5NMrtB/XqUfFRzi/kWuj6l8PWpeSkvk8/RmtWtZxic5vfAdY6VEoVdTJnCrT1s0Ve07IiR28kLzTUEimdMQDsFadSlzmlHJmuH1VVTqJtEnYWhDYIvEFzzm4DE7RU6uFFEeKWzIkVIOcm0mk/7nzJJ+jHKYvaIbAO9BJeRsJ1cMlrPExfs2uZoRqUpa8HYlrKsSGy6QwNDe9G/aVGqYiVtVHTUdSWvN3fntJpRDuMLYhFzKajUHpFF3w8kpHGsrxMY0jsUD94xwa4HAE04gbR+atXq0r3zi9q/dEjD1KuOUYpNVYbJrY7cJfkYwi6lHtLXbCMDvG0Kuq01BrVeTPXYHFTrxtUVpLJ2zXVNf9Oi5E4EA3nJnkwCRUE0K74eh2ravsKzSekFgownJXTdn5KxD2hHD31GVAPb8Vb4SjKnDVkeI0zjYYvE9pT2WSzPVllvKNvEjHPVjhis4lS7NqPz6GuiJ0oYpTm81s5Xs8n1HcSFyM05mq9QcDl2LjViqmH6E7R1Xu+kotZKfD/2/DyJMKlPfCFZBuli+LwPQs91q5M8NX3sur+7Et7wEbzSu9DfLqQ626fQz9XpUggIjSqWvyz9rOeP+OfqJW0dphrIoUlMcnEa8fVcCs1o60Gjrg6vZ1ot7Nj6PJm72PM8rCaQTgAMx0epVNaCUr2WZNV1JxvmnYssvBDQKY7zn+SgTk2yTGKSOy0NxCEMCoZGNq2rDl23ojgBvNF1pUZVHZGk56uRVbf0rAhl1662m71bTvVhTwyp5yz5eZGTnXerHJcW8kkZFaFtPiRS/wCrkG6ruw71PeGhUj7W37GtDSlXC1F2L9lPZz6nR2kMVwDX0LARqFQBvzWlTCXp6t2zthdLKlilVUEk3na/Hbxt6EgDVUjTTsz6JGSkk47GKhsMbXZVldhB7O1TcBNKrbmjz/6kouphNb4Wn+3oQiuz58dZVgLwDkcMN+S415SjByjtJujqVOriYU6mxu2Xp6j60Ab8Ik1dgCdfNIoVDw89eE8suBfaUoKjiMPd3kmk/k1Z/MllUntUIUMm6WL4vA9Cz3Wrkzw1fey6v7sS3vARvNK70N8upDrbp9DP1elSCAoM/bAiPfynKOaSQGMfda1oNAaUN5xzxW6Uja0LLN3e3+8WPpDRmBHgufBjm+PqOoCOIpiN4PQtFW9rVaN6uF1IKazT2P8AZ8n5E5obaj2N5NwpEh81zTraPhhiuUoxk3D5r++RJmm6UcQuOUuq/KNJsm0mubgcNY1tPABVdeg0zrSq3JdjwcjVRGmtpJumelgycZiPd3krpCGsaSlYxTSyHMTs29pc1rGuo1rnU6boxc4q6w8qdNaq2kathq0qUav+j5Xf1ysjja2iEyyHDZUuGJAcaAV1AE4cEhV/yOSV+nA6vsp4ZUtZxle7vnrfTkRs7orEhNDnnPYDTHjSvFbVMW6avbLqMFoqjinqRqNS/wDXJ9MxtCslo74k8MFGqaQm17KsXuH/AEvRi71ZOXlsRItFMBkq5u7uemhBQiox2LIVDYRwrgUTad0aTjGacZK6ZAT8tcdQZHEfBX2Er9rDPaj5xpjRywdfVh7ss1+DlLNJcLudajox7F1quKi9bYQsFCpOvFUl7V7r5ZjgROUjNNKc4YcP8LhqKjQaTv8AyWUa8sdpOM5RtmsuSj/wnVRH0UQrIN0sXxeB6FnutXJnhq+9l1f3YlveAjeaV3ob5dSHW3T6Gfq9KkAgM5s6FcnGA6opHU4jsWa0vY6W+6JODg+1XnGVuurI0Ga0ZYyFGmQ4wIgBdWpuktxN4ZYnDD1qJUqKU1FehJwdWdKLVk09qayfm/yUSy7SeIwiuxL/AF3cKdVR1LetFRV43vF8fMm4GTry7Ooko1VZW2JxyRoMtMEUew0wqDuP6yXT2akblLUhOjNwe1OxZ7HtG/rDXjMaiNowyUCvR1ehJpVbljhxARUZKtcWnYmpjOXbeiF2dP0NS7yerGxzitaVz0+zIF/lTDZfGN+gz28VzVSbVjpaytnbrl9CI0lrGuth0JBqcQDlsONMVOwf+K7kQ8T/AJLKJn+m9v3Lsu5vPaBepTLAt66AqT2DqReo8mSMDiqWDqKrVTbWxL9/2KrCtNhzq3j+SjzwFWOazPSUP1Hg6jtO8eq/Fx2yIDiCDwUSUJRykrF1Rr06yvTkmvJ3EfFoQDrwB37FmMNaLa4GlTEqnVhCX+2SfC/J9eB0XMkWIe2nc5o3e0/krjRytBvzPEfqmd68I8o/uNZSPcdWld3wUmvT7WGqnmU2jsZ3Osqjjdf3Z5of2fCvPdEpQY06dag4qrq01STu+J6XQ2E7XFzxmq4xu9VPzJNVp6wQoDdLF8XgehZ7rVyZ4avvZdX92Jb3gI3mld6G+XUh1t0+hn6vSpBAUzSKQc2bY9uTyHDzm98BvoAelYqy/wAUuhM0cr4qnnlfjy4+g803tJz4UIFxLSAeOdPYuVFp1FblclV6HZYaq5bVPU+Sz9SvMdWWG1kQlp40qOvHoWZzXb6nBo60KD8P7wnZweXW/wCGXDRmb5SFTZ7Dq66rSheLlTfBmNMatV08VDZNZ+TW1E5LxixwcNR/QXaUdaNimi9Vot8KLhg7Bw2ZgqpknfMsU1YdWXHbyZfXmlxodoGHtBXKtGTlqm9KSUdYq2nWlol4QLCHRH+DbqA1vO5SsNh25WNalRKOtLYZLN25MRneEfU6mkgk7earSFOEFaTIc6rqZUo2X382zz/tEzEN50OJVxHOeHcBUnFZdeCyXoZp4GrNu9lxzaEm7JMO8C4Eg0oAcSNlPguEcYpT1dUsqmg9TDKuql7q6VnmcpaSiZt5u8mnsStiaGyWZjAaKx8vbpPU6u3or+pIQoMQ4RCMCCKU1GtfVTpUCdSlHOkudz0uHwmNqxccXJZNNavNO47US3BF62V6ejX3kjLIcAvQYal2dNI+YaWxSxOKnNbNi6LL+SWs5g5NuRz9pVVi5vtpZntdCUYPA020nt+7HiiF0CAQoDdLF8XgehZ7rVyZ4avvZdX92Jb3gI3mld6G+XUh1t0+hn6vSpBAM7WkeWhloNHA3mO+y8ZFZTBAMgf6qEYTv3caG40GquZHDsKjq9OfTZ0LutPt8OpJXUrKXlNcfmhmZYmVEK60vBc4EGrgASTUUwqufeIurrJf8Jj0XOGElCT1bJZf6yd8mnz5nnQ6duxLhODsOunbTrK71ko1Iz4PJlbhH2+Enh370fbj9pfkvK6FUWazjegtx+qR1VG3cq2rlMm084EHbFriDJsLiaCoIGeB73PWSFIjBdo5dDSN5R1b2tmyiNsmbtKJywYRDwaHuNGhowoCcypHaQpXTeYnF1XFJNRWzn/f2LfY0KXkmm8080UqGF7iRmSR8VwrybimdcLTnVk4Q+l9v5ZA6Tac3yWwGxG1GcTClNYbU7s10o0XbNo51pRpS9qLvyeSv+5Umy0WIauJx1uPYk8RQo5LaWFHRukcbacm1Hm3bLoSDXMgtpXfvJ20Vc41cRO9j1EamE0XR7OU/wAt87DiHEq0HKoriuEo2lqosaFbtKSqNWur58CJn7Qvc1uDdZ1n8lbYXBqK1pbTxemNOyr3o0HaPF8X/BHqwPMknZM1TmHLVx2Ksx2HT/yI9Z+ntJ6ku61Nj2dSWVSe1BZAhQG6WL4vA9Cz3Wrkzw1fey6v7sS3vARvNK70N8upDrbp9DP1elSCAEBB29ZN88qxt51KPYDQvaMi06njVtGCzZPabwqShsYstaEvDgXoZyFKHwlRqfrrVcZ6scltZYUKdfEWlUk9SObb2JLP6ldbZD2y4mW1Drxdd/8AyOR7eBXZx1o6j5epEp4js8R20Fxbt5Ph9GXKy5wRYTXjWMeOtc6bbWe02xlKNOr7Huyzi/J/uthZLBmwAYbjrq3pzGaj4iD95GtCStqsaWlIw4kcQ3YsLw4g6ic8K0qtou9O72m0Zyp1P8btcsxtqDCAYObdFLtKgDVkq9Yac3rMkuvCORWLYmmRTVrc63iQAXV3D9Yqyo0pRVpMhzq+2pQyaKhasvLtBxxH1Rz8eGrrUacKccoPPqeoweLxtVqWIppw5tZ/Kyz+hEQYrnuo1pptINTwCjyoqK23l5ZlzSxsqlS+pqU0s3L2b9Ezo6x6Ve6G7aSa06iujq11C2xEKOG0XPE62spTb53z6bDnOmkN/mlcsOm6sV5lhpSahg6j2ZFdXokfLgQChYaVrM2jJxd080TspOtc0VIDtYJAx3Kir4WUJ+ysj6Lo3S9GvRTqSUZLJp/f5jkPByIUZxktqZaqtCWyS+opWDobpYvi8D0LPdauTPD197Lq/uxLe8BG80rvQ3y6kOtun0M/V6VIIAQAgGcxZUF7rz4bS7bTPjt6UCbSsOy0UpTClKaqbEuCqS0YyUcwnYwnm8w7Bs4jLq2rWpdf5F8ydhVGuu7zdn/q3svyfXh5lphRQ4AtNQUjJSV0Rq1GpRm4TVmj2StvI5ErJWK+JQk0JxpSpptOKi1MVGGVjvCg5Z3JFmiW2J1D21Ud6Q8iQsHbO42fo9BFWloJGvD/AAiq3zt6HTXqxy7SX1ZCR4IY5wFKA0rgMlPhbVTtYhTlUnKzbb83crltWoCLoNGDN2o/l7VBr1nVepA9ZonRscFHvOJdnwvw/kqloT1/mt732/kpeFwjp+1LaVWmdNd6XY0fc58xgp551ggSuBCBpp2YIYBLIzsOjZl4ycR0rlKjTltRLo4/E0fcm18z6W0fNZWXO2BD9xq8zVVptFrGbktZ7WLb3gI3mldaG+XU5Vt0+hn6vSpBACAEAIAQEZpBZnLwi0d+3Fh37OBy6lmLszDKlIWrFl6Eglp/RBrrGW1R1BOT7N2fLmXs68lRgsXHXg1lJe8vK/7Ms0jpLBfgTdOz9Y+pZdRx9+Numa+pFWj41s8NUUvJ+y/pxLvY1ssLG85oIFA7UQN4yUarR1m3HNHPWnRepUWq1zJCPbwaO/B3NxPXTDrXGODvwsbyxNiuWvpc2G04NaeILvZgeK7KlGDte75I6UqNWstZrVjxk+X7/Izm0dJHRK4GmoZDp1npUh4WpU992XJEilpXC4NWw1O8vil+OBCR47nmrjX2DgpdKjCmrRRT4vG18VLWqyv9l8jmupEBAS9j2fVj47+8hg3f6omroBKj1pZaq4lhgYpVFN8M/pxIkld0rEGUnJtviIsmoIAKA+mdHfFJb0EP3Gry1beS6l/T9xdD1b3gI3mlb0N8uppW3T6Gfq9KkEAIAQAgBYA3nJ2HCFYjw0b8zwGZ6FskzFyBlJ6XmIr4QBuv5wqAOf8AWLdYrnjrBXKpS9q7/wCFjQxbVHVjtV7p5pxfl5fuRFs6OOhGrDeacq+zis947PKps5/k3ho+OLTlhn7XGDefVPiR0raMaCSGvc3aDWnUuvZwmrr0Ivea9FunUV7f6yV/py+R3jW/Hdm/2/Gi07rHi2/mdlpWcV/jpwj0jn63I6LFLjziTxXaFKMPdViHXxdau71ZN/3lsPC6EYEAIB/Y1mOjxA1uAGLnfZHx2LnOVjtSgnnLZ/ciyaXObCl4cFmAJpT+luPtoucVeWZ317U5S55Ly5+mXzKYpBCBACACgPpnR3xSW9BD9xq8tW3kupf0/cXQ9W94CN5pW9DfLqaVt0+hn6vSpBACARARNoaRwIWF6+77LKHrOQWyi2atlatDSuM/BlIbd2Lus9gXRQXE1ciCiPLiS4kk5kkknpK3saiwYxY4OaaFpqDvC1lG6sbwm4u6NNkJpseE19AQ4YjYdYUdq6tIk3lSmpwduKaK7b2j575mWo50Gx27eosdfDyyziX0qlDS0EqjUay48JFaiyL2/Vrwx/NS4YulLjbqVWJ0LjKGbhdc1n/I3LaZ4KRGSewrZU5wdpJp+eQiyaAgHtlWa+O+6wec45NG/wCC1lLVN4Rvt2GiWdIMgsDGDDWdbjtK4ebOspXyWwpemM1fmC3VDaG9JxPtHUulNcTWo8lEgl1OIIAQAUB9M6O+KS3oIfuNXlq28l1L+n7i6Hq3vARvNK3ob5dTStun0M/V6VIICOta2IcAc41dqYO+PwG8rKi2YbsUm1reix6gm6z7Dcv+R+t7Ny6qKRo2Ra3NQQAgBAWnQyO9oiGlYQLQ4/Zc+oDtwNKdSh4iahJPmWuCw7xNKcF70c1581+/UvMmGF11+AOFdh1dCTva6IcEr2l/w42zo+0CpAxwDwADXMV2qNqwrZWsy0w2ksThJJ67ceVzPrdbdFD3wdTqrXoWuBjJVGi6/UVWlUwVOolnJpp8bWuyEVueIJjR3R2NNupDY4sHfPAJpuG0rlVrRp7WdqdJyz4GgwLGMswNENzG7SDidZJ1lcI1Iy2M3lGS2o8x4oY1zjk0Fx4AVK3WbNDLJiMXuc85ucXHiTVSUjk3c5oYBACACgPpnR3xSW9BD9xq8tW3kupf0/cXQ9W94CN5pW9DfLqaVt0+hn6vSpKtb+lF2sOAQTkYmYB2N2nfkukYczRyKe95JJJJJxJOJJ3rqlY1PKGAQAgBACAv30QPa+PMS8QVZGgGo23COxx6lXaRj/jUuTLDR9V06utHaTkaUfAiOgRKktxY8/8Ash6ncRkfzWmEra8dV7UTNJ0ItrEU1lLauUvw+APfhjkB6tylXsrlZCLnJR5u31M8t+IXEE6y49dCouAes5s9J+pKapU6FNbEmvpYm9AtBnzrhEi1ZLg4nJ0Qj6rNg2ld8Xi1SVltPO4fDupm9ht8jJQ4LGw4TAxjRQNAwHxO9UM5ym7yZbRioKyO5C0WWwy1zM1+lxsKBAaGC6+M+7QZXW4uNNWoYfaVxo+pObaexFbjIQiroyFWxXggBACACgPpnR3xSW9BD9xq8tW3kupf0/cXQ9W94CN5pW9DfLqaVt0+hi+l9s3RyMM84jnkamn6vE+zivQQjfMp5Mpi7HMEAIAQAgBACAn9AZ/kbQlnnAGJyZ4ROZ7XA9Cj4mGvSkjtQlq1EzeLbshswwA817TVj9bTrrtByI/JedpVHBpovU8nFq6e1f3jyKLb9mx4THAQnvrheY0uaAdeGKs6mLjKnaPE10XgYyxKlUklFO+fGxE6M6DxJqMHzEN8KXZqcC18U7ADiG4d9syzqOUayw9Oyzk/TqSNL1u+Ymy9yPq/LyNegQWsaGMaGtaKBoFAANQCrpScnd7SPGKSsjosGwIDCPpXtblp5zAatgAQxsvHnPI6aD/ivQ4GlqUr8ymxU9ap0KappFPcKE5xo1pcdgBJ6glxYcxrKjtFXQngbbpw47FjWRmzGayYAoD6Z0d8UlvQQ/cavLVt5LqX9P3F0OelUwIcpMPOTYbncaY0XTD7+PU0r7p9D5tjRS5xc41LiSTvOa9IikZ4WTAIAQAgBACAEB6hxC0hwzaQRxGIWGrpoynZn0PpJpM2WkhM0vOe1vJt+094BA4azuC83CjrVdQv0/Yuv7yX1MzlNKZ4B1+YcXOdeOxtfqtAwAXWrUhe0IqxfYTQacdfEN63JOyQ6szS+YgvvF3KD6zT9Ydh3rR1NbKSR2q6CoqLdFtS83dM03R7SCDOMvQjiMHwzg9h2OHbkVxq0ZU9uzmecu1Jwlk1tRKrkbDG3LREvLxYxyhsLuJAwHSaBdKUdaaRhuyuz5mixC5xc41c4lzjtcTUnrXqYqysefk9ZtnWQlDFiNhtzcaV2DWegVKN2RhGgNEGThhrQccAAKviO1k/E4Bcc5HTYcodviv7yE9ja0L6hwb51MQN4qmqLkdpbYzSwx4YAIxeBk5p+txHrC2jLOxq0U4rqaH0zo74pLegh+41eWrbyXUv6fuLoMtPf4fN+hcuuG38eppW3b6HzmvSFGCAEAIAQAgBACAEBdLUtbl4Nnw61EKWqfPvGGD91o61S149nKclxZ7DQUI1HC62Xf0yX3Y0CgI9iCyLHP8A10SXc2PBdciNOepzTm1w1hTcG9aXZSzizzf6iw0Ow7wspK3zRrehemcKdaGmjIwGLDr/AKm7QuGJwjpO8c19jztGtrRVyG+me0rkrDgg4xolSP6IfOP913rXXRtO9TW5GmLqatNrizGFelOTGikdrJgOfgLjqcf8VXKtNRjdkrCYapiKqp01dsmrSmREihwLmt5MhjiKAkEl9MaE4s9S40K0aiyJGOwFXCSUalrtXyPERtBi5oFDUtFL1KkONeHBdiCSogxGSP72DFa3kDzixxbdLTdqRW7gRnRRViYOpqraT3gKnY9qnG221818na/yM7KnlYfTOjvikt6CH7jV5atvJdS/p+4ugy09/h836Fy64bfx6mlbdPofOa9IUYIAQAgBACAEAIAQExZD6t80Xegku9pPUqjSF1JeZ7f9M6sqcnxWX1d/70JFVx6oEBGWjV8RkIHMjrcaDq7Va4CGrF1GeL/U2Kc6kcPHYs31ez0NVs3Q8RYcN4dyJZ4JzW84BuRGIw3HNc8RioxlqpXKfDQk457OX92GffSRaUSLNmHEcHmA3krzRQOdm51NRqaEf0qZg6cY07pbcyJi5607LYiqqWRTvIzRhRGRGgEscHAOALTQ1o4HMHJaVIKcXF8TpSqypyUovNGiykxGtgFr40GFDhm9yfNaYZFecxo5xABIvVA9ipJQqYWd0erhW0dVoJOLlJ7U9qfX8HKbk7OhYOix5xw2FkODUbwKkdLlmWNqyVkZw+g2pdq0opfE7+n5K3b9tQXs5OBA5Kp5z+WixKj7NDQHVjTUpODwri9eZE0zpHWXYQqay4tRS+SZXCrQ82fTOjvikt6CH7jV5atvJdS+p+4ugy09/h836Fy64bfx6mlbdPofOa9IUYIAQAgBACAEAIAQDuz54wr3NDrzaY6iDUEb1yrUo1FZkzB42rhaiqU3/J3/AN2P2R61C8Nh8TL7/wCVVv8Axx9Q/wB2P2R608Nh8TMf/Kq//jj6nOUtG5HbGLQ66a3SSAcKasVMhRUaeomUeKxksRXdaSzfD0Ly36XY4AAloIAyF5+FMlC8Mg3dyZt352skZ5MRi9znuNXOcXOO1zjUnrKsopJWRCk7u5zWTUEAIzKbTuj055OZJ6StFBLYjpKtUmrSk31Z5W5yAoD6Z0d8UlvQQ/cavLVt5LqX9P3F0GWnv8Pm/QuXXDb+PU0rbp9D5zXpCjBACAEAJcAgBAFUALABZAIAQAlwCAEAIAS4BACxYAsgCgPpnR3xSW9BD9xq8tW3kupf0/cXQZae/wAPm/QuXXDb+PU0rbp9D5zXpCjBACAEBNaKlpiuY4AhzDmBmPyqtWZQ4iwBChS8MgXnRgXGgqQHZetqxtMnS35sB5gCGyjrvOAo4VIyoiBJvY0vfALG8mIQcBTWSR2LAKjY5HLQq4gvAx34dq3ewwWlko2szzRi6jcBh+7Bw6ytDYZwoTeVk23R4Ik4DElpz25LPAwR1vT95zoQhtbciHnAYmlRispGGOLBIZAjxg0F7cASK0wHxWHtCO1sywMeWIaAX3b1BgcW9hKyjIulsJvJsc0Ac8tNABt2easID+1pZpEMhrebGh1oBkTTHrRArNutAmIgAoL2Q4BZWwwxgtjAIAQAUB9M6O+KS3oIfuNXlq28l1L+n7i6DLT3+HzfoXLrht/HqaVt0+h85r0hRggBACAd2RGuRobv6wOh3NPqKwzKJjSCJWahN1NLetzqnsWq2GRdJ5oF5hcm28Q2kTC9mDTLoz1ogOI0B8aEYcTmx4bagg9801zI20x34pxMFZk3UiMOx7T1ELdhF5jupEaPtvPqhH4LmZIl5/8AOgj7MKn9rz2rPAwRukE61z3MENrS2IavFKupUY4dKykGd7L8TmOPY1Ye0yjxZklEbMQeU11c2rq4AE9GpZuCQ0hgOEs69mIxcPNc51PU4LCBIxOc57NnJO/uJ/6LAKnb/jEXzuwLaOwwyPWxgEAIAKA+mdHfFJb0EP3Gry1beS6l/T9xdBlp7/D5v0Ll1w2/j1NK26fQ+c16QowQAgBAdZV4D2E5BwJ4AhGZJK1p1j5lsRpq0FlTQ/VNTmtbZAc2xHl3uMVsRxiClG0IBukbW7K61jPYZHz7VgBzoweSXQ7tyhrUVPbwSzMFRC3Bapy2oRiwHB1WtLi40dhVtBqxzOS0sBibRZ/reVvczbQ/YplSuazbIHC2uQJL4T3Oe55JBBAANSaVA10RXDOlizcPkosGI65fydSoyp2I0ZRIG1oPLsN7mQ4ZbeocXGgwFK5DNYswRzJ9plY0Nzue595ooccWnPLMFZsCSZbELl3OvcwwmitHd80nClNhWLGCBteM18Z7mmrScDjsG1bLYBmsmAQAgAoD6Z0d8UlvQQ/cavLVt5LqX9P3F0GWnv8AD5v0Ll1w2/j1NK27fQ+c16QpAQAgBACAEAIAQAgBACAEAIAQAgBACAEAIAQCFAfTWj3ikt6CH7jV5atvJdS+p+4uh1tmz2zEGLBeS1sRpaS2l4A6xUEV6EjN056y4MzKOtGxRu5DK+XmeuD8tTfE5/CvUi9xgHchlfLzHXB+Wnic/hXqO4wDuQyvl5nrg/LTxOfwr1HcYB3IZXy8z1wflp4nP4V6juMA7kMr5eY64Py08Tn8K9R3GAdyGV8vM9cH5aeJz+Feo7jAO5DK+XmOuD8tPE5/Ch3GAdyGV8vMdcH5aeJz+FDuMA7kMr5eY64Py08Tn8K9R3GAdyGV8vMdcH5aeJz+FDuMA7kMr5eY64Py08TqfCvUdxgHchlfLzPXB+Wnic/hXqO4wDuQyvl5jrg/LTxOfwodxgHchlfLzHXB+Wnic/hQ7jAO5DK+XmeuD8tPE5/Ch3GAdyGV8vM9cH5aeJz+Feo7jAO5DK+XmeuD8tPE5/CvUdxgHchlfLzPXB+Wnic/hXqO4wDuQyvl5jrg/LTxOfwr1HcYB3IZXy8x1wflp4nP4V6juMBO5BK+XmeuD8tZ8TqfCh3GBfpKWEKGyGCSGMawE5kNAaCaa8FXSlrNtkuMbKw4dmktplbBFqZBACAEAIAQAgBACAEAIAQAgBACAEAIAQAgBACAEB//2Q==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180975" y="-2408238"/>
            <a:ext cx="35623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26" name="Picture 2" descr="http://www.gcmonitor.org/img/original/Courtroom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89"/>
          <a:stretch/>
        </p:blipFill>
        <p:spPr bwMode="auto">
          <a:xfrm>
            <a:off x="-1" y="0"/>
            <a:ext cx="25146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upload.wikimedia.org/wikipedia/commons/f/fa/Incarceration_rates_worldwide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786" y="1063890"/>
            <a:ext cx="5074408" cy="3703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68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/>
          <p:cNvSpPr/>
          <p:nvPr/>
        </p:nvSpPr>
        <p:spPr>
          <a:xfrm>
            <a:off x="2745338" y="987574"/>
            <a:ext cx="5349172" cy="377968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ekstvak 1"/>
          <p:cNvSpPr txBox="1"/>
          <p:nvPr/>
        </p:nvSpPr>
        <p:spPr>
          <a:xfrm>
            <a:off x="2915816" y="61912"/>
            <a:ext cx="60514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Klassenjustitie</a:t>
            </a:r>
            <a:r>
              <a:rPr lang="nl-NL" sz="2000" dirty="0" smtClean="0">
                <a:solidFill>
                  <a:schemeClr val="bg1"/>
                </a:solidFill>
              </a:rPr>
              <a:t>.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106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3076" name="Picture 4" descr="http://www.walkofheroes.org/wp-content/uploads/2011/12/detail-of-american-flag-11279635008nza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510" y="53058"/>
            <a:ext cx="986870" cy="65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531" y="2549259"/>
            <a:ext cx="809849" cy="753007"/>
          </a:xfrm>
          <a:prstGeom prst="rect">
            <a:avLst/>
          </a:prstGeom>
        </p:spPr>
      </p:pic>
      <p:sp>
        <p:nvSpPr>
          <p:cNvPr id="8" name="AutoShape 4" descr="data:image/jpeg;base64,/9j/4AAQSkZJRgABAQAAAQABAAD/2wCEAAkGBxQTEhQUExQWFRUXFR0YGBUYFxQaFhcVFhwXGBgXGB0YHSggGhwlHhcYITEhJSosLy4uGB8zODMsNygtLisBCgoKDg0OGxAQGywmICQuNCwtLiwsLCwsLSwvLCwsLCwsLCwvLCwsLCwsLCwsLCwsLCwsLCwsLCwsLCwsLCwsLP/AABEIARMAtwMBEQACEQEDEQH/xAAcAAABBQEBAQAAAAAAAAAAAAAAAQQFBgcDAgj/xABJEAABAgMEBQUMBwcEAwEAAAABAAIDBBEFEiExBkFRYXETIoGRwRcyMzRTcnOhsbLR0wdCUpLS4fAWIzVUYqLxFBWCwiRD4mP/xAAbAQEAAgMBAQAAAAAAAAAAAAAABAUBAgMGB//EADkRAAIBAgIHBQcEAwACAwAAAAABAgMRBCEFEjEzQVFxExQVYaEiMlKBkbHRBsHh8CNC8VNyFiRi/9oADAMBAAIRAxEAPwDU5+Y5Nj30rdFabVURhrzUeZKlLVjrED+1rfJH7w+CmeHvn6Ebvq5B+1rfJH7w+CeHvn6Dvq5B+1rfJH7w+CeHvn6Dvq5B+1rfJH7w+CeHvn6Dvq5B+1rfJH7w+CeHvn6Dvq5B+1rfJH7w+CeHvn6Dvq5B+1rfJH7w+CeHvn6Dvq5Dab08gwvCAN3F4r1UqsrR0nx9DHflyIyP9LEq3KHEf5v/ANALbwuXMx3+PIaP+mCDqlovS5ieFz4NG0cdTe257Z9LsA/+h44uHYFylo6qiXTr4SW2pbrF/wAjmH9KEN3ewHHhEb8FHnRlDKSLWho6FdXpVYvpc990pn8u777fwrTVJHgc/jX0Yd0pn8u/77fwpqjwOfxr6MO6Uz+Xf99v4U1R4HP419GHdKZ/Lv8Avt/CmqPA5/Gvow7pTP5d/wB9v4U1R4HP419GHdKZ/Lv++38Kao8Dn8a+jDulM/l3/fb+FNUeBz+NfRh3Smfy7/vt/CmqPA5/Gvow7pTP5d/32/hTVHgc/jX0ZdpOPykNj6UvsDqbLwBp61oylnHVk48hvb3gI3mld6G+XUj1t0+hn6vSpBACAEAIDlMR2saXPIa0ZkpYwUy2dKnvq2DVjftfXd+H2rrGHM1ciuucSak1JzJzPFb2NBFkAgBDIrXUyNOCw4qSs8+ptCcoO8W0/Ify1pkYOxG3X+agVsBGWcMmekwH6kq07Qr+0ufH+SVgxg4VBqFVVKcoO0j2OFxVLEw16Tuv7wOi0JIIAQAgBACAQoDdLF8XgehZ7rVyZ4avvZdX92Jb3gI3mld6G+XUh1t0+hn6vSpBACAEBwnZtsJhe80aOsnUBtKzYxczu2bXfMOq7Bo71mob953rso2NGyPWxqe4cFzsgTwC0nUjD3mSKWErVd3Bv5ZfUfwLDjOyYR19i4PFw4Jv5fknLRFRZ1Zwh1kr/RD+FonFOf8A1+K1eIqv3YepvHBYKLtOv9Iv9wfou8andF0+xcniK62wJcNH6LlksQ79LDOLY1DS8QdhC1WkWnaUSXL9MQnHWo1brzWX1Q0jWe9uqo2jH81Jp4ylPjYqcToHGUFfV1lzjn6bTjCjFpq00Pq6V2qU41FaRAw2Kq4aevSdn/dqJqSnQ/DJ2zbwVLiMI6Tus0e90XpmnjFqvKfLn0Hail0CAEAIAQCFAbpYvi8D0LPdauTPDV97Lq/uxLe8BG80rvQ3y6kOtun0M/V6VIIAQCEoDPNJLX5eJRvg24NG3a48dW7pXaMbI5sLC0eizLqMaabd21cK2JUXaOb9CxoaPTgqtZ6sXsXF9Fy82aNY30cwBTlKxHbhgDxKr6uJb2tkuLhDcwS8/el9Xl9EW2T0XgwxzYbBxFT61FeItsNp9pU99t/MkG2aAKA03UwWveJM59iiC0gs9rWlwADgQagUqDgpuGrOTsyLiKSirldVgQxpaMmIjThzh3p37OC4V6SnHzLPRWkJ4Wss/Ze1f3kVdU7TR9HTTzI21ZUUvjp311qywOIet2cjyf6h0ZDs+801Zr3vPzIprqYjDerRpNWZ46E5QkpRea2E3Z85fFD3w9e9UuKwrpO62H0DQ2l1i49nPKa9fND1Qy+BACAEAhQG6WL4vA9Cz3Wrkzw1fey6v7sS3vARvNK70N8upDrbp9DP1elSCAEBW9M7TuMEJp5zxV25n5nDgCt4K+ZrJld0esh0xFDQMK4rniKur7K/qJ+Bw0NV16q9hZJfFLgunFm72DYbIUNrQKCnS47TuVLVrcIkyTnVn2lTb/dnkTjW0wCjN3N7CrABDI1tCVERhB2erWF1pVHCVznUgpRsUCagFji06vWNRV7CWtG5USjquxyW5qVy2ZW4+8O9djwOsdqqsVS1JXWxnvtA47vFDs5P2o/bgRkw2rHD+k+xcaTtUi/MssdBTw1SL4xf2K0vSHypnpjyCCMCFrKKkrM6UqsqU1ODs1mT8nMX2115Eb1QYij2U7cD6VozHxxlBT4rb5P+RwuBZAgBAIUBuli+LwPQs91q5M8NX3sur+7Et7wEbzSu9DfLqQ626fQz9XpUggPL3gAkmgAqTsAxKAzKfmXTEZzvtOwGxuQHV2rrKShG7M0aMq9WNOO1uxo+gEk1lNprTbhhsP8AUVV3lOm5vi/oXuk1GjWhhYe7BfVvNs1SE6oB3KqlkzVO6PSwZBACAEMFe0hsm8Lzc9X4cB1KwwuIayZDxFG6uipK1K65wnJcRGFp6DsO1c6tNTi4sm4DFywtZVY7Ft80VePBLHFrhQj9VCppwcHZn0fDYmniKaqU3k/7YirQlG0q1uO0fAfBTsJXlrWlI87pnRdHs3KlTz5pfsvwRBVvc8S8sh5Zca68DU7Dp1freomMo9pTvxRdaCx3dsSk/dlk/wBmTqoj6MCyAQCFAbpYvi8D0LPdauTPDV97Lq/uxLe8BG80rvQ3y6kOtun0M/V6VIICC0xm7kuWjOIbv/HN3qFOlbQWZq2VGx4dXE7B6z+io2kJ2go8z0f6Yw6niJVH/qvuaFo1Fushu2OPVeK50FehY46c9nSEn0+xp0g+reBp29qqqqtI1pu6HK5HQEAhKGLnGcmRDaXHV/nUulOm5uxrOeqrkTbdsw2wg6oNReHVnkpNGg1Jt7EcpS7S0YZt7EZLOaYNFRDYTvJw6lbKNSSyyRHcMNSlaUnJrhHJfVkS/SmPU0IHQCsqg+MmJ46ja0KMV1bf7obxLdiupfIcBqy6lrUwkanF/UkYTTVTDTvCEUuNl/LHUGaZEFK47Dn+fQq2ph6lF39T1+G0lhcfDVWT+F/3P5EPNso4/nX+7FW9CetBM8LpGgqVdqOz539c/wC7TkCu1rqxATad1wLLBfeaDtAPWvN1I6s2vM+sYWr2tGFTml9j2tCQCAQoDdLF8XgehZ7rVyZ4avvZdX92Jb3gI3mld6G+XUh1t0+hn6vSpBAUzTyN+8hM2NLvvGn/AFXWmaSI+xRzXH+r2AfFVekX7aXke2/S8LYecucvskaFo3K+CafOPvfkusV2dBFBpKqq+OnKOy9voaHZp5p49gVVW2nSm8jha+kEvLCsaK1v9NRePAJToVJ7EbSmoq7KXaP0rwBUQmPdsNPjTtU+GjX/ALESWMX9zIUfSO6K4B19tXZC7QbF37tGlG+rkbU1HESUIT9p8Gi/S8w6PADaYkEYDor29KiOEadS6MXlOFn/AGxmGnUw+GGwwSKkh2+mpWMbTkuW05wm6NCUo+83q35K2duV+ZSmt306+xSnkskQacYylZuw5gCFXERH8KCvauH+V55JE7/6VNWipTl5+yvyLFjQjlDc0efU+yidnWTylc27zg5RtKi0+cW/s7ja9Q1BO7au9taNmQVNQnrUm8s1zJYsEZlfrD1HZwVQpSwtWz2Htp0aWmMH2i99ZX8/wyHIVwpJq6PDTi4ScZKzRP2cf3beHaVQYtWrSPpWhZXwNN+X7jlRy0BAIUBuli+LwPQs91q5M8NX3sur+7Et7wEbzSu9DfLqQ626fQz9XpUggKDpm+sydzGj2ntXansOcjro5Av3W7XGvAZ+oKrxMdfEJHtNFVu76JnV45267EaNITQhh7s3GgaPafYpFSnrtLgeUhPVvLiNNJtNTKyzYcM1jxKkn7LcRU9WAXCOEU6rfAkqvqUrvbyM5lbKmptxeA55OJe458K6uCndpTpq0UcewqVPaqOy8/whjOyfJktL2OI+y697MFvCetwaOVWhCEbqaflncc2PChF7eUcc+9FR/kqPiJ1Flb2eLLbReHw8lrKa7XbFPJX4Z8fsbroYWmEC01FO38lV4xptW2cDSlCcJSVRWaefUqP0s2eC1zwMRR/Vg5SsHP2Yvk7Gkoa2vT5q/wA45r90ZlJwLzTQVfUAYijcyXGvQB0qdVqxi0pvI5YHCVa0HKkk3e2fDK9ywTtmwmy0ABjoUdt4uitcHiJXOtCCKaqV1qKsTKM3rbHsJ0dEdvF9i842vk738uZDQZAY1DnVwrS6BvxNT1LNXFv/AFaXqSsJoRXaqxlK/H3VHzzd2zy+yXanA9YSOkYf7JmtX9L1lu5p8rqzHsjK3Bjmc/1WnSoWJr9rLLYeg0Ro7ulLP3nt5fgj7Wg0fXU4V6dfYrHA1danqvgeW/UWE7LE9otk/vxJKzvBt4dpVbi99I9XoRWwNPp+45UctQQCFAbpYvi8D0LPdauTPDV97Lq/uxLe8BG80rvQ3y6kOtun0M/V6VIIDPtMB/5T97Wn+0DsXeGw5y2knoE2/Fa0/aI6DT4lV9dauI1v/wAnoqFTW0PKHKaX1zLpOQbj3N1A4cDiF2hPWjrFJKNpWKVLWaY8aJMTALIIJIvYVa3LD7IGO9bXysjvZU5Xlm1kl+/4Qloz8edeJeXF2GQS2C00q0ZOinIuOpuQqEioQ9pmk4VJvN9b7fmQbLJi/WhuYAaEu5o6K5nhVbVa0aa1jfB4GpiaipxW3jyJ6zNHw43mv5odW6Wkkbr2HO3hR4Ve2V9hZYqgtHTUPe6pfVLajatHpMwoLQczid1dSqsVNSqO3A5UYtR9ra8xhptJCJLkHh14frgt8G/aceZmpPUlGfL7cfQw+zmBrnMI54Oe0blKxkpTip8H6MvNB06NCpOhKNqi4847VYkFXnpxUAIAWAQ9rRcbp1GoO4j4q3wFOy10/wDp4f8AUeKcqnYSXuu6fk1x+Y0Ey/ABxwyA/JTHRp3u1tKWGPxaUYRm7LYl+CXs6bvjHMesbVUYvD9lK62M9toTSjxlJxn78dvn5jxRC8EKA3SxfF4HoWe61cmeGr72XV/diW94CN5pXehvl1IdbdPoZ+r0qQQFM07lqPhxNrS08Wmo9p6l0ps0kcdBpu5NMrtB/XqUfFRzi/kWuj6l8PWpeSkvk8/RmtWtZxic5vfAdY6VEoVdTJnCrT1s0Ve07IiR28kLzTUEimdMQDsFadSlzmlHJmuH1VVTqJtEnYWhDYIvEFzzm4DE7RU6uFFEeKWzIkVIOcm0mk/7nzJJ+jHKYvaIbAO9BJeRsJ1cMlrPExfs2uZoRqUpa8HYlrKsSGy6QwNDe9G/aVGqYiVtVHTUdSWvN3fntJpRDuMLYhFzKajUHpFF3w8kpHGsrxMY0jsUD94xwa4HAE04gbR+atXq0r3zi9q/dEjD1KuOUYpNVYbJrY7cJfkYwi6lHtLXbCMDvG0Kuq01BrVeTPXYHFTrxtUVpLJ2zXVNf9Oi5E4EA3nJnkwCRUE0K74eh2ravsKzSekFgownJXTdn5KxD2hHD31GVAPb8Vb4SjKnDVkeI0zjYYvE9pT2WSzPVllvKNvEjHPVjhis4lS7NqPz6GuiJ0oYpTm81s5Xs8n1HcSFyM05mq9QcDl2LjViqmH6E7R1Xu+kotZKfD/2/DyJMKlPfCFZBuli+LwPQs91q5M8NX3sur+7Et7wEbzSu9DfLqQ626fQz9XpUggIjSqWvyz9rOeP+OfqJW0dphrIoUlMcnEa8fVcCs1o60Gjrg6vZ1ot7Nj6PJm72PM8rCaQTgAMx0epVNaCUr2WZNV1JxvmnYssvBDQKY7zn+SgTk2yTGKSOy0NxCEMCoZGNq2rDl23ojgBvNF1pUZVHZGk56uRVbf0rAhl1662m71bTvVhTwyp5yz5eZGTnXerHJcW8kkZFaFtPiRS/wCrkG6ruw71PeGhUj7W37GtDSlXC1F2L9lPZz6nR2kMVwDX0LARqFQBvzWlTCXp6t2zthdLKlilVUEk3na/Hbxt6EgDVUjTTsz6JGSkk47GKhsMbXZVldhB7O1TcBNKrbmjz/6kouphNb4Wn+3oQiuz58dZVgLwDkcMN+S415SjByjtJujqVOriYU6mxu2Xp6j60Ab8Ik1dgCdfNIoVDw89eE8suBfaUoKjiMPd3kmk/k1Z/MllUntUIUMm6WL4vA9Cz3Wrkzw1fey6v7sS3vARvNK70N8upDrbp9DP1elSCAoM/bAiPfynKOaSQGMfda1oNAaUN5xzxW6Uja0LLN3e3+8WPpDRmBHgufBjm+PqOoCOIpiN4PQtFW9rVaN6uF1IKazT2P8AZ8n5E5obaj2N5NwpEh81zTraPhhiuUoxk3D5r++RJmm6UcQuOUuq/KNJsm0mubgcNY1tPABVdeg0zrSq3JdjwcjVRGmtpJumelgycZiPd3krpCGsaSlYxTSyHMTs29pc1rGuo1rnU6boxc4q6w8qdNaq2kathq0qUav+j5Xf1ysjja2iEyyHDZUuGJAcaAV1AE4cEhV/yOSV+nA6vsp4ZUtZxle7vnrfTkRs7orEhNDnnPYDTHjSvFbVMW6avbLqMFoqjinqRqNS/wDXJ9MxtCslo74k8MFGqaQm17KsXuH/AEvRi71ZOXlsRItFMBkq5u7uemhBQiox2LIVDYRwrgUTad0aTjGacZK6ZAT8tcdQZHEfBX2Er9rDPaj5xpjRywdfVh7ss1+DlLNJcLudajox7F1quKi9bYQsFCpOvFUl7V7r5ZjgROUjNNKc4YcP8LhqKjQaTv8AyWUa8sdpOM5RtmsuSj/wnVRH0UQrIN0sXxeB6FnutXJnhq+9l1f3YlveAjeaV3ob5dSHW3T6Gfq9KkAgM5s6FcnGA6opHU4jsWa0vY6W+6JODg+1XnGVuurI0Ga0ZYyFGmQ4wIgBdWpuktxN4ZYnDD1qJUqKU1FehJwdWdKLVk09qayfm/yUSy7SeIwiuxL/AF3cKdVR1LetFRV43vF8fMm4GTry7Ooko1VZW2JxyRoMtMEUew0wqDuP6yXT2akblLUhOjNwe1OxZ7HtG/rDXjMaiNowyUCvR1ehJpVbljhxARUZKtcWnYmpjOXbeiF2dP0NS7yerGxzitaVz0+zIF/lTDZfGN+gz28VzVSbVjpaytnbrl9CI0lrGuth0JBqcQDlsONMVOwf+K7kQ8T/AJLKJn+m9v3Lsu5vPaBepTLAt66AqT2DqReo8mSMDiqWDqKrVTbWxL9/2KrCtNhzq3j+SjzwFWOazPSUP1Hg6jtO8eq/Fx2yIDiCDwUSUJRykrF1Rr06yvTkmvJ3EfFoQDrwB37FmMNaLa4GlTEqnVhCX+2SfC/J9eB0XMkWIe2nc5o3e0/krjRytBvzPEfqmd68I8o/uNZSPcdWld3wUmvT7WGqnmU2jsZ3Osqjjdf3Z5of2fCvPdEpQY06dag4qrq01STu+J6XQ2E7XFzxmq4xu9VPzJNVp6wQoDdLF8XgehZ7rVyZ4avvZdX92Jb3gI3mld6G+XUh1t0+hn6vSpBAUzSKQc2bY9uTyHDzm98BvoAelYqy/wAUuhM0cr4qnnlfjy4+g803tJz4UIFxLSAeOdPYuVFp1FblclV6HZYaq5bVPU+Sz9SvMdWWG1kQlp40qOvHoWZzXb6nBo60KD8P7wnZweXW/wCGXDRmb5SFTZ7Dq66rSheLlTfBmNMatV08VDZNZ+TW1E5LxixwcNR/QXaUdaNimi9Vot8KLhg7Bw2ZgqpknfMsU1YdWXHbyZfXmlxodoGHtBXKtGTlqm9KSUdYq2nWlol4QLCHRH+DbqA1vO5SsNh25WNalRKOtLYZLN25MRneEfU6mkgk7earSFOEFaTIc6rqZUo2X382zz/tEzEN50OJVxHOeHcBUnFZdeCyXoZp4GrNu9lxzaEm7JMO8C4Eg0oAcSNlPguEcYpT1dUsqmg9TDKuql7q6VnmcpaSiZt5u8mnsStiaGyWZjAaKx8vbpPU6u3or+pIQoMQ4RCMCCKU1GtfVTpUCdSlHOkudz0uHwmNqxccXJZNNavNO47US3BF62V6ejX3kjLIcAvQYal2dNI+YaWxSxOKnNbNi6LL+SWs5g5NuRz9pVVi5vtpZntdCUYPA020nt+7HiiF0CAQoDdLF8XgehZ7rVyZ4avvZdX92Jb3gI3mld6G+XUh1t0+hn6vSpBAM7WkeWhloNHA3mO+y8ZFZTBAMgf6qEYTv3caG40GquZHDsKjq9OfTZ0LutPt8OpJXUrKXlNcfmhmZYmVEK60vBc4EGrgASTUUwqufeIurrJf8Jj0XOGElCT1bJZf6yd8mnz5nnQ6duxLhODsOunbTrK71ko1Iz4PJlbhH2+Enh370fbj9pfkvK6FUWazjegtx+qR1VG3cq2rlMm084EHbFriDJsLiaCoIGeB73PWSFIjBdo5dDSN5R1b2tmyiNsmbtKJywYRDwaHuNGhowoCcypHaQpXTeYnF1XFJNRWzn/f2LfY0KXkmm8080UqGF7iRmSR8VwrybimdcLTnVk4Q+l9v5ZA6Tac3yWwGxG1GcTClNYbU7s10o0XbNo51pRpS9qLvyeSv+5Umy0WIauJx1uPYk8RQo5LaWFHRukcbacm1Hm3bLoSDXMgtpXfvJ20Vc41cRO9j1EamE0XR7OU/wAt87DiHEq0HKoriuEo2lqosaFbtKSqNWur58CJn7Qvc1uDdZ1n8lbYXBqK1pbTxemNOyr3o0HaPF8X/BHqwPMknZM1TmHLVx2Ksx2HT/yI9Z+ntJ6ku61Nj2dSWVSe1BZAhQG6WL4vA9Cz3Wrkzw1fey6v7sS3vARvNK70N8upDrbp9DP1elSCAEBB29ZN88qxt51KPYDQvaMi06njVtGCzZPabwqShsYstaEvDgXoZyFKHwlRqfrrVcZ6scltZYUKdfEWlUk9SObb2JLP6ldbZD2y4mW1Drxdd/8AyOR7eBXZx1o6j5epEp4js8R20Fxbt5Ph9GXKy5wRYTXjWMeOtc6bbWe02xlKNOr7Huyzi/J/uthZLBmwAYbjrq3pzGaj4iD95GtCStqsaWlIw4kcQ3YsLw4g6ic8K0qtou9O72m0Zyp1P8btcsxtqDCAYObdFLtKgDVkq9Yac3rMkuvCORWLYmmRTVrc63iQAXV3D9Yqyo0pRVpMhzq+2pQyaKhasvLtBxxH1Rz8eGrrUacKccoPPqeoweLxtVqWIppw5tZ/Kyz+hEQYrnuo1pptINTwCjyoqK23l5ZlzSxsqlS+pqU0s3L2b9Ezo6x6Ve6G7aSa06iujq11C2xEKOG0XPE62spTb53z6bDnOmkN/mlcsOm6sV5lhpSahg6j2ZFdXokfLgQChYaVrM2jJxd080TspOtc0VIDtYJAx3Kir4WUJ+ysj6Lo3S9GvRTqSUZLJp/f5jkPByIUZxktqZaqtCWyS+opWDobpYvi8D0LPdauTPD197Lq/uxLe8BG80rvQ3y6kOtun0M/V6VIIAQAgGcxZUF7rz4bS7bTPjt6UCbSsOy0UpTClKaqbEuCqS0YyUcwnYwnm8w7Bs4jLq2rWpdf5F8ydhVGuu7zdn/q3svyfXh5lphRQ4AtNQUjJSV0Rq1GpRm4TVmj2StvI5ErJWK+JQk0JxpSpptOKi1MVGGVjvCg5Z3JFmiW2J1D21Ud6Q8iQsHbO42fo9BFWloJGvD/AAiq3zt6HTXqxy7SX1ZCR4IY5wFKA0rgMlPhbVTtYhTlUnKzbb83crltWoCLoNGDN2o/l7VBr1nVepA9ZonRscFHvOJdnwvw/kqloT1/mt732/kpeFwjp+1LaVWmdNd6XY0fc58xgp551ggSuBCBpp2YIYBLIzsOjZl4ycR0rlKjTltRLo4/E0fcm18z6W0fNZWXO2BD9xq8zVVptFrGbktZ7WLb3gI3mldaG+XU5Vt0+hn6vSpBACAEAIAQEZpBZnLwi0d+3Fh37OBy6lmLszDKlIWrFl6Eglp/RBrrGW1R1BOT7N2fLmXs68lRgsXHXg1lJe8vK/7Ms0jpLBfgTdOz9Y+pZdRx9+Numa+pFWj41s8NUUvJ+y/pxLvY1ssLG85oIFA7UQN4yUarR1m3HNHPWnRepUWq1zJCPbwaO/B3NxPXTDrXGODvwsbyxNiuWvpc2G04NaeILvZgeK7KlGDte75I6UqNWstZrVjxk+X7/Izm0dJHRK4GmoZDp1npUh4WpU992XJEilpXC4NWw1O8vil+OBCR47nmrjX2DgpdKjCmrRRT4vG18VLWqyv9l8jmupEBAS9j2fVj47+8hg3f6omroBKj1pZaq4lhgYpVFN8M/pxIkld0rEGUnJtviIsmoIAKA+mdHfFJb0EP3Gry1beS6l/T9xdD1b3gI3mlb0N8uppW3T6Gfq9KkEAIAQAgBYA3nJ2HCFYjw0b8zwGZ6FskzFyBlJ6XmIr4QBuv5wqAOf8AWLdYrnjrBXKpS9q7/wCFjQxbVHVjtV7p5pxfl5fuRFs6OOhGrDeacq+zis947PKps5/k3ho+OLTlhn7XGDefVPiR0raMaCSGvc3aDWnUuvZwmrr0Ivea9FunUV7f6yV/py+R3jW/Hdm/2/Gi07rHi2/mdlpWcV/jpwj0jn63I6LFLjziTxXaFKMPdViHXxdau71ZN/3lsPC6EYEAIB/Y1mOjxA1uAGLnfZHx2LnOVjtSgnnLZ/ciyaXObCl4cFmAJpT+luPtoucVeWZ317U5S55Ly5+mXzKYpBCBACACgPpnR3xSW9BD9xq8tW3kupf0/cXQ9W94CN5pW9DfLqaVt0+hn6vSpBACARARNoaRwIWF6+77LKHrOQWyi2atlatDSuM/BlIbd2Lus9gXRQXE1ciCiPLiS4kk5kkknpK3saiwYxY4OaaFpqDvC1lG6sbwm4u6NNkJpseE19AQ4YjYdYUdq6tIk3lSmpwduKaK7b2j575mWo50Gx27eosdfDyyziX0qlDS0EqjUay48JFaiyL2/Vrwx/NS4YulLjbqVWJ0LjKGbhdc1n/I3LaZ4KRGSewrZU5wdpJp+eQiyaAgHtlWa+O+6wec45NG/wCC1lLVN4Rvt2GiWdIMgsDGDDWdbjtK4ebOspXyWwpemM1fmC3VDaG9JxPtHUulNcTWo8lEgl1OIIAQAUB9M6O+KS3oIfuNXlq28l1L+n7i6Hq3vARvNK3ob5dTStun0M/V6VIICOta2IcAc41dqYO+PwG8rKi2YbsUm1reix6gm6z7Dcv+R+t7Ny6qKRo2Ra3NQQAgBAWnQyO9oiGlYQLQ4/Zc+oDtwNKdSh4iahJPmWuCw7xNKcF70c1581+/UvMmGF11+AOFdh1dCTva6IcEr2l/w42zo+0CpAxwDwADXMV2qNqwrZWsy0w2ksThJJ67ceVzPrdbdFD3wdTqrXoWuBjJVGi6/UVWlUwVOolnJpp8bWuyEVueIJjR3R2NNupDY4sHfPAJpuG0rlVrRp7WdqdJyz4GgwLGMswNENzG7SDidZJ1lcI1Iy2M3lGS2o8x4oY1zjk0Fx4AVK3WbNDLJiMXuc85ucXHiTVSUjk3c5oYBACACgPpnR3xSW9BD9xq8tW3kupf0/cXQ9W94CN5pW9DfLqaVt0+hn6vSpKtb+lF2sOAQTkYmYB2N2nfkukYczRyKe95JJJJJxJOJJ3rqlY1PKGAQAgBACAv30QPa+PMS8QVZGgGo23COxx6lXaRj/jUuTLDR9V06utHaTkaUfAiOgRKktxY8/8Ash6ncRkfzWmEra8dV7UTNJ0ItrEU1lLauUvw+APfhjkB6tylXsrlZCLnJR5u31M8t+IXEE6y49dCouAes5s9J+pKapU6FNbEmvpYm9AtBnzrhEi1ZLg4nJ0Qj6rNg2ld8Xi1SVltPO4fDupm9ht8jJQ4LGw4TAxjRQNAwHxO9UM5ym7yZbRioKyO5C0WWwy1zM1+lxsKBAaGC6+M+7QZXW4uNNWoYfaVxo+pObaexFbjIQiroyFWxXggBACACgPpnR3xSW9BD9xq8tW3kupf0/cXQ9W94CN5pW9DfLqaVt0+hi+l9s3RyMM84jnkamn6vE+zivQQjfMp5Mpi7HMEAIAQAgBACAn9AZ/kbQlnnAGJyZ4ROZ7XA9Cj4mGvSkjtQlq1EzeLbshswwA817TVj9bTrrtByI/JedpVHBpovU8nFq6e1f3jyKLb9mx4THAQnvrheY0uaAdeGKs6mLjKnaPE10XgYyxKlUklFO+fGxE6M6DxJqMHzEN8KXZqcC18U7ADiG4d9syzqOUayw9Oyzk/TqSNL1u+Ymy9yPq/LyNegQWsaGMaGtaKBoFAANQCrpScnd7SPGKSsjosGwIDCPpXtblp5zAatgAQxsvHnPI6aD/ivQ4GlqUr8ymxU9ap0KappFPcKE5xo1pcdgBJ6glxYcxrKjtFXQngbbpw47FjWRmzGayYAoD6Z0d8UlvQQ/cavLVt5LqX9P3F0OelUwIcpMPOTYbncaY0XTD7+PU0r7p9D5tjRS5xc41LiSTvOa9IikZ4WTAIAQAgBACAEB6hxC0hwzaQRxGIWGrpoynZn0PpJpM2WkhM0vOe1vJt+094BA4azuC83CjrVdQv0/Yuv7yX1MzlNKZ4B1+YcXOdeOxtfqtAwAXWrUhe0IqxfYTQacdfEN63JOyQ6szS+YgvvF3KD6zT9Ydh3rR1NbKSR2q6CoqLdFtS83dM03R7SCDOMvQjiMHwzg9h2OHbkVxq0ZU9uzmecu1Jwlk1tRKrkbDG3LREvLxYxyhsLuJAwHSaBdKUdaaRhuyuz5mixC5xc41c4lzjtcTUnrXqYqysefk9ZtnWQlDFiNhtzcaV2DWegVKN2RhGgNEGThhrQccAAKviO1k/E4Bcc5HTYcodviv7yE9ja0L6hwb51MQN4qmqLkdpbYzSwx4YAIxeBk5p+txHrC2jLOxq0U4rqaH0zo74pLegh+41eWrbyXUv6fuLoMtPf4fN+hcuuG38eppW3b6HzmvSFGCAEAIAQAgBACAEBdLUtbl4Nnw61EKWqfPvGGD91o61S149nKclxZ7DQUI1HC62Xf0yX3Y0CgI9iCyLHP8A10SXc2PBdciNOepzTm1w1hTcG9aXZSzizzf6iw0Ow7wspK3zRrehemcKdaGmjIwGLDr/AKm7QuGJwjpO8c19jztGtrRVyG+me0rkrDgg4xolSP6IfOP913rXXRtO9TW5GmLqatNrizGFelOTGikdrJgOfgLjqcf8VXKtNRjdkrCYapiKqp01dsmrSmREihwLmt5MhjiKAkEl9MaE4s9S40K0aiyJGOwFXCSUalrtXyPERtBi5oFDUtFL1KkONeHBdiCSogxGSP72DFa3kDzixxbdLTdqRW7gRnRRViYOpqraT3gKnY9qnG221818na/yM7KnlYfTOjvikt6CH7jV5atvJdS/p+4ugy09/h836Fy64bfx6mlbdPofOa9IUYIAQAgBACAEAIAQExZD6t80Xegku9pPUqjSF1JeZ7f9M6sqcnxWX1d/70JFVx6oEBGWjV8RkIHMjrcaDq7Va4CGrF1GeL/U2Kc6kcPHYs31ez0NVs3Q8RYcN4dyJZ4JzW84BuRGIw3HNc8RioxlqpXKfDQk457OX92GffSRaUSLNmHEcHmA3krzRQOdm51NRqaEf0qZg6cY07pbcyJi5607LYiqqWRTvIzRhRGRGgEscHAOALTQ1o4HMHJaVIKcXF8TpSqypyUovNGiykxGtgFr40GFDhm9yfNaYZFecxo5xABIvVA9ipJQqYWd0erhW0dVoJOLlJ7U9qfX8HKbk7OhYOix5xw2FkODUbwKkdLlmWNqyVkZw+g2pdq0opfE7+n5K3b9tQXs5OBA5Kp5z+WixKj7NDQHVjTUpODwri9eZE0zpHWXYQqay4tRS+SZXCrQ82fTOjvikt6CH7jV5atvJdS+p+4ugy09/h836Fy64bfx6mlbdPofOa9IUYIAQAgBACAEAIAQDuz54wr3NDrzaY6iDUEb1yrUo1FZkzB42rhaiqU3/J3/AN2P2R61C8Nh8TL7/wCVVv8Axx9Q/wB2P2R608Nh8TMf/Kq//jj6nOUtG5HbGLQ66a3SSAcKasVMhRUaeomUeKxksRXdaSzfD0Ly36XY4AAloIAyF5+FMlC8Mg3dyZt352skZ5MRi9znuNXOcXOO1zjUnrKsopJWRCk7u5zWTUEAIzKbTuj055OZJ6StFBLYjpKtUmrSk31Z5W5yAoD6Z0d8UlvQQ/cavLVt5LqX9P3F0GWnv8Pm/QuXXDb+PU0rbp9D5zXpCjBACAEAJcAgBAFUALABZAIAQAlwCAEAIAS4BACxYAsgCgPpnR3xSW9BD9xq8tW3kupf0/cXQZae/wAPm/QuXXDb+PU0rbp9D5zXpCjBACAEBNaKlpiuY4AhzDmBmPyqtWZQ4iwBChS8MgXnRgXGgqQHZetqxtMnS35sB5gCGyjrvOAo4VIyoiBJvY0vfALG8mIQcBTWSR2LAKjY5HLQq4gvAx34dq3ewwWlko2szzRi6jcBh+7Bw6ytDYZwoTeVk23R4Ik4DElpz25LPAwR1vT95zoQhtbciHnAYmlRispGGOLBIZAjxg0F7cASK0wHxWHtCO1sywMeWIaAX3b1BgcW9hKyjIulsJvJsc0Ac8tNABt2easID+1pZpEMhrebGh1oBkTTHrRArNutAmIgAoL2Q4BZWwwxgtjAIAQAUB9M6O+KS3oIfuNXlq28l1L+n7i6DLT3+HzfoXLrht/HqaVt0+h85r0hRggBACAd2RGuRobv6wOh3NPqKwzKJjSCJWahN1NLetzqnsWq2GRdJ5oF5hcm28Q2kTC9mDTLoz1ogOI0B8aEYcTmx4bagg9801zI20x34pxMFZk3UiMOx7T1ELdhF5jupEaPtvPqhH4LmZIl5/8AOgj7MKn9rz2rPAwRukE61z3MENrS2IavFKupUY4dKykGd7L8TmOPY1Ye0yjxZklEbMQeU11c2rq4AE9GpZuCQ0hgOEs69mIxcPNc51PU4LCBIxOc57NnJO/uJ/6LAKnb/jEXzuwLaOwwyPWxgEAIAKA+mdHfFJb0EP3Gry1beS6l/T9xdBlp7/D5v0Ll1w2/j1NK26fQ+c16QowQAgBAdZV4D2E5BwJ4AhGZJK1p1j5lsRpq0FlTQ/VNTmtbZAc2xHl3uMVsRxiClG0IBukbW7K61jPYZHz7VgBzoweSXQ7tyhrUVPbwSzMFRC3Bapy2oRiwHB1WtLi40dhVtBqxzOS0sBibRZ/reVvczbQ/YplSuazbIHC2uQJL4T3Oe55JBBAANSaVA10RXDOlizcPkosGI65fydSoyp2I0ZRIG1oPLsN7mQ4ZbeocXGgwFK5DNYswRzJ9plY0Nzue595ooccWnPLMFZsCSZbELl3OvcwwmitHd80nClNhWLGCBteM18Z7mmrScDjsG1bLYBmsmAQAgAoD6Z0d8UlvQQ/cavLVt5LqX9P3F0GWnv8AD5v0Ll1w2/j1NK27fQ+c16QpAQAgBACAEAIAQAgBACAEAIAQAgBACAEAIAQCFAfTWj3ikt6CH7jV5atvJdS+p+4uh1tmz2zEGLBeS1sRpaS2l4A6xUEV6EjN056y4MzKOtGxRu5DK+XmeuD8tTfE5/CvUi9xgHchlfLzHXB+Wnic/hXqO4wDuQyvl5nrg/LTxOfwr1HcYB3IZXy8z1wflp4nP4V6juMA7kMr5eY64Py08Tn8K9R3GAdyGV8vM9cH5aeJz+Feo7jAO5DK+XmOuD8tPE5/Ch3GAdyGV8vMdcH5aeJz+FDuMA7kMr5eY64Py08Tn8K9R3GAdyGV8vMdcH5aeJz+FDuMA7kMr5eY64Py08TqfCvUdxgHchlfLzPXB+Wnic/hXqO4wDuQyvl5jrg/LTxOfwodxgHchlfLzHXB+Wnic/hQ7jAO5DK+XmeuD8tPE5/Ch3GAdyGV8vM9cH5aeJz+Feo7jAO5DK+XmeuD8tPE5/CvUdxgHchlfLzPXB+Wnic/hXqO4wDuQyvl5jrg/LTxOfwr1HcYB3IZXy8x1wflp4nP4V6juMBO5BK+XmeuD8tZ8TqfCh3GBfpKWEKGyGCSGMawE5kNAaCaa8FXSlrNtkuMbKw4dmktplbBFqZBACAEAIAQAgBACAEAIAQAgBACAEAIAQAgBACAEB//2Q==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28575" y="-2560638"/>
            <a:ext cx="35623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AutoShape 6" descr="data:image/jpeg;base64,/9j/4AAQSkZJRgABAQAAAQABAAD/2wCEAAkGBxQTEhQUExQWFRUXFR0YGBUYFxQaFhcVFhwXGBgXGB0YHSggGhwlHhcYITEhJSosLy4uGB8zODMsNygtLisBCgoKDg0OGxAQGywmICQuNCwtLiwsLCwsLSwvLCwsLCwsLCwvLCwsLCwsLCwsLCwsLCwsLCwsLCwsLCwsLCwsLP/AABEIARMAtwMBEQACEQEDEQH/xAAcAAABBQEBAQAAAAAAAAAAAAAAAQQFBgcDAgj/xABJEAABAgMEBQUMBwcEAwEAAAABAAIDBBEFEiExBkFRYXETIoGRwRcyMzRTcnOhsbLR0wdCUpLS4fAWIzVUYqLxFBWCwiRD4mP/xAAbAQEAAgMBAQAAAAAAAAAAAAAABAUBAgMGB//EADkRAAIBAgIHBQcEAwACAwAAAAABAgMRBCEFEjEzQVFxExQVYaEiMlKBkbHRBsHh8CNC8VNyFiRi/9oADAMBAAIRAxEAPwDU5+Y5Nj30rdFabVURhrzUeZKlLVjrED+1rfJH7w+CmeHvn6Ebvq5B+1rfJH7w+CeHvn6Dvq5B+1rfJH7w+CeHvn6Dvq5B+1rfJH7w+CeHvn6Dvq5B+1rfJH7w+CeHvn6Dvq5B+1rfJH7w+CeHvn6Dvq5B+1rfJH7w+CeHvn6Dvq5Dab08gwvCAN3F4r1UqsrR0nx9DHflyIyP9LEq3KHEf5v/ANALbwuXMx3+PIaP+mCDqlovS5ieFz4NG0cdTe257Z9LsA/+h44uHYFylo6qiXTr4SW2pbrF/wAjmH9KEN3ewHHhEb8FHnRlDKSLWho6FdXpVYvpc990pn8u777fwrTVJHgc/jX0Yd0pn8u/77fwpqjwOfxr6MO6Uz+Xf99v4U1R4HP419GHdKZ/Lv8Avt/CmqPA5/Gvow7pTP5d/wB9v4U1R4HP419GHdKZ/Lv++38Kao8Dn8a+jDulM/l3/fb+FNUeBz+NfRh3Smfy7/vt/CmqPA5/Gvow7pTP5d/32/hTVHgc/jX0ZdpOPykNj6UvsDqbLwBp61oylnHVk48hvb3gI3mld6G+XUj1t0+hn6vSpBACAEAIDlMR2saXPIa0ZkpYwUy2dKnvq2DVjftfXd+H2rrGHM1ciuucSak1JzJzPFb2NBFkAgBDIrXUyNOCw4qSs8+ptCcoO8W0/Ify1pkYOxG3X+agVsBGWcMmekwH6kq07Qr+0ufH+SVgxg4VBqFVVKcoO0j2OFxVLEw16Tuv7wOi0JIIAQAgBACAQoDdLF8XgehZ7rVyZ4avvZdX92Jb3gI3mld6G+XUh1t0+hn6vSpBACAEBwnZtsJhe80aOsnUBtKzYxczu2bXfMOq7Bo71mob953rso2NGyPWxqe4cFzsgTwC0nUjD3mSKWErVd3Bv5ZfUfwLDjOyYR19i4PFw4Jv5fknLRFRZ1Zwh1kr/RD+FonFOf8A1+K1eIqv3YepvHBYKLtOv9Iv9wfou8andF0+xcniK62wJcNH6LlksQ79LDOLY1DS8QdhC1WkWnaUSXL9MQnHWo1brzWX1Q0jWe9uqo2jH81Jp4ylPjYqcToHGUFfV1lzjn6bTjCjFpq00Pq6V2qU41FaRAw2Kq4aevSdn/dqJqSnQ/DJ2zbwVLiMI6Tus0e90XpmnjFqvKfLn0Hail0CAEAIAQCFAbpYvi8D0LPdauTPDV97Lq/uxLe8BG80rvQ3y6kOtun0M/V6VIIAQCEoDPNJLX5eJRvg24NG3a48dW7pXaMbI5sLC0eizLqMaabd21cK2JUXaOb9CxoaPTgqtZ6sXsXF9Fy82aNY30cwBTlKxHbhgDxKr6uJb2tkuLhDcwS8/el9Xl9EW2T0XgwxzYbBxFT61FeItsNp9pU99t/MkG2aAKA03UwWveJM59iiC0gs9rWlwADgQagUqDgpuGrOTsyLiKSirldVgQxpaMmIjThzh3p37OC4V6SnHzLPRWkJ4Wss/Ze1f3kVdU7TR9HTTzI21ZUUvjp311qywOIet2cjyf6h0ZDs+801Zr3vPzIprqYjDerRpNWZ46E5QkpRea2E3Z85fFD3w9e9UuKwrpO62H0DQ2l1i49nPKa9fND1Qy+BACAEAhQG6WL4vA9Cz3Wrkzw1fey6v7sS3vARvNK70N8upDrbp9DP1elSCAEBW9M7TuMEJp5zxV25n5nDgCt4K+ZrJld0esh0xFDQMK4rniKur7K/qJ+Bw0NV16q9hZJfFLgunFm72DYbIUNrQKCnS47TuVLVrcIkyTnVn2lTb/dnkTjW0wCjN3N7CrABDI1tCVERhB2erWF1pVHCVznUgpRsUCagFji06vWNRV7CWtG5USjquxyW5qVy2ZW4+8O9djwOsdqqsVS1JXWxnvtA47vFDs5P2o/bgRkw2rHD+k+xcaTtUi/MssdBTw1SL4xf2K0vSHypnpjyCCMCFrKKkrM6UqsqU1ODs1mT8nMX2115Eb1QYij2U7cD6VozHxxlBT4rb5P+RwuBZAgBAIUBuli+LwPQs91q5M8NX3sur+7Et7wEbzSu9DfLqQ626fQz9XpUggPL3gAkmgAqTsAxKAzKfmXTEZzvtOwGxuQHV2rrKShG7M0aMq9WNOO1uxo+gEk1lNprTbhhsP8AUVV3lOm5vi/oXuk1GjWhhYe7BfVvNs1SE6oB3KqlkzVO6PSwZBACAEMFe0hsm8Lzc9X4cB1KwwuIayZDxFG6uipK1K65wnJcRGFp6DsO1c6tNTi4sm4DFywtZVY7Ft80VePBLHFrhQj9VCppwcHZn0fDYmniKaqU3k/7YirQlG0q1uO0fAfBTsJXlrWlI87pnRdHs3KlTz5pfsvwRBVvc8S8sh5Zca68DU7Dp1freomMo9pTvxRdaCx3dsSk/dlk/wBmTqoj6MCyAQCFAbpYvi8D0LPdauTPDV97Lq/uxLe8BG80rvQ3y6kOtun0M/V6VIICC0xm7kuWjOIbv/HN3qFOlbQWZq2VGx4dXE7B6z+io2kJ2go8z0f6Yw6niJVH/qvuaFo1Fushu2OPVeK50FehY46c9nSEn0+xp0g+reBp29qqqqtI1pu6HK5HQEAhKGLnGcmRDaXHV/nUulOm5uxrOeqrkTbdsw2wg6oNReHVnkpNGg1Jt7EcpS7S0YZt7EZLOaYNFRDYTvJw6lbKNSSyyRHcMNSlaUnJrhHJfVkS/SmPU0IHQCsqg+MmJ46ja0KMV1bf7obxLdiupfIcBqy6lrUwkanF/UkYTTVTDTvCEUuNl/LHUGaZEFK47Dn+fQq2ph6lF39T1+G0lhcfDVWT+F/3P5EPNso4/nX+7FW9CetBM8LpGgqVdqOz539c/wC7TkCu1rqxATad1wLLBfeaDtAPWvN1I6s2vM+sYWr2tGFTml9j2tCQCAQoDdLF8XgehZ7rVyZ4avvZdX92Jb3gI3mld6G+XUh1t0+hn6vSpBAUzTyN+8hM2NLvvGn/AFXWmaSI+xRzXH+r2AfFVekX7aXke2/S8LYecucvskaFo3K+CafOPvfkusV2dBFBpKqq+OnKOy9voaHZp5p49gVVW2nSm8jha+kEvLCsaK1v9NRePAJToVJ7EbSmoq7KXaP0rwBUQmPdsNPjTtU+GjX/ALESWMX9zIUfSO6K4B19tXZC7QbF37tGlG+rkbU1HESUIT9p8Gi/S8w6PADaYkEYDor29KiOEadS6MXlOFn/AGxmGnUw+GGwwSKkh2+mpWMbTkuW05wm6NCUo+83q35K2duV+ZSmt306+xSnkskQacYylZuw5gCFXERH8KCvauH+V55JE7/6VNWipTl5+yvyLFjQjlDc0efU+yidnWTylc27zg5RtKi0+cW/s7ja9Q1BO7au9taNmQVNQnrUm8s1zJYsEZlfrD1HZwVQpSwtWz2Htp0aWmMH2i99ZX8/wyHIVwpJq6PDTi4ScZKzRP2cf3beHaVQYtWrSPpWhZXwNN+X7jlRy0BAIUBuli+LwPQs91q5M8NX3sur+7Et7wEbzSu9DfLqQ626fQz9XpUggKDpm+sydzGj2ntXansOcjro5Av3W7XGvAZ+oKrxMdfEJHtNFVu76JnV45267EaNITQhh7s3GgaPafYpFSnrtLgeUhPVvLiNNJtNTKyzYcM1jxKkn7LcRU9WAXCOEU6rfAkqvqUrvbyM5lbKmptxeA55OJe458K6uCndpTpq0UcewqVPaqOy8/whjOyfJktL2OI+y697MFvCetwaOVWhCEbqaflncc2PChF7eUcc+9FR/kqPiJ1Flb2eLLbReHw8lrKa7XbFPJX4Z8fsbroYWmEC01FO38lV4xptW2cDSlCcJSVRWaefUqP0s2eC1zwMRR/Vg5SsHP2Yvk7Gkoa2vT5q/wA45r90ZlJwLzTQVfUAYijcyXGvQB0qdVqxi0pvI5YHCVa0HKkk3e2fDK9ywTtmwmy0ABjoUdt4uitcHiJXOtCCKaqV1qKsTKM3rbHsJ0dEdvF9i842vk738uZDQZAY1DnVwrS6BvxNT1LNXFv/AFaXqSsJoRXaqxlK/H3VHzzd2zy+yXanA9YSOkYf7JmtX9L1lu5p8rqzHsjK3Bjmc/1WnSoWJr9rLLYeg0Ro7ulLP3nt5fgj7Wg0fXU4V6dfYrHA1danqvgeW/UWE7LE9otk/vxJKzvBt4dpVbi99I9XoRWwNPp+45UctQQCFAbpYvi8D0LPdauTPDV97Lq/uxLe8BG80rvQ3y6kOtun0M/V6VIIDPtMB/5T97Wn+0DsXeGw5y2knoE2/Fa0/aI6DT4lV9dauI1v/wAnoqFTW0PKHKaX1zLpOQbj3N1A4cDiF2hPWjrFJKNpWKVLWaY8aJMTALIIJIvYVa3LD7IGO9bXysjvZU5Xlm1kl+/4Qloz8edeJeXF2GQS2C00q0ZOinIuOpuQqEioQ9pmk4VJvN9b7fmQbLJi/WhuYAaEu5o6K5nhVbVa0aa1jfB4GpiaipxW3jyJ6zNHw43mv5odW6Wkkbr2HO3hR4Ve2V9hZYqgtHTUPe6pfVLajatHpMwoLQczid1dSqsVNSqO3A5UYtR9ra8xhptJCJLkHh14frgt8G/aceZmpPUlGfL7cfQw+zmBrnMI54Oe0blKxkpTip8H6MvNB06NCpOhKNqi4847VYkFXnpxUAIAWAQ9rRcbp1GoO4j4q3wFOy10/wDp4f8AUeKcqnYSXuu6fk1x+Y0Ey/ABxwyA/JTHRp3u1tKWGPxaUYRm7LYl+CXs6bvjHMesbVUYvD9lK62M9toTSjxlJxn78dvn5jxRC8EKA3SxfF4HoWe61cmeGr72XV/diW94CN5pXehvl1IdbdPoZ+r0qQQFM07lqPhxNrS08Wmo9p6l0ps0kcdBpu5NMrtB/XqUfFRzi/kWuj6l8PWpeSkvk8/RmtWtZxic5vfAdY6VEoVdTJnCrT1s0Ve07IiR28kLzTUEimdMQDsFadSlzmlHJmuH1VVTqJtEnYWhDYIvEFzzm4DE7RU6uFFEeKWzIkVIOcm0mk/7nzJJ+jHKYvaIbAO9BJeRsJ1cMlrPExfs2uZoRqUpa8HYlrKsSGy6QwNDe9G/aVGqYiVtVHTUdSWvN3fntJpRDuMLYhFzKajUHpFF3w8kpHGsrxMY0jsUD94xwa4HAE04gbR+atXq0r3zi9q/dEjD1KuOUYpNVYbJrY7cJfkYwi6lHtLXbCMDvG0Kuq01BrVeTPXYHFTrxtUVpLJ2zXVNf9Oi5E4EA3nJnkwCRUE0K74eh2ravsKzSekFgownJXTdn5KxD2hHD31GVAPb8Vb4SjKnDVkeI0zjYYvE9pT2WSzPVllvKNvEjHPVjhis4lS7NqPz6GuiJ0oYpTm81s5Xs8n1HcSFyM05mq9QcDl2LjViqmH6E7R1Xu+kotZKfD/2/DyJMKlPfCFZBuli+LwPQs91q5M8NX3sur+7Et7wEbzSu9DfLqQ626fQz9XpUggIjSqWvyz9rOeP+OfqJW0dphrIoUlMcnEa8fVcCs1o60Gjrg6vZ1ot7Nj6PJm72PM8rCaQTgAMx0epVNaCUr2WZNV1JxvmnYssvBDQKY7zn+SgTk2yTGKSOy0NxCEMCoZGNq2rDl23ojgBvNF1pUZVHZGk56uRVbf0rAhl1662m71bTvVhTwyp5yz5eZGTnXerHJcW8kkZFaFtPiRS/wCrkG6ruw71PeGhUj7W37GtDSlXC1F2L9lPZz6nR2kMVwDX0LARqFQBvzWlTCXp6t2zthdLKlilVUEk3na/Hbxt6EgDVUjTTsz6JGSkk47GKhsMbXZVldhB7O1TcBNKrbmjz/6kouphNb4Wn+3oQiuz58dZVgLwDkcMN+S415SjByjtJujqVOriYU6mxu2Xp6j60Ab8Ik1dgCdfNIoVDw89eE8suBfaUoKjiMPd3kmk/k1Z/MllUntUIUMm6WL4vA9Cz3Wrkzw1fey6v7sS3vARvNK70N8upDrbp9DP1elSCAoM/bAiPfynKOaSQGMfda1oNAaUN5xzxW6Uja0LLN3e3+8WPpDRmBHgufBjm+PqOoCOIpiN4PQtFW9rVaN6uF1IKazT2P8AZ8n5E5obaj2N5NwpEh81zTraPhhiuUoxk3D5r++RJmm6UcQuOUuq/KNJsm0mubgcNY1tPABVdeg0zrSq3JdjwcjVRGmtpJumelgycZiPd3krpCGsaSlYxTSyHMTs29pc1rGuo1rnU6boxc4q6w8qdNaq2kathq0qUav+j5Xf1ysjja2iEyyHDZUuGJAcaAV1AE4cEhV/yOSV+nA6vsp4ZUtZxle7vnrfTkRs7orEhNDnnPYDTHjSvFbVMW6avbLqMFoqjinqRqNS/wDXJ9MxtCslo74k8MFGqaQm17KsXuH/AEvRi71ZOXlsRItFMBkq5u7uemhBQiox2LIVDYRwrgUTad0aTjGacZK6ZAT8tcdQZHEfBX2Er9rDPaj5xpjRywdfVh7ss1+DlLNJcLudajox7F1quKi9bYQsFCpOvFUl7V7r5ZjgROUjNNKc4YcP8LhqKjQaTv8AyWUa8sdpOM5RtmsuSj/wnVRH0UQrIN0sXxeB6FnutXJnhq+9l1f3YlveAjeaV3ob5dSHW3T6Gfq9KkAgM5s6FcnGA6opHU4jsWa0vY6W+6JODg+1XnGVuurI0Ga0ZYyFGmQ4wIgBdWpuktxN4ZYnDD1qJUqKU1FehJwdWdKLVk09qayfm/yUSy7SeIwiuxL/AF3cKdVR1LetFRV43vF8fMm4GTry7Ooko1VZW2JxyRoMtMEUew0wqDuP6yXT2akblLUhOjNwe1OxZ7HtG/rDXjMaiNowyUCvR1ehJpVbljhxARUZKtcWnYmpjOXbeiF2dP0NS7yerGxzitaVz0+zIF/lTDZfGN+gz28VzVSbVjpaytnbrl9CI0lrGuth0JBqcQDlsONMVOwf+K7kQ8T/AJLKJn+m9v3Lsu5vPaBepTLAt66AqT2DqReo8mSMDiqWDqKrVTbWxL9/2KrCtNhzq3j+SjzwFWOazPSUP1Hg6jtO8eq/Fx2yIDiCDwUSUJRykrF1Rr06yvTkmvJ3EfFoQDrwB37FmMNaLa4GlTEqnVhCX+2SfC/J9eB0XMkWIe2nc5o3e0/krjRytBvzPEfqmd68I8o/uNZSPcdWld3wUmvT7WGqnmU2jsZ3Osqjjdf3Z5of2fCvPdEpQY06dag4qrq01STu+J6XQ2E7XFzxmq4xu9VPzJNVp6wQoDdLF8XgehZ7rVyZ4avvZdX92Jb3gI3mld6G+XUh1t0+hn6vSpBAUzSKQc2bY9uTyHDzm98BvoAelYqy/wAUuhM0cr4qnnlfjy4+g803tJz4UIFxLSAeOdPYuVFp1FblclV6HZYaq5bVPU+Sz9SvMdWWG1kQlp40qOvHoWZzXb6nBo60KD8P7wnZweXW/wCGXDRmb5SFTZ7Dq66rSheLlTfBmNMatV08VDZNZ+TW1E5LxixwcNR/QXaUdaNimi9Vot8KLhg7Bw2ZgqpknfMsU1YdWXHbyZfXmlxodoGHtBXKtGTlqm9KSUdYq2nWlol4QLCHRH+DbqA1vO5SsNh25WNalRKOtLYZLN25MRneEfU6mkgk7earSFOEFaTIc6rqZUo2X382zz/tEzEN50OJVxHOeHcBUnFZdeCyXoZp4GrNu9lxzaEm7JMO8C4Eg0oAcSNlPguEcYpT1dUsqmg9TDKuql7q6VnmcpaSiZt5u8mnsStiaGyWZjAaKx8vbpPU6u3or+pIQoMQ4RCMCCKU1GtfVTpUCdSlHOkudz0uHwmNqxccXJZNNavNO47US3BF62V6ejX3kjLIcAvQYal2dNI+YaWxSxOKnNbNi6LL+SWs5g5NuRz9pVVi5vtpZntdCUYPA020nt+7HiiF0CAQoDdLF8XgehZ7rVyZ4avvZdX92Jb3gI3mld6G+XUh1t0+hn6vSpBAM7WkeWhloNHA3mO+y8ZFZTBAMgf6qEYTv3caG40GquZHDsKjq9OfTZ0LutPt8OpJXUrKXlNcfmhmZYmVEK60vBc4EGrgASTUUwqufeIurrJf8Jj0XOGElCT1bJZf6yd8mnz5nnQ6duxLhODsOunbTrK71ko1Iz4PJlbhH2+Enh370fbj9pfkvK6FUWazjegtx+qR1VG3cq2rlMm084EHbFriDJsLiaCoIGeB73PWSFIjBdo5dDSN5R1b2tmyiNsmbtKJywYRDwaHuNGhowoCcypHaQpXTeYnF1XFJNRWzn/f2LfY0KXkmm8080UqGF7iRmSR8VwrybimdcLTnVk4Q+l9v5ZA6Tac3yWwGxG1GcTClNYbU7s10o0XbNo51pRpS9qLvyeSv+5Umy0WIauJx1uPYk8RQo5LaWFHRukcbacm1Hm3bLoSDXMgtpXfvJ20Vc41cRO9j1EamE0XR7OU/wAt87DiHEq0HKoriuEo2lqosaFbtKSqNWur58CJn7Qvc1uDdZ1n8lbYXBqK1pbTxemNOyr3o0HaPF8X/BHqwPMknZM1TmHLVx2Ksx2HT/yI9Z+ntJ6ku61Nj2dSWVSe1BZAhQG6WL4vA9Cz3Wrkzw1fey6v7sS3vARvNK70N8upDrbp9DP1elSCAEBB29ZN88qxt51KPYDQvaMi06njVtGCzZPabwqShsYstaEvDgXoZyFKHwlRqfrrVcZ6scltZYUKdfEWlUk9SObb2JLP6ldbZD2y4mW1Drxdd/8AyOR7eBXZx1o6j5epEp4js8R20Fxbt5Ph9GXKy5wRYTXjWMeOtc6bbWe02xlKNOr7Huyzi/J/uthZLBmwAYbjrq3pzGaj4iD95GtCStqsaWlIw4kcQ3YsLw4g6ic8K0qtou9O72m0Zyp1P8btcsxtqDCAYObdFLtKgDVkq9Yac3rMkuvCORWLYmmRTVrc63iQAXV3D9Yqyo0pRVpMhzq+2pQyaKhasvLtBxxH1Rz8eGrrUacKccoPPqeoweLxtVqWIppw5tZ/Kyz+hEQYrnuo1pptINTwCjyoqK23l5ZlzSxsqlS+pqU0s3L2b9Ezo6x6Ve6G7aSa06iujq11C2xEKOG0XPE62spTb53z6bDnOmkN/mlcsOm6sV5lhpSahg6j2ZFdXokfLgQChYaVrM2jJxd080TspOtc0VIDtYJAx3Kir4WUJ+ysj6Lo3S9GvRTqSUZLJp/f5jkPByIUZxktqZaqtCWyS+opWDobpYvi8D0LPdauTPD197Lq/uxLe8BG80rvQ3y6kOtun0M/V6VIIAQAgGcxZUF7rz4bS7bTPjt6UCbSsOy0UpTClKaqbEuCqS0YyUcwnYwnm8w7Bs4jLq2rWpdf5F8ydhVGuu7zdn/q3svyfXh5lphRQ4AtNQUjJSV0Rq1GpRm4TVmj2StvI5ErJWK+JQk0JxpSpptOKi1MVGGVjvCg5Z3JFmiW2J1D21Ud6Q8iQsHbO42fo9BFWloJGvD/AAiq3zt6HTXqxy7SX1ZCR4IY5wFKA0rgMlPhbVTtYhTlUnKzbb83crltWoCLoNGDN2o/l7VBr1nVepA9ZonRscFHvOJdnwvw/kqloT1/mt732/kpeFwjp+1LaVWmdNd6XY0fc58xgp551ggSuBCBpp2YIYBLIzsOjZl4ycR0rlKjTltRLo4/E0fcm18z6W0fNZWXO2BD9xq8zVVptFrGbktZ7WLb3gI3mldaG+XU5Vt0+hn6vSpBACAEAIAQEZpBZnLwi0d+3Fh37OBy6lmLszDKlIWrFl6Eglp/RBrrGW1R1BOT7N2fLmXs68lRgsXHXg1lJe8vK/7Ms0jpLBfgTdOz9Y+pZdRx9+Numa+pFWj41s8NUUvJ+y/pxLvY1ssLG85oIFA7UQN4yUarR1m3HNHPWnRepUWq1zJCPbwaO/B3NxPXTDrXGODvwsbyxNiuWvpc2G04NaeILvZgeK7KlGDte75I6UqNWstZrVjxk+X7/Izm0dJHRK4GmoZDp1npUh4WpU992XJEilpXC4NWw1O8vil+OBCR47nmrjX2DgpdKjCmrRRT4vG18VLWqyv9l8jmupEBAS9j2fVj47+8hg3f6omroBKj1pZaq4lhgYpVFN8M/pxIkld0rEGUnJtviIsmoIAKA+mdHfFJb0EP3Gry1beS6l/T9xdD1b3gI3mlb0N8uppW3T6Gfq9KkEAIAQAgBYA3nJ2HCFYjw0b8zwGZ6FskzFyBlJ6XmIr4QBuv5wqAOf8AWLdYrnjrBXKpS9q7/wCFjQxbVHVjtV7p5pxfl5fuRFs6OOhGrDeacq+zis947PKps5/k3ho+OLTlhn7XGDefVPiR0raMaCSGvc3aDWnUuvZwmrr0Ivea9FunUV7f6yV/py+R3jW/Hdm/2/Gi07rHi2/mdlpWcV/jpwj0jn63I6LFLjziTxXaFKMPdViHXxdau71ZN/3lsPC6EYEAIB/Y1mOjxA1uAGLnfZHx2LnOVjtSgnnLZ/ciyaXObCl4cFmAJpT+luPtoucVeWZ317U5S55Ly5+mXzKYpBCBACACgPpnR3xSW9BD9xq8tW3kupf0/cXQ9W94CN5pW9DfLqaVt0+hn6vSpBACARARNoaRwIWF6+77LKHrOQWyi2atlatDSuM/BlIbd2Lus9gXRQXE1ciCiPLiS4kk5kkknpK3saiwYxY4OaaFpqDvC1lG6sbwm4u6NNkJpseE19AQ4YjYdYUdq6tIk3lSmpwduKaK7b2j575mWo50Gx27eosdfDyyziX0qlDS0EqjUay48JFaiyL2/Vrwx/NS4YulLjbqVWJ0LjKGbhdc1n/I3LaZ4KRGSewrZU5wdpJp+eQiyaAgHtlWa+O+6wec45NG/wCC1lLVN4Rvt2GiWdIMgsDGDDWdbjtK4ebOspXyWwpemM1fmC3VDaG9JxPtHUulNcTWo8lEgl1OIIAQAUB9M6O+KS3oIfuNXlq28l1L+n7i6Hq3vARvNK3ob5dTStun0M/V6VIICOta2IcAc41dqYO+PwG8rKi2YbsUm1reix6gm6z7Dcv+R+t7Ny6qKRo2Ra3NQQAgBAWnQyO9oiGlYQLQ4/Zc+oDtwNKdSh4iahJPmWuCw7xNKcF70c1581+/UvMmGF11+AOFdh1dCTva6IcEr2l/w42zo+0CpAxwDwADXMV2qNqwrZWsy0w2ksThJJ67ceVzPrdbdFD3wdTqrXoWuBjJVGi6/UVWlUwVOolnJpp8bWuyEVueIJjR3R2NNupDY4sHfPAJpuG0rlVrRp7WdqdJyz4GgwLGMswNENzG7SDidZJ1lcI1Iy2M3lGS2o8x4oY1zjk0Fx4AVK3WbNDLJiMXuc85ucXHiTVSUjk3c5oYBACACgPpnR3xSW9BD9xq8tW3kupf0/cXQ9W94CN5pW9DfLqaVt0+hn6vSpKtb+lF2sOAQTkYmYB2N2nfkukYczRyKe95JJJJJxJOJJ3rqlY1PKGAQAgBACAv30QPa+PMS8QVZGgGo23COxx6lXaRj/jUuTLDR9V06utHaTkaUfAiOgRKktxY8/8Ash6ncRkfzWmEra8dV7UTNJ0ItrEU1lLauUvw+APfhjkB6tylXsrlZCLnJR5u31M8t+IXEE6y49dCouAes5s9J+pKapU6FNbEmvpYm9AtBnzrhEi1ZLg4nJ0Qj6rNg2ld8Xi1SVltPO4fDupm9ht8jJQ4LGw4TAxjRQNAwHxO9UM5ym7yZbRioKyO5C0WWwy1zM1+lxsKBAaGC6+M+7QZXW4uNNWoYfaVxo+pObaexFbjIQiroyFWxXggBACACgPpnR3xSW9BD9xq8tW3kupf0/cXQ9W94CN5pW9DfLqaVt0+hi+l9s3RyMM84jnkamn6vE+zivQQjfMp5Mpi7HMEAIAQAgBACAn9AZ/kbQlnnAGJyZ4ROZ7XA9Cj4mGvSkjtQlq1EzeLbshswwA817TVj9bTrrtByI/JedpVHBpovU8nFq6e1f3jyKLb9mx4THAQnvrheY0uaAdeGKs6mLjKnaPE10XgYyxKlUklFO+fGxE6M6DxJqMHzEN8KXZqcC18U7ADiG4d9syzqOUayw9Oyzk/TqSNL1u+Ymy9yPq/LyNegQWsaGMaGtaKBoFAANQCrpScnd7SPGKSsjosGwIDCPpXtblp5zAatgAQxsvHnPI6aD/ivQ4GlqUr8ymxU9ap0KappFPcKE5xo1pcdgBJ6glxYcxrKjtFXQngbbpw47FjWRmzGayYAoD6Z0d8UlvQQ/cavLVt5LqX9P3F0OelUwIcpMPOTYbncaY0XTD7+PU0r7p9D5tjRS5xc41LiSTvOa9IikZ4WTAIAQAgBACAEB6hxC0hwzaQRxGIWGrpoynZn0PpJpM2WkhM0vOe1vJt+094BA4azuC83CjrVdQv0/Yuv7yX1MzlNKZ4B1+YcXOdeOxtfqtAwAXWrUhe0IqxfYTQacdfEN63JOyQ6szS+YgvvF3KD6zT9Ydh3rR1NbKSR2q6CoqLdFtS83dM03R7SCDOMvQjiMHwzg9h2OHbkVxq0ZU9uzmecu1Jwlk1tRKrkbDG3LREvLxYxyhsLuJAwHSaBdKUdaaRhuyuz5mixC5xc41c4lzjtcTUnrXqYqysefk9ZtnWQlDFiNhtzcaV2DWegVKN2RhGgNEGThhrQccAAKviO1k/E4Bcc5HTYcodviv7yE9ja0L6hwb51MQN4qmqLkdpbYzSwx4YAIxeBk5p+txHrC2jLOxq0U4rqaH0zo74pLegh+41eWrbyXUv6fuLoMtPf4fN+hcuuG38eppW3b6HzmvSFGCAEAIAQAgBACAEBdLUtbl4Nnw61EKWqfPvGGD91o61S149nKclxZ7DQUI1HC62Xf0yX3Y0CgI9iCyLHP8A10SXc2PBdciNOepzTm1w1hTcG9aXZSzizzf6iw0Ow7wspK3zRrehemcKdaGmjIwGLDr/AKm7QuGJwjpO8c19jztGtrRVyG+me0rkrDgg4xolSP6IfOP913rXXRtO9TW5GmLqatNrizGFelOTGikdrJgOfgLjqcf8VXKtNRjdkrCYapiKqp01dsmrSmREihwLmt5MhjiKAkEl9MaE4s9S40K0aiyJGOwFXCSUalrtXyPERtBi5oFDUtFL1KkONeHBdiCSogxGSP72DFa3kDzixxbdLTdqRW7gRnRRViYOpqraT3gKnY9qnG221818na/yM7KnlYfTOjvikt6CH7jV5atvJdS/p+4ugy09/h836Fy64bfx6mlbdPofOa9IUYIAQAgBACAEAIAQExZD6t80Xegku9pPUqjSF1JeZ7f9M6sqcnxWX1d/70JFVx6oEBGWjV8RkIHMjrcaDq7Va4CGrF1GeL/U2Kc6kcPHYs31ez0NVs3Q8RYcN4dyJZ4JzW84BuRGIw3HNc8RioxlqpXKfDQk457OX92GffSRaUSLNmHEcHmA3krzRQOdm51NRqaEf0qZg6cY07pbcyJi5607LYiqqWRTvIzRhRGRGgEscHAOALTQ1o4HMHJaVIKcXF8TpSqypyUovNGiykxGtgFr40GFDhm9yfNaYZFecxo5xABIvVA9ipJQqYWd0erhW0dVoJOLlJ7U9qfX8HKbk7OhYOix5xw2FkODUbwKkdLlmWNqyVkZw+g2pdq0opfE7+n5K3b9tQXs5OBA5Kp5z+WixKj7NDQHVjTUpODwri9eZE0zpHWXYQqay4tRS+SZXCrQ82fTOjvikt6CH7jV5atvJdS+p+4ugy09/h836Fy64bfx6mlbdPofOa9IUYIAQAgBACAEAIAQDuz54wr3NDrzaY6iDUEb1yrUo1FZkzB42rhaiqU3/J3/AN2P2R61C8Nh8TL7/wCVVv8Axx9Q/wB2P2R608Nh8TMf/Kq//jj6nOUtG5HbGLQ66a3SSAcKasVMhRUaeomUeKxksRXdaSzfD0Ly36XY4AAloIAyF5+FMlC8Mg3dyZt352skZ5MRi9znuNXOcXOO1zjUnrKsopJWRCk7u5zWTUEAIzKbTuj055OZJ6StFBLYjpKtUmrSk31Z5W5yAoD6Z0d8UlvQQ/cavLVt5LqX9P3F0GWnv8Pm/QuXXDb+PU0rbp9D5zXpCjBACAEAJcAgBAFUALABZAIAQAlwCAEAIAS4BACxYAsgCgPpnR3xSW9BD9xq8tW3kupf0/cXQZae/wAPm/QuXXDb+PU0rbp9D5zXpCjBACAEBNaKlpiuY4AhzDmBmPyqtWZQ4iwBChS8MgXnRgXGgqQHZetqxtMnS35sB5gCGyjrvOAo4VIyoiBJvY0vfALG8mIQcBTWSR2LAKjY5HLQq4gvAx34dq3ewwWlko2szzRi6jcBh+7Bw6ytDYZwoTeVk23R4Ik4DElpz25LPAwR1vT95zoQhtbciHnAYmlRispGGOLBIZAjxg0F7cASK0wHxWHtCO1sywMeWIaAX3b1BgcW9hKyjIulsJvJsc0Ac8tNABt2easID+1pZpEMhrebGh1oBkTTHrRArNutAmIgAoL2Q4BZWwwxgtjAIAQAUB9M6O+KS3oIfuNXlq28l1L+n7i6DLT3+HzfoXLrht/HqaVt0+h85r0hRggBACAd2RGuRobv6wOh3NPqKwzKJjSCJWahN1NLetzqnsWq2GRdJ5oF5hcm28Q2kTC9mDTLoz1ogOI0B8aEYcTmx4bagg9801zI20x34pxMFZk3UiMOx7T1ELdhF5jupEaPtvPqhH4LmZIl5/8AOgj7MKn9rz2rPAwRukE61z3MENrS2IavFKupUY4dKykGd7L8TmOPY1Ye0yjxZklEbMQeU11c2rq4AE9GpZuCQ0hgOEs69mIxcPNc51PU4LCBIxOc57NnJO/uJ/6LAKnb/jEXzuwLaOwwyPWxgEAIAKA+mdHfFJb0EP3Gry1beS6l/T9xdBlp7/D5v0Ll1w2/j1NK26fQ+c16QowQAgBAdZV4D2E5BwJ4AhGZJK1p1j5lsRpq0FlTQ/VNTmtbZAc2xHl3uMVsRxiClG0IBukbW7K61jPYZHz7VgBzoweSXQ7tyhrUVPbwSzMFRC3Bapy2oRiwHB1WtLi40dhVtBqxzOS0sBibRZ/reVvczbQ/YplSuazbIHC2uQJL4T3Oe55JBBAANSaVA10RXDOlizcPkosGI65fydSoyp2I0ZRIG1oPLsN7mQ4ZbeocXGgwFK5DNYswRzJ9plY0Nzue595ooccWnPLMFZsCSZbELl3OvcwwmitHd80nClNhWLGCBteM18Z7mmrScDjsG1bLYBmsmAQAgAoD6Z0d8UlvQQ/cavLVt5LqX9P3F0GWnv8AD5v0Ll1w2/j1NK27fQ+c16QpAQAgBACAEAIAQAgBACAEAIAQAgBACAEAIAQCFAfTWj3ikt6CH7jV5atvJdS+p+4uh1tmz2zEGLBeS1sRpaS2l4A6xUEV6EjN056y4MzKOtGxRu5DK+XmeuD8tTfE5/CvUi9xgHchlfLzHXB+Wnic/hXqO4wDuQyvl5nrg/LTxOfwr1HcYB3IZXy8z1wflp4nP4V6juMA7kMr5eY64Py08Tn8K9R3GAdyGV8vM9cH5aeJz+Feo7jAO5DK+XmOuD8tPE5/Ch3GAdyGV8vMdcH5aeJz+FDuMA7kMr5eY64Py08Tn8K9R3GAdyGV8vMdcH5aeJz+FDuMA7kMr5eY64Py08TqfCvUdxgHchlfLzPXB+Wnic/hXqO4wDuQyvl5jrg/LTxOfwodxgHchlfLzHXB+Wnic/hQ7jAO5DK+XmeuD8tPE5/Ch3GAdyGV8vM9cH5aeJz+Feo7jAO5DK+XmeuD8tPE5/CvUdxgHchlfLzPXB+Wnic/hXqO4wDuQyvl5jrg/LTxOfwr1HcYB3IZXy8x1wflp4nP4V6juMBO5BK+XmeuD8tZ8TqfCh3GBfpKWEKGyGCSGMawE5kNAaCaa8FXSlrNtkuMbKw4dmktplbBFqZBACAEAIAQAgBACAEAIAQAgBACAEAIAQAgBACAEB//2Q==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180975" y="-2408238"/>
            <a:ext cx="35623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26" name="Picture 2" descr="http://www.gcmonitor.org/img/original/Courtroom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89"/>
          <a:stretch/>
        </p:blipFill>
        <p:spPr bwMode="auto">
          <a:xfrm>
            <a:off x="-1" y="0"/>
            <a:ext cx="25146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upload.wikimedia.org/wikipedia/commons/d/d7/U.S._incarceration_rate_by_race_2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84" y="1223069"/>
            <a:ext cx="4501316" cy="342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44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915816" y="61912"/>
            <a:ext cx="60514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Straf</a:t>
            </a:r>
            <a:r>
              <a:rPr lang="nl-NL" sz="2000" dirty="0" smtClean="0">
                <a:solidFill>
                  <a:schemeClr val="bg1"/>
                </a:solidFill>
              </a:rPr>
              <a:t>.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107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3076" name="Picture 4" descr="http://www.walkofheroes.org/wp-content/uploads/2011/12/detail-of-american-flag-11279635008nza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510" y="53058"/>
            <a:ext cx="986870" cy="65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4" descr="data:image/jpeg;base64,/9j/4AAQSkZJRgABAQAAAQABAAD/2wCEAAkGBxQTEhQUExQWFRUXFR0YGBUYFxQaFhcVFhwXGBgXGB0YHSggGhwlHhcYITEhJSosLy4uGB8zODMsNygtLisBCgoKDg0OGxAQGywmICQuNCwtLiwsLCwsLSwvLCwsLCwsLCwvLCwsLCwsLCwsLCwsLCwsLCwsLCwsLCwsLCwsLP/AABEIARMAtwMBEQACEQEDEQH/xAAcAAABBQEBAQAAAAAAAAAAAAAAAQQFBgcDAgj/xABJEAABAgMEBQUMBwcEAwEAAAABAAIDBBEFEiExBkFRYXETIoGRwRcyMzRTcnOhsbLR0wdCUpLS4fAWIzVUYqLxFBWCwiRD4mP/xAAbAQEAAgMBAQAAAAAAAAAAAAAABAUBAgMGB//EADkRAAIBAgIHBQcEAwACAwAAAAABAgMRBCEFEjEzQVFxExQVYaEiMlKBkbHRBsHh8CNC8VNyFiRi/9oADAMBAAIRAxEAPwDU5+Y5Nj30rdFabVURhrzUeZKlLVjrED+1rfJH7w+CmeHvn6Ebvq5B+1rfJH7w+CeHvn6Dvq5B+1rfJH7w+CeHvn6Dvq5B+1rfJH7w+CeHvn6Dvq5B+1rfJH7w+CeHvn6Dvq5B+1rfJH7w+CeHvn6Dvq5B+1rfJH7w+CeHvn6Dvq5Dab08gwvCAN3F4r1UqsrR0nx9DHflyIyP9LEq3KHEf5v/ANALbwuXMx3+PIaP+mCDqlovS5ieFz4NG0cdTe257Z9LsA/+h44uHYFylo6qiXTr4SW2pbrF/wAjmH9KEN3ewHHhEb8FHnRlDKSLWho6FdXpVYvpc990pn8u777fwrTVJHgc/jX0Yd0pn8u/77fwpqjwOfxr6MO6Uz+Xf99v4U1R4HP419GHdKZ/Lv8Avt/CmqPA5/Gvow7pTP5d/wB9v4U1R4HP419GHdKZ/Lv++38Kao8Dn8a+jDulM/l3/fb+FNUeBz+NfRh3Smfy7/vt/CmqPA5/Gvow7pTP5d/32/hTVHgc/jX0ZdpOPykNj6UvsDqbLwBp61oylnHVk48hvb3gI3mld6G+XUj1t0+hn6vSpBACAEAIDlMR2saXPIa0ZkpYwUy2dKnvq2DVjftfXd+H2rrGHM1ciuucSak1JzJzPFb2NBFkAgBDIrXUyNOCw4qSs8+ptCcoO8W0/Ify1pkYOxG3X+agVsBGWcMmekwH6kq07Qr+0ufH+SVgxg4VBqFVVKcoO0j2OFxVLEw16Tuv7wOi0JIIAQAgBACAQoDdLF8XgehZ7rVyZ4avvZdX92Jb3gI3mld6G+XUh1t0+hn6vSpBACAEBwnZtsJhe80aOsnUBtKzYxczu2bXfMOq7Bo71mob953rso2NGyPWxqe4cFzsgTwC0nUjD3mSKWErVd3Bv5ZfUfwLDjOyYR19i4PFw4Jv5fknLRFRZ1Zwh1kr/RD+FonFOf8A1+K1eIqv3YepvHBYKLtOv9Iv9wfou8andF0+xcniK62wJcNH6LlksQ79LDOLY1DS8QdhC1WkWnaUSXL9MQnHWo1brzWX1Q0jWe9uqo2jH81Jp4ylPjYqcToHGUFfV1lzjn6bTjCjFpq00Pq6V2qU41FaRAw2Kq4aevSdn/dqJqSnQ/DJ2zbwVLiMI6Tus0e90XpmnjFqvKfLn0Hail0CAEAIAQCFAbpYvi8D0LPdauTPDV97Lq/uxLe8BG80rvQ3y6kOtun0M/V6VIIAQCEoDPNJLX5eJRvg24NG3a48dW7pXaMbI5sLC0eizLqMaabd21cK2JUXaOb9CxoaPTgqtZ6sXsXF9Fy82aNY30cwBTlKxHbhgDxKr6uJb2tkuLhDcwS8/el9Xl9EW2T0XgwxzYbBxFT61FeItsNp9pU99t/MkG2aAKA03UwWveJM59iiC0gs9rWlwADgQagUqDgpuGrOTsyLiKSirldVgQxpaMmIjThzh3p37OC4V6SnHzLPRWkJ4Wss/Ze1f3kVdU7TR9HTTzI21ZUUvjp311qywOIet2cjyf6h0ZDs+801Zr3vPzIprqYjDerRpNWZ46E5QkpRea2E3Z85fFD3w9e9UuKwrpO62H0DQ2l1i49nPKa9fND1Qy+BACAEAhQG6WL4vA9Cz3Wrkzw1fey6v7sS3vARvNK70N8upDrbp9DP1elSCAEBW9M7TuMEJp5zxV25n5nDgCt4K+ZrJld0esh0xFDQMK4rniKur7K/qJ+Bw0NV16q9hZJfFLgunFm72DYbIUNrQKCnS47TuVLVrcIkyTnVn2lTb/dnkTjW0wCjN3N7CrABDI1tCVERhB2erWF1pVHCVznUgpRsUCagFji06vWNRV7CWtG5USjquxyW5qVy2ZW4+8O9djwOsdqqsVS1JXWxnvtA47vFDs5P2o/bgRkw2rHD+k+xcaTtUi/MssdBTw1SL4xf2K0vSHypnpjyCCMCFrKKkrM6UqsqU1ODs1mT8nMX2115Eb1QYij2U7cD6VozHxxlBT4rb5P+RwuBZAgBAIUBuli+LwPQs91q5M8NX3sur+7Et7wEbzSu9DfLqQ626fQz9XpUggPL3gAkmgAqTsAxKAzKfmXTEZzvtOwGxuQHV2rrKShG7M0aMq9WNOO1uxo+gEk1lNprTbhhsP8AUVV3lOm5vi/oXuk1GjWhhYe7BfVvNs1SE6oB3KqlkzVO6PSwZBACAEMFe0hsm8Lzc9X4cB1KwwuIayZDxFG6uipK1K65wnJcRGFp6DsO1c6tNTi4sm4DFywtZVY7Ft80VePBLHFrhQj9VCppwcHZn0fDYmniKaqU3k/7YirQlG0q1uO0fAfBTsJXlrWlI87pnRdHs3KlTz5pfsvwRBVvc8S8sh5Zca68DU7Dp1freomMo9pTvxRdaCx3dsSk/dlk/wBmTqoj6MCyAQCFAbpYvi8D0LPdauTPDV97Lq/uxLe8BG80rvQ3y6kOtun0M/V6VIICC0xm7kuWjOIbv/HN3qFOlbQWZq2VGx4dXE7B6z+io2kJ2go8z0f6Yw6niJVH/qvuaFo1Fushu2OPVeK50FehY46c9nSEn0+xp0g+reBp29qqqqtI1pu6HK5HQEAhKGLnGcmRDaXHV/nUulOm5uxrOeqrkTbdsw2wg6oNReHVnkpNGg1Jt7EcpS7S0YZt7EZLOaYNFRDYTvJw6lbKNSSyyRHcMNSlaUnJrhHJfVkS/SmPU0IHQCsqg+MmJ46ja0KMV1bf7obxLdiupfIcBqy6lrUwkanF/UkYTTVTDTvCEUuNl/LHUGaZEFK47Dn+fQq2ph6lF39T1+G0lhcfDVWT+F/3P5EPNso4/nX+7FW9CetBM8LpGgqVdqOz539c/wC7TkCu1rqxATad1wLLBfeaDtAPWvN1I6s2vM+sYWr2tGFTml9j2tCQCAQoDdLF8XgehZ7rVyZ4avvZdX92Jb3gI3mld6G+XUh1t0+hn6vSpBAUzTyN+8hM2NLvvGn/AFXWmaSI+xRzXH+r2AfFVekX7aXke2/S8LYecucvskaFo3K+CafOPvfkusV2dBFBpKqq+OnKOy9voaHZp5p49gVVW2nSm8jha+kEvLCsaK1v9NRePAJToVJ7EbSmoq7KXaP0rwBUQmPdsNPjTtU+GjX/ALESWMX9zIUfSO6K4B19tXZC7QbF37tGlG+rkbU1HESUIT9p8Gi/S8w6PADaYkEYDor29KiOEadS6MXlOFn/AGxmGnUw+GGwwSKkh2+mpWMbTkuW05wm6NCUo+83q35K2duV+ZSmt306+xSnkskQacYylZuw5gCFXERH8KCvauH+V55JE7/6VNWipTl5+yvyLFjQjlDc0efU+yidnWTylc27zg5RtKi0+cW/s7ja9Q1BO7au9taNmQVNQnrUm8s1zJYsEZlfrD1HZwVQpSwtWz2Htp0aWmMH2i99ZX8/wyHIVwpJq6PDTi4ScZKzRP2cf3beHaVQYtWrSPpWhZXwNN+X7jlRy0BAIUBuli+LwPQs91q5M8NX3sur+7Et7wEbzSu9DfLqQ626fQz9XpUggKDpm+sydzGj2ntXansOcjro5Av3W7XGvAZ+oKrxMdfEJHtNFVu76JnV45267EaNITQhh7s3GgaPafYpFSnrtLgeUhPVvLiNNJtNTKyzYcM1jxKkn7LcRU9WAXCOEU6rfAkqvqUrvbyM5lbKmptxeA55OJe458K6uCndpTpq0UcewqVPaqOy8/whjOyfJktL2OI+y697MFvCetwaOVWhCEbqaflncc2PChF7eUcc+9FR/kqPiJ1Flb2eLLbReHw8lrKa7XbFPJX4Z8fsbroYWmEC01FO38lV4xptW2cDSlCcJSVRWaefUqP0s2eC1zwMRR/Vg5SsHP2Yvk7Gkoa2vT5q/wA45r90ZlJwLzTQVfUAYijcyXGvQB0qdVqxi0pvI5YHCVa0HKkk3e2fDK9ywTtmwmy0ABjoUdt4uitcHiJXOtCCKaqV1qKsTKM3rbHsJ0dEdvF9i842vk738uZDQZAY1DnVwrS6BvxNT1LNXFv/AFaXqSsJoRXaqxlK/H3VHzzd2zy+yXanA9YSOkYf7JmtX9L1lu5p8rqzHsjK3Bjmc/1WnSoWJr9rLLYeg0Ro7ulLP3nt5fgj7Wg0fXU4V6dfYrHA1danqvgeW/UWE7LE9otk/vxJKzvBt4dpVbi99I9XoRWwNPp+45UctQQCFAbpYvi8D0LPdauTPDV97Lq/uxLe8BG80rvQ3y6kOtun0M/V6VIIDPtMB/5T97Wn+0DsXeGw5y2knoE2/Fa0/aI6DT4lV9dauI1v/wAnoqFTW0PKHKaX1zLpOQbj3N1A4cDiF2hPWjrFJKNpWKVLWaY8aJMTALIIJIvYVa3LD7IGO9bXysjvZU5Xlm1kl+/4Qloz8edeJeXF2GQS2C00q0ZOinIuOpuQqEioQ9pmk4VJvN9b7fmQbLJi/WhuYAaEu5o6K5nhVbVa0aa1jfB4GpiaipxW3jyJ6zNHw43mv5odW6Wkkbr2HO3hR4Ve2V9hZYqgtHTUPe6pfVLajatHpMwoLQczid1dSqsVNSqO3A5UYtR9ra8xhptJCJLkHh14frgt8G/aceZmpPUlGfL7cfQw+zmBrnMI54Oe0blKxkpTip8H6MvNB06NCpOhKNqi4847VYkFXnpxUAIAWAQ9rRcbp1GoO4j4q3wFOy10/wDp4f8AUeKcqnYSXuu6fk1x+Y0Ey/ABxwyA/JTHRp3u1tKWGPxaUYRm7LYl+CXs6bvjHMesbVUYvD9lK62M9toTSjxlJxn78dvn5jxRC8EKA3SxfF4HoWe61cmeGr72XV/diW94CN5pXehvl1IdbdPoZ+r0qQQFM07lqPhxNrS08Wmo9p6l0ps0kcdBpu5NMrtB/XqUfFRzi/kWuj6l8PWpeSkvk8/RmtWtZxic5vfAdY6VEoVdTJnCrT1s0Ve07IiR28kLzTUEimdMQDsFadSlzmlHJmuH1VVTqJtEnYWhDYIvEFzzm4DE7RU6uFFEeKWzIkVIOcm0mk/7nzJJ+jHKYvaIbAO9BJeRsJ1cMlrPExfs2uZoRqUpa8HYlrKsSGy6QwNDe9G/aVGqYiVtVHTUdSWvN3fntJpRDuMLYhFzKajUHpFF3w8kpHGsrxMY0jsUD94xwa4HAE04gbR+atXq0r3zi9q/dEjD1KuOUYpNVYbJrY7cJfkYwi6lHtLXbCMDvG0Kuq01BrVeTPXYHFTrxtUVpLJ2zXVNf9Oi5E4EA3nJnkwCRUE0K74eh2ravsKzSekFgownJXTdn5KxD2hHD31GVAPb8Vb4SjKnDVkeI0zjYYvE9pT2WSzPVllvKNvEjHPVjhis4lS7NqPz6GuiJ0oYpTm81s5Xs8n1HcSFyM05mq9QcDl2LjViqmH6E7R1Xu+kotZKfD/2/DyJMKlPfCFZBuli+LwPQs91q5M8NX3sur+7Et7wEbzSu9DfLqQ626fQz9XpUggIjSqWvyz9rOeP+OfqJW0dphrIoUlMcnEa8fVcCs1o60Gjrg6vZ1ot7Nj6PJm72PM8rCaQTgAMx0epVNaCUr2WZNV1JxvmnYssvBDQKY7zn+SgTk2yTGKSOy0NxCEMCoZGNq2rDl23ojgBvNF1pUZVHZGk56uRVbf0rAhl1662m71bTvVhTwyp5yz5eZGTnXerHJcW8kkZFaFtPiRS/wCrkG6ruw71PeGhUj7W37GtDSlXC1F2L9lPZz6nR2kMVwDX0LARqFQBvzWlTCXp6t2zthdLKlilVUEk3na/Hbxt6EgDVUjTTsz6JGSkk47GKhsMbXZVldhB7O1TcBNKrbmjz/6kouphNb4Wn+3oQiuz58dZVgLwDkcMN+S415SjByjtJujqVOriYU6mxu2Xp6j60Ab8Ik1dgCdfNIoVDw89eE8suBfaUoKjiMPd3kmk/k1Z/MllUntUIUMm6WL4vA9Cz3Wrkzw1fey6v7sS3vARvNK70N8upDrbp9DP1elSCAoM/bAiPfynKOaSQGMfda1oNAaUN5xzxW6Uja0LLN3e3+8WPpDRmBHgufBjm+PqOoCOIpiN4PQtFW9rVaN6uF1IKazT2P8AZ8n5E5obaj2N5NwpEh81zTraPhhiuUoxk3D5r++RJmm6UcQuOUuq/KNJsm0mubgcNY1tPABVdeg0zrSq3JdjwcjVRGmtpJumelgycZiPd3krpCGsaSlYxTSyHMTs29pc1rGuo1rnU6boxc4q6w8qdNaq2kathq0qUav+j5Xf1ysjja2iEyyHDZUuGJAcaAV1AE4cEhV/yOSV+nA6vsp4ZUtZxle7vnrfTkRs7orEhNDnnPYDTHjSvFbVMW6avbLqMFoqjinqRqNS/wDXJ9MxtCslo74k8MFGqaQm17KsXuH/AEvRi71ZOXlsRItFMBkq5u7uemhBQiox2LIVDYRwrgUTad0aTjGacZK6ZAT8tcdQZHEfBX2Er9rDPaj5xpjRywdfVh7ss1+DlLNJcLudajox7F1quKi9bYQsFCpOvFUl7V7r5ZjgROUjNNKc4YcP8LhqKjQaTv8AyWUa8sdpOM5RtmsuSj/wnVRH0UQrIN0sXxeB6FnutXJnhq+9l1f3YlveAjeaV3ob5dSHW3T6Gfq9KkAgM5s6FcnGA6opHU4jsWa0vY6W+6JODg+1XnGVuurI0Ga0ZYyFGmQ4wIgBdWpuktxN4ZYnDD1qJUqKU1FehJwdWdKLVk09qayfm/yUSy7SeIwiuxL/AF3cKdVR1LetFRV43vF8fMm4GTry7Ooko1VZW2JxyRoMtMEUew0wqDuP6yXT2akblLUhOjNwe1OxZ7HtG/rDXjMaiNowyUCvR1ehJpVbljhxARUZKtcWnYmpjOXbeiF2dP0NS7yerGxzitaVz0+zIF/lTDZfGN+gz28VzVSbVjpaytnbrl9CI0lrGuth0JBqcQDlsONMVOwf+K7kQ8T/AJLKJn+m9v3Lsu5vPaBepTLAt66AqT2DqReo8mSMDiqWDqKrVTbWxL9/2KrCtNhzq3j+SjzwFWOazPSUP1Hg6jtO8eq/Fx2yIDiCDwUSUJRykrF1Rr06yvTkmvJ3EfFoQDrwB37FmMNaLa4GlTEqnVhCX+2SfC/J9eB0XMkWIe2nc5o3e0/krjRytBvzPEfqmd68I8o/uNZSPcdWld3wUmvT7WGqnmU2jsZ3Osqjjdf3Z5of2fCvPdEpQY06dag4qrq01STu+J6XQ2E7XFzxmq4xu9VPzJNVp6wQoDdLF8XgehZ7rVyZ4avvZdX92Jb3gI3mld6G+XUh1t0+hn6vSpBAUzSKQc2bY9uTyHDzm98BvoAelYqy/wAUuhM0cr4qnnlfjy4+g803tJz4UIFxLSAeOdPYuVFp1FblclV6HZYaq5bVPU+Sz9SvMdWWG1kQlp40qOvHoWZzXb6nBo60KD8P7wnZweXW/wCGXDRmb5SFTZ7Dq66rSheLlTfBmNMatV08VDZNZ+TW1E5LxixwcNR/QXaUdaNimi9Vot8KLhg7Bw2ZgqpknfMsU1YdWXHbyZfXmlxodoGHtBXKtGTlqm9KSUdYq2nWlol4QLCHRH+DbqA1vO5SsNh25WNalRKOtLYZLN25MRneEfU6mkgk7earSFOEFaTIc6rqZUo2X382zz/tEzEN50OJVxHOeHcBUnFZdeCyXoZp4GrNu9lxzaEm7JMO8C4Eg0oAcSNlPguEcYpT1dUsqmg9TDKuql7q6VnmcpaSiZt5u8mnsStiaGyWZjAaKx8vbpPU6u3or+pIQoMQ4RCMCCKU1GtfVTpUCdSlHOkudz0uHwmNqxccXJZNNavNO47US3BF62V6ejX3kjLIcAvQYal2dNI+YaWxSxOKnNbNi6LL+SWs5g5NuRz9pVVi5vtpZntdCUYPA020nt+7HiiF0CAQoDdLF8XgehZ7rVyZ4avvZdX92Jb3gI3mld6G+XUh1t0+hn6vSpBAM7WkeWhloNHA3mO+y8ZFZTBAMgf6qEYTv3caG40GquZHDsKjq9OfTZ0LutPt8OpJXUrKXlNcfmhmZYmVEK60vBc4EGrgASTUUwqufeIurrJf8Jj0XOGElCT1bJZf6yd8mnz5nnQ6duxLhODsOunbTrK71ko1Iz4PJlbhH2+Enh370fbj9pfkvK6FUWazjegtx+qR1VG3cq2rlMm084EHbFriDJsLiaCoIGeB73PWSFIjBdo5dDSN5R1b2tmyiNsmbtKJywYRDwaHuNGhowoCcypHaQpXTeYnF1XFJNRWzn/f2LfY0KXkmm8080UqGF7iRmSR8VwrybimdcLTnVk4Q+l9v5ZA6Tac3yWwGxG1GcTClNYbU7s10o0XbNo51pRpS9qLvyeSv+5Umy0WIauJx1uPYk8RQo5LaWFHRukcbacm1Hm3bLoSDXMgtpXfvJ20Vc41cRO9j1EamE0XR7OU/wAt87DiHEq0HKoriuEo2lqosaFbtKSqNWur58CJn7Qvc1uDdZ1n8lbYXBqK1pbTxemNOyr3o0HaPF8X/BHqwPMknZM1TmHLVx2Ksx2HT/yI9Z+ntJ6ku61Nj2dSWVSe1BZAhQG6WL4vA9Cz3Wrkzw1fey6v7sS3vARvNK70N8upDrbp9DP1elSCAEBB29ZN88qxt51KPYDQvaMi06njVtGCzZPabwqShsYstaEvDgXoZyFKHwlRqfrrVcZ6scltZYUKdfEWlUk9SObb2JLP6ldbZD2y4mW1Drxdd/8AyOR7eBXZx1o6j5epEp4js8R20Fxbt5Ph9GXKy5wRYTXjWMeOtc6bbWe02xlKNOr7Huyzi/J/uthZLBmwAYbjrq3pzGaj4iD95GtCStqsaWlIw4kcQ3YsLw4g6ic8K0qtou9O72m0Zyp1P8btcsxtqDCAYObdFLtKgDVkq9Yac3rMkuvCORWLYmmRTVrc63iQAXV3D9Yqyo0pRVpMhzq+2pQyaKhasvLtBxxH1Rz8eGrrUacKccoPPqeoweLxtVqWIppw5tZ/Kyz+hEQYrnuo1pptINTwCjyoqK23l5ZlzSxsqlS+pqU0s3L2b9Ezo6x6Ve6G7aSa06iujq11C2xEKOG0XPE62spTb53z6bDnOmkN/mlcsOm6sV5lhpSahg6j2ZFdXokfLgQChYaVrM2jJxd080TspOtc0VIDtYJAx3Kir4WUJ+ysj6Lo3S9GvRTqSUZLJp/f5jkPByIUZxktqZaqtCWyS+opWDobpYvi8D0LPdauTPD197Lq/uxLe8BG80rvQ3y6kOtun0M/V6VIIAQAgGcxZUF7rz4bS7bTPjt6UCbSsOy0UpTClKaqbEuCqS0YyUcwnYwnm8w7Bs4jLq2rWpdf5F8ydhVGuu7zdn/q3svyfXh5lphRQ4AtNQUjJSV0Rq1GpRm4TVmj2StvI5ErJWK+JQk0JxpSpptOKi1MVGGVjvCg5Z3JFmiW2J1D21Ud6Q8iQsHbO42fo9BFWloJGvD/AAiq3zt6HTXqxy7SX1ZCR4IY5wFKA0rgMlPhbVTtYhTlUnKzbb83crltWoCLoNGDN2o/l7VBr1nVepA9ZonRscFHvOJdnwvw/kqloT1/mt732/kpeFwjp+1LaVWmdNd6XY0fc58xgp551ggSuBCBpp2YIYBLIzsOjZl4ycR0rlKjTltRLo4/E0fcm18z6W0fNZWXO2BD9xq8zVVptFrGbktZ7WLb3gI3mldaG+XU5Vt0+hn6vSpBACAEAIAQEZpBZnLwi0d+3Fh37OBy6lmLszDKlIWrFl6Eglp/RBrrGW1R1BOT7N2fLmXs68lRgsXHXg1lJe8vK/7Ms0jpLBfgTdOz9Y+pZdRx9+Numa+pFWj41s8NUUvJ+y/pxLvY1ssLG85oIFA7UQN4yUarR1m3HNHPWnRepUWq1zJCPbwaO/B3NxPXTDrXGODvwsbyxNiuWvpc2G04NaeILvZgeK7KlGDte75I6UqNWstZrVjxk+X7/Izm0dJHRK4GmoZDp1npUh4WpU992XJEilpXC4NWw1O8vil+OBCR47nmrjX2DgpdKjCmrRRT4vG18VLWqyv9l8jmupEBAS9j2fVj47+8hg3f6omroBKj1pZaq4lhgYpVFN8M/pxIkld0rEGUnJtviIsmoIAKA+mdHfFJb0EP3Gry1beS6l/T9xdD1b3gI3mlb0N8uppW3T6Gfq9KkEAIAQAgBYA3nJ2HCFYjw0b8zwGZ6FskzFyBlJ6XmIr4QBuv5wqAOf8AWLdYrnjrBXKpS9q7/wCFjQxbVHVjtV7p5pxfl5fuRFs6OOhGrDeacq+zis947PKps5/k3ho+OLTlhn7XGDefVPiR0raMaCSGvc3aDWnUuvZwmrr0Ivea9FunUV7f6yV/py+R3jW/Hdm/2/Gi07rHi2/mdlpWcV/jpwj0jn63I6LFLjziTxXaFKMPdViHXxdau71ZN/3lsPC6EYEAIB/Y1mOjxA1uAGLnfZHx2LnOVjtSgnnLZ/ciyaXObCl4cFmAJpT+luPtoucVeWZ317U5S55Ly5+mXzKYpBCBACACgPpnR3xSW9BD9xq8tW3kupf0/cXQ9W94CN5pW9DfLqaVt0+hn6vSpBACARARNoaRwIWF6+77LKHrOQWyi2atlatDSuM/BlIbd2Lus9gXRQXE1ciCiPLiS4kk5kkknpK3saiwYxY4OaaFpqDvC1lG6sbwm4u6NNkJpseE19AQ4YjYdYUdq6tIk3lSmpwduKaK7b2j575mWo50Gx27eosdfDyyziX0qlDS0EqjUay48JFaiyL2/Vrwx/NS4YulLjbqVWJ0LjKGbhdc1n/I3LaZ4KRGSewrZU5wdpJp+eQiyaAgHtlWa+O+6wec45NG/wCC1lLVN4Rvt2GiWdIMgsDGDDWdbjtK4ebOspXyWwpemM1fmC3VDaG9JxPtHUulNcTWo8lEgl1OIIAQAUB9M6O+KS3oIfuNXlq28l1L+n7i6Hq3vARvNK3ob5dTStun0M/V6VIICOta2IcAc41dqYO+PwG8rKi2YbsUm1reix6gm6z7Dcv+R+t7Ny6qKRo2Ra3NQQAgBAWnQyO9oiGlYQLQ4/Zc+oDtwNKdSh4iahJPmWuCw7xNKcF70c1581+/UvMmGF11+AOFdh1dCTva6IcEr2l/w42zo+0CpAxwDwADXMV2qNqwrZWsy0w2ksThJJ67ceVzPrdbdFD3wdTqrXoWuBjJVGi6/UVWlUwVOolnJpp8bWuyEVueIJjR3R2NNupDY4sHfPAJpuG0rlVrRp7WdqdJyz4GgwLGMswNENzG7SDidZJ1lcI1Iy2M3lGS2o8x4oY1zjk0Fx4AVK3WbNDLJiMXuc85ucXHiTVSUjk3c5oYBACACgPpnR3xSW9BD9xq8tW3kupf0/cXQ9W94CN5pW9DfLqaVt0+hn6vSpKtb+lF2sOAQTkYmYB2N2nfkukYczRyKe95JJJJJxJOJJ3rqlY1PKGAQAgBACAv30QPa+PMS8QVZGgGo23COxx6lXaRj/jUuTLDR9V06utHaTkaUfAiOgRKktxY8/8Ash6ncRkfzWmEra8dV7UTNJ0ItrEU1lLauUvw+APfhjkB6tylXsrlZCLnJR5u31M8t+IXEE6y49dCouAes5s9J+pKapU6FNbEmvpYm9AtBnzrhEi1ZLg4nJ0Qj6rNg2ld8Xi1SVltPO4fDupm9ht8jJQ4LGw4TAxjRQNAwHxO9UM5ym7yZbRioKyO5C0WWwy1zM1+lxsKBAaGC6+M+7QZXW4uNNWoYfaVxo+pObaexFbjIQiroyFWxXggBACACgPpnR3xSW9BD9xq8tW3kupf0/cXQ9W94CN5pW9DfLqaVt0+hi+l9s3RyMM84jnkamn6vE+zivQQjfMp5Mpi7HMEAIAQAgBACAn9AZ/kbQlnnAGJyZ4ROZ7XA9Cj4mGvSkjtQlq1EzeLbshswwA817TVj9bTrrtByI/JedpVHBpovU8nFq6e1f3jyKLb9mx4THAQnvrheY0uaAdeGKs6mLjKnaPE10XgYyxKlUklFO+fGxE6M6DxJqMHzEN8KXZqcC18U7ADiG4d9syzqOUayw9Oyzk/TqSNL1u+Ymy9yPq/LyNegQWsaGMaGtaKBoFAANQCrpScnd7SPGKSsjosGwIDCPpXtblp5zAatgAQxsvHnPI6aD/ivQ4GlqUr8ymxU9ap0KappFPcKE5xo1pcdgBJ6glxYcxrKjtFXQngbbpw47FjWRmzGayYAoD6Z0d8UlvQQ/cavLVt5LqX9P3F0OelUwIcpMPOTYbncaY0XTD7+PU0r7p9D5tjRS5xc41LiSTvOa9IikZ4WTAIAQAgBACAEB6hxC0hwzaQRxGIWGrpoynZn0PpJpM2WkhM0vOe1vJt+094BA4azuC83CjrVdQv0/Yuv7yX1MzlNKZ4B1+YcXOdeOxtfqtAwAXWrUhe0IqxfYTQacdfEN63JOyQ6szS+YgvvF3KD6zT9Ydh3rR1NbKSR2q6CoqLdFtS83dM03R7SCDOMvQjiMHwzg9h2OHbkVxq0ZU9uzmecu1Jwlk1tRKrkbDG3LREvLxYxyhsLuJAwHSaBdKUdaaRhuyuz5mixC5xc41c4lzjtcTUnrXqYqysefk9ZtnWQlDFiNhtzcaV2DWegVKN2RhGgNEGThhrQccAAKviO1k/E4Bcc5HTYcodviv7yE9ja0L6hwb51MQN4qmqLkdpbYzSwx4YAIxeBk5p+txHrC2jLOxq0U4rqaH0zo74pLegh+41eWrbyXUv6fuLoMtPf4fN+hcuuG38eppW3b6HzmvSFGCAEAIAQAgBACAEBdLUtbl4Nnw61EKWqfPvGGD91o61S149nKclxZ7DQUI1HC62Xf0yX3Y0CgI9iCyLHP8A10SXc2PBdciNOepzTm1w1hTcG9aXZSzizzf6iw0Ow7wspK3zRrehemcKdaGmjIwGLDr/AKm7QuGJwjpO8c19jztGtrRVyG+me0rkrDgg4xolSP6IfOP913rXXRtO9TW5GmLqatNrizGFelOTGikdrJgOfgLjqcf8VXKtNRjdkrCYapiKqp01dsmrSmREihwLmt5MhjiKAkEl9MaE4s9S40K0aiyJGOwFXCSUalrtXyPERtBi5oFDUtFL1KkONeHBdiCSogxGSP72DFa3kDzixxbdLTdqRW7gRnRRViYOpqraT3gKnY9qnG221818na/yM7KnlYfTOjvikt6CH7jV5atvJdS/p+4ugy09/h836Fy64bfx6mlbdPofOa9IUYIAQAgBACAEAIAQExZD6t80Xegku9pPUqjSF1JeZ7f9M6sqcnxWX1d/70JFVx6oEBGWjV8RkIHMjrcaDq7Va4CGrF1GeL/U2Kc6kcPHYs31ez0NVs3Q8RYcN4dyJZ4JzW84BuRGIw3HNc8RioxlqpXKfDQk457OX92GffSRaUSLNmHEcHmA3krzRQOdm51NRqaEf0qZg6cY07pbcyJi5607LYiqqWRTvIzRhRGRGgEscHAOALTQ1o4HMHJaVIKcXF8TpSqypyUovNGiykxGtgFr40GFDhm9yfNaYZFecxo5xABIvVA9ipJQqYWd0erhW0dVoJOLlJ7U9qfX8HKbk7OhYOix5xw2FkODUbwKkdLlmWNqyVkZw+g2pdq0opfE7+n5K3b9tQXs5OBA5Kp5z+WixKj7NDQHVjTUpODwri9eZE0zpHWXYQqay4tRS+SZXCrQ82fTOjvikt6CH7jV5atvJdS+p+4ugy09/h836Fy64bfx6mlbdPofOa9IUYIAQAgBACAEAIAQDuz54wr3NDrzaY6iDUEb1yrUo1FZkzB42rhaiqU3/J3/AN2P2R61C8Nh8TL7/wCVVv8Axx9Q/wB2P2R608Nh8TMf/Kq//jj6nOUtG5HbGLQ66a3SSAcKasVMhRUaeomUeKxksRXdaSzfD0Ly36XY4AAloIAyF5+FMlC8Mg3dyZt352skZ5MRi9znuNXOcXOO1zjUnrKsopJWRCk7u5zWTUEAIzKbTuj055OZJ6StFBLYjpKtUmrSk31Z5W5yAoD6Z0d8UlvQQ/cavLVt5LqX9P3F0GWnv8Pm/QuXXDb+PU0rbp9D5zXpCjBACAEAJcAgBAFUALABZAIAQAlwCAEAIAS4BACxYAsgCgPpnR3xSW9BD9xq8tW3kupf0/cXQZae/wAPm/QuXXDb+PU0rbp9D5zXpCjBACAEBNaKlpiuY4AhzDmBmPyqtWZQ4iwBChS8MgXnRgXGgqQHZetqxtMnS35sB5gCGyjrvOAo4VIyoiBJvY0vfALG8mIQcBTWSR2LAKjY5HLQq4gvAx34dq3ewwWlko2szzRi6jcBh+7Bw6ytDYZwoTeVk23R4Ik4DElpz25LPAwR1vT95zoQhtbciHnAYmlRispGGOLBIZAjxg0F7cASK0wHxWHtCO1sywMeWIaAX3b1BgcW9hKyjIulsJvJsc0Ac8tNABt2easID+1pZpEMhrebGh1oBkTTHrRArNutAmIgAoL2Q4BZWwwxgtjAIAQAUB9M6O+KS3oIfuNXlq28l1L+n7i6DLT3+HzfoXLrht/HqaVt0+h85r0hRggBACAd2RGuRobv6wOh3NPqKwzKJjSCJWahN1NLetzqnsWq2GRdJ5oF5hcm28Q2kTC9mDTLoz1ogOI0B8aEYcTmx4bagg9801zI20x34pxMFZk3UiMOx7T1ELdhF5jupEaPtvPqhH4LmZIl5/8AOgj7MKn9rz2rPAwRukE61z3MENrS2IavFKupUY4dKykGd7L8TmOPY1Ye0yjxZklEbMQeU11c2rq4AE9GpZuCQ0hgOEs69mIxcPNc51PU4LCBIxOc57NnJO/uJ/6LAKnb/jEXzuwLaOwwyPWxgEAIAKA+mdHfFJb0EP3Gry1beS6l/T9xdBlp7/D5v0Ll1w2/j1NK26fQ+c16QowQAgBAdZV4D2E5BwJ4AhGZJK1p1j5lsRpq0FlTQ/VNTmtbZAc2xHl3uMVsRxiClG0IBukbW7K61jPYZHz7VgBzoweSXQ7tyhrUVPbwSzMFRC3Bapy2oRiwHB1WtLi40dhVtBqxzOS0sBibRZ/reVvczbQ/YplSuazbIHC2uQJL4T3Oe55JBBAANSaVA10RXDOlizcPkosGI65fydSoyp2I0ZRIG1oPLsN7mQ4ZbeocXGgwFK5DNYswRzJ9plY0Nzue595ooccWnPLMFZsCSZbELl3OvcwwmitHd80nClNhWLGCBteM18Z7mmrScDjsG1bLYBmsmAQAgAoD6Z0d8UlvQQ/cavLVt5LqX9P3F0GWnv8AD5v0Ll1w2/j1NK27fQ+c16QpAQAgBACAEAIAQAgBACAEAIAQAgBACAEAIAQCFAfTWj3ikt6CH7jV5atvJdS+p+4uh1tmz2zEGLBeS1sRpaS2l4A6xUEV6EjN056y4MzKOtGxRu5DK+XmeuD8tTfE5/CvUi9xgHchlfLzHXB+Wnic/hXqO4wDuQyvl5nrg/LTxOfwr1HcYB3IZXy8z1wflp4nP4V6juMA7kMr5eY64Py08Tn8K9R3GAdyGV8vM9cH5aeJz+Feo7jAO5DK+XmOuD8tPE5/Ch3GAdyGV8vMdcH5aeJz+FDuMA7kMr5eY64Py08Tn8K9R3GAdyGV8vMdcH5aeJz+FDuMA7kMr5eY64Py08TqfCvUdxgHchlfLzPXB+Wnic/hXqO4wDuQyvl5jrg/LTxOfwodxgHchlfLzHXB+Wnic/hQ7jAO5DK+XmeuD8tPE5/Ch3GAdyGV8vM9cH5aeJz+Feo7jAO5DK+XmeuD8tPE5/CvUdxgHchlfLzPXB+Wnic/hXqO4wDuQyvl5jrg/LTxOfwr1HcYB3IZXy8x1wflp4nP4V6juMBO5BK+XmeuD8tZ8TqfCh3GBfpKWEKGyGCSGMawE5kNAaCaa8FXSlrNtkuMbKw4dmktplbBFqZBACAEAIAQAgBACAEAIAQAgBACAEAIAQAgBACAEB//2Q==">
            <a:hlinkClick r:id="rId4"/>
          </p:cNvPr>
          <p:cNvSpPr>
            <a:spLocks noChangeAspect="1" noChangeArrowheads="1"/>
          </p:cNvSpPr>
          <p:nvPr/>
        </p:nvSpPr>
        <p:spPr bwMode="auto">
          <a:xfrm>
            <a:off x="28575" y="-2560638"/>
            <a:ext cx="35623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AutoShape 6" descr="data:image/jpeg;base64,/9j/4AAQSkZJRgABAQAAAQABAAD/2wCEAAkGBxQTEhQUExQWFRUXFR0YGBUYFxQaFhcVFhwXGBgXGB0YHSggGhwlHhcYITEhJSosLy4uGB8zODMsNygtLisBCgoKDg0OGxAQGywmICQuNCwtLiwsLCwsLSwvLCwsLCwsLCwvLCwsLCwsLCwsLCwsLCwsLCwsLCwsLCwsLCwsLP/AABEIARMAtwMBEQACEQEDEQH/xAAcAAABBQEBAQAAAAAAAAAAAAAAAQQFBgcDAgj/xABJEAABAgMEBQUMBwcEAwEAAAABAAIDBBEFEiExBkFRYXETIoGRwRcyMzRTcnOhsbLR0wdCUpLS4fAWIzVUYqLxFBWCwiRD4mP/xAAbAQEAAgMBAQAAAAAAAAAAAAAABAUBAgMGB//EADkRAAIBAgIHBQcEAwACAwAAAAABAgMRBCEFEjEzQVFxExQVYaEiMlKBkbHRBsHh8CNC8VNyFiRi/9oADAMBAAIRAxEAPwDU5+Y5Nj30rdFabVURhrzUeZKlLVjrED+1rfJH7w+CmeHvn6Ebvq5B+1rfJH7w+CeHvn6Dvq5B+1rfJH7w+CeHvn6Dvq5B+1rfJH7w+CeHvn6Dvq5B+1rfJH7w+CeHvn6Dvq5B+1rfJH7w+CeHvn6Dvq5B+1rfJH7w+CeHvn6Dvq5Dab08gwvCAN3F4r1UqsrR0nx9DHflyIyP9LEq3KHEf5v/ANALbwuXMx3+PIaP+mCDqlovS5ieFz4NG0cdTe257Z9LsA/+h44uHYFylo6qiXTr4SW2pbrF/wAjmH9KEN3ewHHhEb8FHnRlDKSLWho6FdXpVYvpc990pn8u777fwrTVJHgc/jX0Yd0pn8u/77fwpqjwOfxr6MO6Uz+Xf99v4U1R4HP419GHdKZ/Lv8Avt/CmqPA5/Gvow7pTP5d/wB9v4U1R4HP419GHdKZ/Lv++38Kao8Dn8a+jDulM/l3/fb+FNUeBz+NfRh3Smfy7/vt/CmqPA5/Gvow7pTP5d/32/hTVHgc/jX0ZdpOPykNj6UvsDqbLwBp61oylnHVk48hvb3gI3mld6G+XUj1t0+hn6vSpBACAEAIDlMR2saXPIa0ZkpYwUy2dKnvq2DVjftfXd+H2rrGHM1ciuucSak1JzJzPFb2NBFkAgBDIrXUyNOCw4qSs8+ptCcoO8W0/Ify1pkYOxG3X+agVsBGWcMmekwH6kq07Qr+0ufH+SVgxg4VBqFVVKcoO0j2OFxVLEw16Tuv7wOi0JIIAQAgBACAQoDdLF8XgehZ7rVyZ4avvZdX92Jb3gI3mld6G+XUh1t0+hn6vSpBACAEBwnZtsJhe80aOsnUBtKzYxczu2bXfMOq7Bo71mob953rso2NGyPWxqe4cFzsgTwC0nUjD3mSKWErVd3Bv5ZfUfwLDjOyYR19i4PFw4Jv5fknLRFRZ1Zwh1kr/RD+FonFOf8A1+K1eIqv3YepvHBYKLtOv9Iv9wfou8andF0+xcniK62wJcNH6LlksQ79LDOLY1DS8QdhC1WkWnaUSXL9MQnHWo1brzWX1Q0jWe9uqo2jH81Jp4ylPjYqcToHGUFfV1lzjn6bTjCjFpq00Pq6V2qU41FaRAw2Kq4aevSdn/dqJqSnQ/DJ2zbwVLiMI6Tus0e90XpmnjFqvKfLn0Hail0CAEAIAQCFAbpYvi8D0LPdauTPDV97Lq/uxLe8BG80rvQ3y6kOtun0M/V6VIIAQCEoDPNJLX5eJRvg24NG3a48dW7pXaMbI5sLC0eizLqMaabd21cK2JUXaOb9CxoaPTgqtZ6sXsXF9Fy82aNY30cwBTlKxHbhgDxKr6uJb2tkuLhDcwS8/el9Xl9EW2T0XgwxzYbBxFT61FeItsNp9pU99t/MkG2aAKA03UwWveJM59iiC0gs9rWlwADgQagUqDgpuGrOTsyLiKSirldVgQxpaMmIjThzh3p37OC4V6SnHzLPRWkJ4Wss/Ze1f3kVdU7TR9HTTzI21ZUUvjp311qywOIet2cjyf6h0ZDs+801Zr3vPzIprqYjDerRpNWZ46E5QkpRea2E3Z85fFD3w9e9UuKwrpO62H0DQ2l1i49nPKa9fND1Qy+BACAEAhQG6WL4vA9Cz3Wrkzw1fey6v7sS3vARvNK70N8upDrbp9DP1elSCAEBW9M7TuMEJp5zxV25n5nDgCt4K+ZrJld0esh0xFDQMK4rniKur7K/qJ+Bw0NV16q9hZJfFLgunFm72DYbIUNrQKCnS47TuVLVrcIkyTnVn2lTb/dnkTjW0wCjN3N7CrABDI1tCVERhB2erWF1pVHCVznUgpRsUCagFji06vWNRV7CWtG5USjquxyW5qVy2ZW4+8O9djwOsdqqsVS1JXWxnvtA47vFDs5P2o/bgRkw2rHD+k+xcaTtUi/MssdBTw1SL4xf2K0vSHypnpjyCCMCFrKKkrM6UqsqU1ODs1mT8nMX2115Eb1QYij2U7cD6VozHxxlBT4rb5P+RwuBZAgBAIUBuli+LwPQs91q5M8NX3sur+7Et7wEbzSu9DfLqQ626fQz9XpUggPL3gAkmgAqTsAxKAzKfmXTEZzvtOwGxuQHV2rrKShG7M0aMq9WNOO1uxo+gEk1lNprTbhhsP8AUVV3lOm5vi/oXuk1GjWhhYe7BfVvNs1SE6oB3KqlkzVO6PSwZBACAEMFe0hsm8Lzc9X4cB1KwwuIayZDxFG6uipK1K65wnJcRGFp6DsO1c6tNTi4sm4DFywtZVY7Ft80VePBLHFrhQj9VCppwcHZn0fDYmniKaqU3k/7YirQlG0q1uO0fAfBTsJXlrWlI87pnRdHs3KlTz5pfsvwRBVvc8S8sh5Zca68DU7Dp1freomMo9pTvxRdaCx3dsSk/dlk/wBmTqoj6MCyAQCFAbpYvi8D0LPdauTPDV97Lq/uxLe8BG80rvQ3y6kOtun0M/V6VIICC0xm7kuWjOIbv/HN3qFOlbQWZq2VGx4dXE7B6z+io2kJ2go8z0f6Yw6niJVH/qvuaFo1Fushu2OPVeK50FehY46c9nSEn0+xp0g+reBp29qqqqtI1pu6HK5HQEAhKGLnGcmRDaXHV/nUulOm5uxrOeqrkTbdsw2wg6oNReHVnkpNGg1Jt7EcpS7S0YZt7EZLOaYNFRDYTvJw6lbKNSSyyRHcMNSlaUnJrhHJfVkS/SmPU0IHQCsqg+MmJ46ja0KMV1bf7obxLdiupfIcBqy6lrUwkanF/UkYTTVTDTvCEUuNl/LHUGaZEFK47Dn+fQq2ph6lF39T1+G0lhcfDVWT+F/3P5EPNso4/nX+7FW9CetBM8LpGgqVdqOz539c/wC7TkCu1rqxATad1wLLBfeaDtAPWvN1I6s2vM+sYWr2tGFTml9j2tCQCAQoDdLF8XgehZ7rVyZ4avvZdX92Jb3gI3mld6G+XUh1t0+hn6vSpBAUzTyN+8hM2NLvvGn/AFXWmaSI+xRzXH+r2AfFVekX7aXke2/S8LYecucvskaFo3K+CafOPvfkusV2dBFBpKqq+OnKOy9voaHZp5p49gVVW2nSm8jha+kEvLCsaK1v9NRePAJToVJ7EbSmoq7KXaP0rwBUQmPdsNPjTtU+GjX/ALESWMX9zIUfSO6K4B19tXZC7QbF37tGlG+rkbU1HESUIT9p8Gi/S8w6PADaYkEYDor29KiOEadS6MXlOFn/AGxmGnUw+GGwwSKkh2+mpWMbTkuW05wm6NCUo+83q35K2duV+ZSmt306+xSnkskQacYylZuw5gCFXERH8KCvauH+V55JE7/6VNWipTl5+yvyLFjQjlDc0efU+yidnWTylc27zg5RtKi0+cW/s7ja9Q1BO7au9taNmQVNQnrUm8s1zJYsEZlfrD1HZwVQpSwtWz2Htp0aWmMH2i99ZX8/wyHIVwpJq6PDTi4ScZKzRP2cf3beHaVQYtWrSPpWhZXwNN+X7jlRy0BAIUBuli+LwPQs91q5M8NX3sur+7Et7wEbzSu9DfLqQ626fQz9XpUggKDpm+sydzGj2ntXansOcjro5Av3W7XGvAZ+oKrxMdfEJHtNFVu76JnV45267EaNITQhh7s3GgaPafYpFSnrtLgeUhPVvLiNNJtNTKyzYcM1jxKkn7LcRU9WAXCOEU6rfAkqvqUrvbyM5lbKmptxeA55OJe458K6uCndpTpq0UcewqVPaqOy8/whjOyfJktL2OI+y697MFvCetwaOVWhCEbqaflncc2PChF7eUcc+9FR/kqPiJ1Flb2eLLbReHw8lrKa7XbFPJX4Z8fsbroYWmEC01FO38lV4xptW2cDSlCcJSVRWaefUqP0s2eC1zwMRR/Vg5SsHP2Yvk7Gkoa2vT5q/wA45r90ZlJwLzTQVfUAYijcyXGvQB0qdVqxi0pvI5YHCVa0HKkk3e2fDK9ywTtmwmy0ABjoUdt4uitcHiJXOtCCKaqV1qKsTKM3rbHsJ0dEdvF9i842vk738uZDQZAY1DnVwrS6BvxNT1LNXFv/AFaXqSsJoRXaqxlK/H3VHzzd2zy+yXanA9YSOkYf7JmtX9L1lu5p8rqzHsjK3Bjmc/1WnSoWJr9rLLYeg0Ro7ulLP3nt5fgj7Wg0fXU4V6dfYrHA1danqvgeW/UWE7LE9otk/vxJKzvBt4dpVbi99I9XoRWwNPp+45UctQQCFAbpYvi8D0LPdauTPDV97Lq/uxLe8BG80rvQ3y6kOtun0M/V6VIIDPtMB/5T97Wn+0DsXeGw5y2knoE2/Fa0/aI6DT4lV9dauI1v/wAnoqFTW0PKHKaX1zLpOQbj3N1A4cDiF2hPWjrFJKNpWKVLWaY8aJMTALIIJIvYVa3LD7IGO9bXysjvZU5Xlm1kl+/4Qloz8edeJeXF2GQS2C00q0ZOinIuOpuQqEioQ9pmk4VJvN9b7fmQbLJi/WhuYAaEu5o6K5nhVbVa0aa1jfB4GpiaipxW3jyJ6zNHw43mv5odW6Wkkbr2HO3hR4Ve2V9hZYqgtHTUPe6pfVLajatHpMwoLQczid1dSqsVNSqO3A5UYtR9ra8xhptJCJLkHh14frgt8G/aceZmpPUlGfL7cfQw+zmBrnMI54Oe0blKxkpTip8H6MvNB06NCpOhKNqi4847VYkFXnpxUAIAWAQ9rRcbp1GoO4j4q3wFOy10/wDp4f8AUeKcqnYSXuu6fk1x+Y0Ey/ABxwyA/JTHRp3u1tKWGPxaUYRm7LYl+CXs6bvjHMesbVUYvD9lK62M9toTSjxlJxn78dvn5jxRC8EKA3SxfF4HoWe61cmeGr72XV/diW94CN5pXehvl1IdbdPoZ+r0qQQFM07lqPhxNrS08Wmo9p6l0ps0kcdBpu5NMrtB/XqUfFRzi/kWuj6l8PWpeSkvk8/RmtWtZxic5vfAdY6VEoVdTJnCrT1s0Ve07IiR28kLzTUEimdMQDsFadSlzmlHJmuH1VVTqJtEnYWhDYIvEFzzm4DE7RU6uFFEeKWzIkVIOcm0mk/7nzJJ+jHKYvaIbAO9BJeRsJ1cMlrPExfs2uZoRqUpa8HYlrKsSGy6QwNDe9G/aVGqYiVtVHTUdSWvN3fntJpRDuMLYhFzKajUHpFF3w8kpHGsrxMY0jsUD94xwa4HAE04gbR+atXq0r3zi9q/dEjD1KuOUYpNVYbJrY7cJfkYwi6lHtLXbCMDvG0Kuq01BrVeTPXYHFTrxtUVpLJ2zXVNf9Oi5E4EA3nJnkwCRUE0K74eh2ravsKzSekFgownJXTdn5KxD2hHD31GVAPb8Vb4SjKnDVkeI0zjYYvE9pT2WSzPVllvKNvEjHPVjhis4lS7NqPz6GuiJ0oYpTm81s5Xs8n1HcSFyM05mq9QcDl2LjViqmH6E7R1Xu+kotZKfD/2/DyJMKlPfCFZBuli+LwPQs91q5M8NX3sur+7Et7wEbzSu9DfLqQ626fQz9XpUggIjSqWvyz9rOeP+OfqJW0dphrIoUlMcnEa8fVcCs1o60Gjrg6vZ1ot7Nj6PJm72PM8rCaQTgAMx0epVNaCUr2WZNV1JxvmnYssvBDQKY7zn+SgTk2yTGKSOy0NxCEMCoZGNq2rDl23ojgBvNF1pUZVHZGk56uRVbf0rAhl1662m71bTvVhTwyp5yz5eZGTnXerHJcW8kkZFaFtPiRS/wCrkG6ruw71PeGhUj7W37GtDSlXC1F2L9lPZz6nR2kMVwDX0LARqFQBvzWlTCXp6t2zthdLKlilVUEk3na/Hbxt6EgDVUjTTsz6JGSkk47GKhsMbXZVldhB7O1TcBNKrbmjz/6kouphNb4Wn+3oQiuz58dZVgLwDkcMN+S415SjByjtJujqVOriYU6mxu2Xp6j60Ab8Ik1dgCdfNIoVDw89eE8suBfaUoKjiMPd3kmk/k1Z/MllUntUIUMm6WL4vA9Cz3Wrkzw1fey6v7sS3vARvNK70N8upDrbp9DP1elSCAoM/bAiPfynKOaSQGMfda1oNAaUN5xzxW6Uja0LLN3e3+8WPpDRmBHgufBjm+PqOoCOIpiN4PQtFW9rVaN6uF1IKazT2P8AZ8n5E5obaj2N5NwpEh81zTraPhhiuUoxk3D5r++RJmm6UcQuOUuq/KNJsm0mubgcNY1tPABVdeg0zrSq3JdjwcjVRGmtpJumelgycZiPd3krpCGsaSlYxTSyHMTs29pc1rGuo1rnU6boxc4q6w8qdNaq2kathq0qUav+j5Xf1ysjja2iEyyHDZUuGJAcaAV1AE4cEhV/yOSV+nA6vsp4ZUtZxle7vnrfTkRs7orEhNDnnPYDTHjSvFbVMW6avbLqMFoqjinqRqNS/wDXJ9MxtCslo74k8MFGqaQm17KsXuH/AEvRi71ZOXlsRItFMBkq5u7uemhBQiox2LIVDYRwrgUTad0aTjGacZK6ZAT8tcdQZHEfBX2Er9rDPaj5xpjRywdfVh7ss1+DlLNJcLudajox7F1quKi9bYQsFCpOvFUl7V7r5ZjgROUjNNKc4YcP8LhqKjQaTv8AyWUa8sdpOM5RtmsuSj/wnVRH0UQrIN0sXxeB6FnutXJnhq+9l1f3YlveAjeaV3ob5dSHW3T6Gfq9KkAgM5s6FcnGA6opHU4jsWa0vY6W+6JODg+1XnGVuurI0Ga0ZYyFGmQ4wIgBdWpuktxN4ZYnDD1qJUqKU1FehJwdWdKLVk09qayfm/yUSy7SeIwiuxL/AF3cKdVR1LetFRV43vF8fMm4GTry7Ooko1VZW2JxyRoMtMEUew0wqDuP6yXT2akblLUhOjNwe1OxZ7HtG/rDXjMaiNowyUCvR1ehJpVbljhxARUZKtcWnYmpjOXbeiF2dP0NS7yerGxzitaVz0+zIF/lTDZfGN+gz28VzVSbVjpaytnbrl9CI0lrGuth0JBqcQDlsONMVOwf+K7kQ8T/AJLKJn+m9v3Lsu5vPaBepTLAt66AqT2DqReo8mSMDiqWDqKrVTbWxL9/2KrCtNhzq3j+SjzwFWOazPSUP1Hg6jtO8eq/Fx2yIDiCDwUSUJRykrF1Rr06yvTkmvJ3EfFoQDrwB37FmMNaLa4GlTEqnVhCX+2SfC/J9eB0XMkWIe2nc5o3e0/krjRytBvzPEfqmd68I8o/uNZSPcdWld3wUmvT7WGqnmU2jsZ3Osqjjdf3Z5of2fCvPdEpQY06dag4qrq01STu+J6XQ2E7XFzxmq4xu9VPzJNVp6wQoDdLF8XgehZ7rVyZ4avvZdX92Jb3gI3mld6G+XUh1t0+hn6vSpBAUzSKQc2bY9uTyHDzm98BvoAelYqy/wAUuhM0cr4qnnlfjy4+g803tJz4UIFxLSAeOdPYuVFp1FblclV6HZYaq5bVPU+Sz9SvMdWWG1kQlp40qOvHoWZzXb6nBo60KD8P7wnZweXW/wCGXDRmb5SFTZ7Dq66rSheLlTfBmNMatV08VDZNZ+TW1E5LxixwcNR/QXaUdaNimi9Vot8KLhg7Bw2ZgqpknfMsU1YdWXHbyZfXmlxodoGHtBXKtGTlqm9KSUdYq2nWlol4QLCHRH+DbqA1vO5SsNh25WNalRKOtLYZLN25MRneEfU6mkgk7earSFOEFaTIc6rqZUo2X382zz/tEzEN50OJVxHOeHcBUnFZdeCyXoZp4GrNu9lxzaEm7JMO8C4Eg0oAcSNlPguEcYpT1dUsqmg9TDKuql7q6VnmcpaSiZt5u8mnsStiaGyWZjAaKx8vbpPU6u3or+pIQoMQ4RCMCCKU1GtfVTpUCdSlHOkudz0uHwmNqxccXJZNNavNO47US3BF62V6ejX3kjLIcAvQYal2dNI+YaWxSxOKnNbNi6LL+SWs5g5NuRz9pVVi5vtpZntdCUYPA020nt+7HiiF0CAQoDdLF8XgehZ7rVyZ4avvZdX92Jb3gI3mld6G+XUh1t0+hn6vSpBAM7WkeWhloNHA3mO+y8ZFZTBAMgf6qEYTv3caG40GquZHDsKjq9OfTZ0LutPt8OpJXUrKXlNcfmhmZYmVEK60vBc4EGrgASTUUwqufeIurrJf8Jj0XOGElCT1bJZf6yd8mnz5nnQ6duxLhODsOunbTrK71ko1Iz4PJlbhH2+Enh370fbj9pfkvK6FUWazjegtx+qR1VG3cq2rlMm084EHbFriDJsLiaCoIGeB73PWSFIjBdo5dDSN5R1b2tmyiNsmbtKJywYRDwaHuNGhowoCcypHaQpXTeYnF1XFJNRWzn/f2LfY0KXkmm8080UqGF7iRmSR8VwrybimdcLTnVk4Q+l9v5ZA6Tac3yWwGxG1GcTClNYbU7s10o0XbNo51pRpS9qLvyeSv+5Umy0WIauJx1uPYk8RQo5LaWFHRukcbacm1Hm3bLoSDXMgtpXfvJ20Vc41cRO9j1EamE0XR7OU/wAt87DiHEq0HKoriuEo2lqosaFbtKSqNWur58CJn7Qvc1uDdZ1n8lbYXBqK1pbTxemNOyr3o0HaPF8X/BHqwPMknZM1TmHLVx2Ksx2HT/yI9Z+ntJ6ku61Nj2dSWVSe1BZAhQG6WL4vA9Cz3Wrkzw1fey6v7sS3vARvNK70N8upDrbp9DP1elSCAEBB29ZN88qxt51KPYDQvaMi06njVtGCzZPabwqShsYstaEvDgXoZyFKHwlRqfrrVcZ6scltZYUKdfEWlUk9SObb2JLP6ldbZD2y4mW1Drxdd/8AyOR7eBXZx1o6j5epEp4js8R20Fxbt5Ph9GXKy5wRYTXjWMeOtc6bbWe02xlKNOr7Huyzi/J/uthZLBmwAYbjrq3pzGaj4iD95GtCStqsaWlIw4kcQ3YsLw4g6ic8K0qtou9O72m0Zyp1P8btcsxtqDCAYObdFLtKgDVkq9Yac3rMkuvCORWLYmmRTVrc63iQAXV3D9Yqyo0pRVpMhzq+2pQyaKhasvLtBxxH1Rz8eGrrUacKccoPPqeoweLxtVqWIppw5tZ/Kyz+hEQYrnuo1pptINTwCjyoqK23l5ZlzSxsqlS+pqU0s3L2b9Ezo6x6Ve6G7aSa06iujq11C2xEKOG0XPE62spTb53z6bDnOmkN/mlcsOm6sV5lhpSahg6j2ZFdXokfLgQChYaVrM2jJxd080TspOtc0VIDtYJAx3Kir4WUJ+ysj6Lo3S9GvRTqSUZLJp/f5jkPByIUZxktqZaqtCWyS+opWDobpYvi8D0LPdauTPD197Lq/uxLe8BG80rvQ3y6kOtun0M/V6VIIAQAgGcxZUF7rz4bS7bTPjt6UCbSsOy0UpTClKaqbEuCqS0YyUcwnYwnm8w7Bs4jLq2rWpdf5F8ydhVGuu7zdn/q3svyfXh5lphRQ4AtNQUjJSV0Rq1GpRm4TVmj2StvI5ErJWK+JQk0JxpSpptOKi1MVGGVjvCg5Z3JFmiW2J1D21Ud6Q8iQsHbO42fo9BFWloJGvD/AAiq3zt6HTXqxy7SX1ZCR4IY5wFKA0rgMlPhbVTtYhTlUnKzbb83crltWoCLoNGDN2o/l7VBr1nVepA9ZonRscFHvOJdnwvw/kqloT1/mt732/kpeFwjp+1LaVWmdNd6XY0fc58xgp551ggSuBCBpp2YIYBLIzsOjZl4ycR0rlKjTltRLo4/E0fcm18z6W0fNZWXO2BD9xq8zVVptFrGbktZ7WLb3gI3mldaG+XU5Vt0+hn6vSpBACAEAIAQEZpBZnLwi0d+3Fh37OBy6lmLszDKlIWrFl6Eglp/RBrrGW1R1BOT7N2fLmXs68lRgsXHXg1lJe8vK/7Ms0jpLBfgTdOz9Y+pZdRx9+Numa+pFWj41s8NUUvJ+y/pxLvY1ssLG85oIFA7UQN4yUarR1m3HNHPWnRepUWq1zJCPbwaO/B3NxPXTDrXGODvwsbyxNiuWvpc2G04NaeILvZgeK7KlGDte75I6UqNWstZrVjxk+X7/Izm0dJHRK4GmoZDp1npUh4WpU992XJEilpXC4NWw1O8vil+OBCR47nmrjX2DgpdKjCmrRRT4vG18VLWqyv9l8jmupEBAS9j2fVj47+8hg3f6omroBKj1pZaq4lhgYpVFN8M/pxIkld0rEGUnJtviIsmoIAKA+mdHfFJb0EP3Gry1beS6l/T9xdD1b3gI3mlb0N8uppW3T6Gfq9KkEAIAQAgBYA3nJ2HCFYjw0b8zwGZ6FskzFyBlJ6XmIr4QBuv5wqAOf8AWLdYrnjrBXKpS9q7/wCFjQxbVHVjtV7p5pxfl5fuRFs6OOhGrDeacq+zis947PKps5/k3ho+OLTlhn7XGDefVPiR0raMaCSGvc3aDWnUuvZwmrr0Ivea9FunUV7f6yV/py+R3jW/Hdm/2/Gi07rHi2/mdlpWcV/jpwj0jn63I6LFLjziTxXaFKMPdViHXxdau71ZN/3lsPC6EYEAIB/Y1mOjxA1uAGLnfZHx2LnOVjtSgnnLZ/ciyaXObCl4cFmAJpT+luPtoucVeWZ317U5S55Ly5+mXzKYpBCBACACgPpnR3xSW9BD9xq8tW3kupf0/cXQ9W94CN5pW9DfLqaVt0+hn6vSpBACARARNoaRwIWF6+77LKHrOQWyi2atlatDSuM/BlIbd2Lus9gXRQXE1ciCiPLiS4kk5kkknpK3saiwYxY4OaaFpqDvC1lG6sbwm4u6NNkJpseE19AQ4YjYdYUdq6tIk3lSmpwduKaK7b2j575mWo50Gx27eosdfDyyziX0qlDS0EqjUay48JFaiyL2/Vrwx/NS4YulLjbqVWJ0LjKGbhdc1n/I3LaZ4KRGSewrZU5wdpJp+eQiyaAgHtlWa+O+6wec45NG/wCC1lLVN4Rvt2GiWdIMgsDGDDWdbjtK4ebOspXyWwpemM1fmC3VDaG9JxPtHUulNcTWo8lEgl1OIIAQAUB9M6O+KS3oIfuNXlq28l1L+n7i6Hq3vARvNK3ob5dTStun0M/V6VIICOta2IcAc41dqYO+PwG8rKi2YbsUm1reix6gm6z7Dcv+R+t7Ny6qKRo2Ra3NQQAgBAWnQyO9oiGlYQLQ4/Zc+oDtwNKdSh4iahJPmWuCw7xNKcF70c1581+/UvMmGF11+AOFdh1dCTva6IcEr2l/w42zo+0CpAxwDwADXMV2qNqwrZWsy0w2ksThJJ67ceVzPrdbdFD3wdTqrXoWuBjJVGi6/UVWlUwVOolnJpp8bWuyEVueIJjR3R2NNupDY4sHfPAJpuG0rlVrRp7WdqdJyz4GgwLGMswNENzG7SDidZJ1lcI1Iy2M3lGS2o8x4oY1zjk0Fx4AVK3WbNDLJiMXuc85ucXHiTVSUjk3c5oYBACACgPpnR3xSW9BD9xq8tW3kupf0/cXQ9W94CN5pW9DfLqaVt0+hn6vSpKtb+lF2sOAQTkYmYB2N2nfkukYczRyKe95JJJJJxJOJJ3rqlY1PKGAQAgBACAv30QPa+PMS8QVZGgGo23COxx6lXaRj/jUuTLDR9V06utHaTkaUfAiOgRKktxY8/8Ash6ncRkfzWmEra8dV7UTNJ0ItrEU1lLauUvw+APfhjkB6tylXsrlZCLnJR5u31M8t+IXEE6y49dCouAes5s9J+pKapU6FNbEmvpYm9AtBnzrhEi1ZLg4nJ0Qj6rNg2ld8Xi1SVltPO4fDupm9ht8jJQ4LGw4TAxjRQNAwHxO9UM5ym7yZbRioKyO5C0WWwy1zM1+lxsKBAaGC6+M+7QZXW4uNNWoYfaVxo+pObaexFbjIQiroyFWxXggBACACgPpnR3xSW9BD9xq8tW3kupf0/cXQ9W94CN5pW9DfLqaVt0+hi+l9s3RyMM84jnkamn6vE+zivQQjfMp5Mpi7HMEAIAQAgBACAn9AZ/kbQlnnAGJyZ4ROZ7XA9Cj4mGvSkjtQlq1EzeLbshswwA817TVj9bTrrtByI/JedpVHBpovU8nFq6e1f3jyKLb9mx4THAQnvrheY0uaAdeGKs6mLjKnaPE10XgYyxKlUklFO+fGxE6M6DxJqMHzEN8KXZqcC18U7ADiG4d9syzqOUayw9Oyzk/TqSNL1u+Ymy9yPq/LyNegQWsaGMaGtaKBoFAANQCrpScnd7SPGKSsjosGwIDCPpXtblp5zAatgAQxsvHnPI6aD/ivQ4GlqUr8ymxU9ap0KappFPcKE5xo1pcdgBJ6glxYcxrKjtFXQngbbpw47FjWRmzGayYAoD6Z0d8UlvQQ/cavLVt5LqX9P3F0OelUwIcpMPOTYbncaY0XTD7+PU0r7p9D5tjRS5xc41LiSTvOa9IikZ4WTAIAQAgBACAEB6hxC0hwzaQRxGIWGrpoynZn0PpJpM2WkhM0vOe1vJt+094BA4azuC83CjrVdQv0/Yuv7yX1MzlNKZ4B1+YcXOdeOxtfqtAwAXWrUhe0IqxfYTQacdfEN63JOyQ6szS+YgvvF3KD6zT9Ydh3rR1NbKSR2q6CoqLdFtS83dM03R7SCDOMvQjiMHwzg9h2OHbkVxq0ZU9uzmecu1Jwlk1tRKrkbDG3LREvLxYxyhsLuJAwHSaBdKUdaaRhuyuz5mixC5xc41c4lzjtcTUnrXqYqysefk9ZtnWQlDFiNhtzcaV2DWegVKN2RhGgNEGThhrQccAAKviO1k/E4Bcc5HTYcodviv7yE9ja0L6hwb51MQN4qmqLkdpbYzSwx4YAIxeBk5p+txHrC2jLOxq0U4rqaH0zo74pLegh+41eWrbyXUv6fuLoMtPf4fN+hcuuG38eppW3b6HzmvSFGCAEAIAQAgBACAEBdLUtbl4Nnw61EKWqfPvGGD91o61S149nKclxZ7DQUI1HC62Xf0yX3Y0CgI9iCyLHP8A10SXc2PBdciNOepzTm1w1hTcG9aXZSzizzf6iw0Ow7wspK3zRrehemcKdaGmjIwGLDr/AKm7QuGJwjpO8c19jztGtrRVyG+me0rkrDgg4xolSP6IfOP913rXXRtO9TW5GmLqatNrizGFelOTGikdrJgOfgLjqcf8VXKtNRjdkrCYapiKqp01dsmrSmREihwLmt5MhjiKAkEl9MaE4s9S40K0aiyJGOwFXCSUalrtXyPERtBi5oFDUtFL1KkONeHBdiCSogxGSP72DFa3kDzixxbdLTdqRW7gRnRRViYOpqraT3gKnY9qnG221818na/yM7KnlYfTOjvikt6CH7jV5atvJdS/p+4ugy09/h836Fy64bfx6mlbdPofOa9IUYIAQAgBACAEAIAQExZD6t80Xegku9pPUqjSF1JeZ7f9M6sqcnxWX1d/70JFVx6oEBGWjV8RkIHMjrcaDq7Va4CGrF1GeL/U2Kc6kcPHYs31ez0NVs3Q8RYcN4dyJZ4JzW84BuRGIw3HNc8RioxlqpXKfDQk457OX92GffSRaUSLNmHEcHmA3krzRQOdm51NRqaEf0qZg6cY07pbcyJi5607LYiqqWRTvIzRhRGRGgEscHAOALTQ1o4HMHJaVIKcXF8TpSqypyUovNGiykxGtgFr40GFDhm9yfNaYZFecxo5xABIvVA9ipJQqYWd0erhW0dVoJOLlJ7U9qfX8HKbk7OhYOix5xw2FkODUbwKkdLlmWNqyVkZw+g2pdq0opfE7+n5K3b9tQXs5OBA5Kp5z+WixKj7NDQHVjTUpODwri9eZE0zpHWXYQqay4tRS+SZXCrQ82fTOjvikt6CH7jV5atvJdS+p+4ugy09/h836Fy64bfx6mlbdPofOa9IUYIAQAgBACAEAIAQDuz54wr3NDrzaY6iDUEb1yrUo1FZkzB42rhaiqU3/J3/AN2P2R61C8Nh8TL7/wCVVv8Axx9Q/wB2P2R608Nh8TMf/Kq//jj6nOUtG5HbGLQ66a3SSAcKasVMhRUaeomUeKxksRXdaSzfD0Ly36XY4AAloIAyF5+FMlC8Mg3dyZt352skZ5MRi9znuNXOcXOO1zjUnrKsopJWRCk7u5zWTUEAIzKbTuj055OZJ6StFBLYjpKtUmrSk31Z5W5yAoD6Z0d8UlvQQ/cavLVt5LqX9P3F0GWnv8Pm/QuXXDb+PU0rbp9D5zXpCjBACAEAJcAgBAFUALABZAIAQAlwCAEAIAS4BACxYAsgCgPpnR3xSW9BD9xq8tW3kupf0/cXQZae/wAPm/QuXXDb+PU0rbp9D5zXpCjBACAEBNaKlpiuY4AhzDmBmPyqtWZQ4iwBChS8MgXnRgXGgqQHZetqxtMnS35sB5gCGyjrvOAo4VIyoiBJvY0vfALG8mIQcBTWSR2LAKjY5HLQq4gvAx34dq3ewwWlko2szzRi6jcBh+7Bw6ytDYZwoTeVk23R4Ik4DElpz25LPAwR1vT95zoQhtbciHnAYmlRispGGOLBIZAjxg0F7cASK0wHxWHtCO1sywMeWIaAX3b1BgcW9hKyjIulsJvJsc0Ac8tNABt2easID+1pZpEMhrebGh1oBkTTHrRArNutAmIgAoL2Q4BZWwwxgtjAIAQAUB9M6O+KS3oIfuNXlq28l1L+n7i6DLT3+HzfoXLrht/HqaVt0+h85r0hRggBACAd2RGuRobv6wOh3NPqKwzKJjSCJWahN1NLetzqnsWq2GRdJ5oF5hcm28Q2kTC9mDTLoz1ogOI0B8aEYcTmx4bagg9801zI20x34pxMFZk3UiMOx7T1ELdhF5jupEaPtvPqhH4LmZIl5/8AOgj7MKn9rz2rPAwRukE61z3MENrS2IavFKupUY4dKykGd7L8TmOPY1Ye0yjxZklEbMQeU11c2rq4AE9GpZuCQ0hgOEs69mIxcPNc51PU4LCBIxOc57NnJO/uJ/6LAKnb/jEXzuwLaOwwyPWxgEAIAKA+mdHfFJb0EP3Gry1beS6l/T9xdBlp7/D5v0Ll1w2/j1NK26fQ+c16QowQAgBAdZV4D2E5BwJ4AhGZJK1p1j5lsRpq0FlTQ/VNTmtbZAc2xHl3uMVsRxiClG0IBukbW7K61jPYZHz7VgBzoweSXQ7tyhrUVPbwSzMFRC3Bapy2oRiwHB1WtLi40dhVtBqxzOS0sBibRZ/reVvczbQ/YplSuazbIHC2uQJL4T3Oe55JBBAANSaVA10RXDOlizcPkosGI65fydSoyp2I0ZRIG1oPLsN7mQ4ZbeocXGgwFK5DNYswRzJ9plY0Nzue595ooccWnPLMFZsCSZbELl3OvcwwmitHd80nClNhWLGCBteM18Z7mmrScDjsG1bLYBmsmAQAgAoD6Z0d8UlvQQ/cavLVt5LqX9P3F0GWnv8AD5v0Ll1w2/j1NK27fQ+c16QpAQAgBACAEAIAQAgBACAEAIAQAgBACAEAIAQCFAfTWj3ikt6CH7jV5atvJdS+p+4uh1tmz2zEGLBeS1sRpaS2l4A6xUEV6EjN056y4MzKOtGxRu5DK+XmeuD8tTfE5/CvUi9xgHchlfLzHXB+Wnic/hXqO4wDuQyvl5nrg/LTxOfwr1HcYB3IZXy8z1wflp4nP4V6juMA7kMr5eY64Py08Tn8K9R3GAdyGV8vM9cH5aeJz+Feo7jAO5DK+XmOuD8tPE5/Ch3GAdyGV8vMdcH5aeJz+FDuMA7kMr5eY64Py08Tn8K9R3GAdyGV8vMdcH5aeJz+FDuMA7kMr5eY64Py08TqfCvUdxgHchlfLzPXB+Wnic/hXqO4wDuQyvl5jrg/LTxOfwodxgHchlfLzHXB+Wnic/hQ7jAO5DK+XmeuD8tPE5/Ch3GAdyGV8vM9cH5aeJz+Feo7jAO5DK+XmeuD8tPE5/CvUdxgHchlfLzPXB+Wnic/hXqO4wDuQyvl5jrg/LTxOfwr1HcYB3IZXy8x1wflp4nP4V6juMBO5BK+XmeuD8tZ8TqfCh3GBfpKWEKGyGCSGMawE5kNAaCaa8FXSlrNtkuMbKw4dmktplbBFqZBACAEAIAQAgBACAEAIAQAgBACAEAIAQAgBACAEB//2Q==">
            <a:hlinkClick r:id="rId4"/>
          </p:cNvPr>
          <p:cNvSpPr>
            <a:spLocks noChangeAspect="1" noChangeArrowheads="1"/>
          </p:cNvSpPr>
          <p:nvPr/>
        </p:nvSpPr>
        <p:spPr bwMode="auto">
          <a:xfrm>
            <a:off x="180975" y="-2408238"/>
            <a:ext cx="35623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26" name="Picture 2" descr="http://www.gcmonitor.org/img/original/Courtroom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89"/>
          <a:stretch/>
        </p:blipFill>
        <p:spPr bwMode="auto">
          <a:xfrm>
            <a:off x="-1" y="0"/>
            <a:ext cx="25146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kstvak 12"/>
          <p:cNvSpPr txBox="1"/>
          <p:nvPr/>
        </p:nvSpPr>
        <p:spPr>
          <a:xfrm>
            <a:off x="2771800" y="1131590"/>
            <a:ext cx="56886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Doodstraf</a:t>
            </a:r>
          </a:p>
          <a:p>
            <a:endParaRPr lang="nl-NL" i="1" dirty="0">
              <a:solidFill>
                <a:schemeClr val="bg1"/>
              </a:solidFill>
            </a:endParaRPr>
          </a:p>
          <a:p>
            <a:endParaRPr lang="nl-NL" i="1" dirty="0" smtClean="0">
              <a:solidFill>
                <a:schemeClr val="bg1"/>
              </a:solidFill>
            </a:endParaRPr>
          </a:p>
          <a:p>
            <a:endParaRPr lang="nl-NL" i="1" dirty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i="1" dirty="0">
              <a:solidFill>
                <a:schemeClr val="bg1"/>
              </a:solidFill>
            </a:endParaRPr>
          </a:p>
          <a:p>
            <a:endParaRPr lang="nl-NL" i="1" dirty="0" smtClean="0">
              <a:solidFill>
                <a:schemeClr val="bg1"/>
              </a:solidFill>
            </a:endParaRPr>
          </a:p>
        </p:txBody>
      </p:sp>
      <p:pic>
        <p:nvPicPr>
          <p:cNvPr id="4098" name="Picture 2" descr="File:CAPITAL PUNISHMENT US STATE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94" y="2480381"/>
            <a:ext cx="4483411" cy="316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ile:US executions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607" y="1497888"/>
            <a:ext cx="3933825" cy="241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39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915816" y="61912"/>
            <a:ext cx="60514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Straf</a:t>
            </a:r>
            <a:r>
              <a:rPr lang="nl-NL" sz="2000" dirty="0" smtClean="0">
                <a:solidFill>
                  <a:schemeClr val="bg1"/>
                </a:solidFill>
              </a:rPr>
              <a:t>.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108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3076" name="Picture 4" descr="http://www.walkofheroes.org/wp-content/uploads/2011/12/detail-of-american-flag-11279635008nza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510" y="53058"/>
            <a:ext cx="986870" cy="65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4" descr="data:image/jpeg;base64,/9j/4AAQSkZJRgABAQAAAQABAAD/2wCEAAkGBxQTEhQUExQWFRUXFR0YGBUYFxQaFhcVFhwXGBgXGB0YHSggGhwlHhcYITEhJSosLy4uGB8zODMsNygtLisBCgoKDg0OGxAQGywmICQuNCwtLiwsLCwsLSwvLCwsLCwsLCwvLCwsLCwsLCwsLCwsLCwsLCwsLCwsLCwsLCwsLP/AABEIARMAtwMBEQACEQEDEQH/xAAcAAABBQEBAQAAAAAAAAAAAAAAAQQFBgcDAgj/xABJEAABAgMEBQUMBwcEAwEAAAABAAIDBBEFEiExBkFRYXETIoGRwRcyMzRTcnOhsbLR0wdCUpLS4fAWIzVUYqLxFBWCwiRD4mP/xAAbAQEAAgMBAQAAAAAAAAAAAAAABAUBAgMGB//EADkRAAIBAgIHBQcEAwACAwAAAAABAgMRBCEFEjEzQVFxExQVYaEiMlKBkbHRBsHh8CNC8VNyFiRi/9oADAMBAAIRAxEAPwDU5+Y5Nj30rdFabVURhrzUeZKlLVjrED+1rfJH7w+CmeHvn6Ebvq5B+1rfJH7w+CeHvn6Dvq5B+1rfJH7w+CeHvn6Dvq5B+1rfJH7w+CeHvn6Dvq5B+1rfJH7w+CeHvn6Dvq5B+1rfJH7w+CeHvn6Dvq5B+1rfJH7w+CeHvn6Dvq5Dab08gwvCAN3F4r1UqsrR0nx9DHflyIyP9LEq3KHEf5v/ANALbwuXMx3+PIaP+mCDqlovS5ieFz4NG0cdTe257Z9LsA/+h44uHYFylo6qiXTr4SW2pbrF/wAjmH9KEN3ewHHhEb8FHnRlDKSLWho6FdXpVYvpc990pn8u777fwrTVJHgc/jX0Yd0pn8u/77fwpqjwOfxr6MO6Uz+Xf99v4U1R4HP419GHdKZ/Lv8Avt/CmqPA5/Gvow7pTP5d/wB9v4U1R4HP419GHdKZ/Lv++38Kao8Dn8a+jDulM/l3/fb+FNUeBz+NfRh3Smfy7/vt/CmqPA5/Gvow7pTP5d/32/hTVHgc/jX0ZdpOPykNj6UvsDqbLwBp61oylnHVk48hvb3gI3mld6G+XUj1t0+hn6vSpBACAEAIDlMR2saXPIa0ZkpYwUy2dKnvq2DVjftfXd+H2rrGHM1ciuucSak1JzJzPFb2NBFkAgBDIrXUyNOCw4qSs8+ptCcoO8W0/Ify1pkYOxG3X+agVsBGWcMmekwH6kq07Qr+0ufH+SVgxg4VBqFVVKcoO0j2OFxVLEw16Tuv7wOi0JIIAQAgBACAQoDdLF8XgehZ7rVyZ4avvZdX92Jb3gI3mld6G+XUh1t0+hn6vSpBACAEBwnZtsJhe80aOsnUBtKzYxczu2bXfMOq7Bo71mob953rso2NGyPWxqe4cFzsgTwC0nUjD3mSKWErVd3Bv5ZfUfwLDjOyYR19i4PFw4Jv5fknLRFRZ1Zwh1kr/RD+FonFOf8A1+K1eIqv3YepvHBYKLtOv9Iv9wfou8andF0+xcniK62wJcNH6LlksQ79LDOLY1DS8QdhC1WkWnaUSXL9MQnHWo1brzWX1Q0jWe9uqo2jH81Jp4ylPjYqcToHGUFfV1lzjn6bTjCjFpq00Pq6V2qU41FaRAw2Kq4aevSdn/dqJqSnQ/DJ2zbwVLiMI6Tus0e90XpmnjFqvKfLn0Hail0CAEAIAQCFAbpYvi8D0LPdauTPDV97Lq/uxLe8BG80rvQ3y6kOtun0M/V6VIIAQCEoDPNJLX5eJRvg24NG3a48dW7pXaMbI5sLC0eizLqMaabd21cK2JUXaOb9CxoaPTgqtZ6sXsXF9Fy82aNY30cwBTlKxHbhgDxKr6uJb2tkuLhDcwS8/el9Xl9EW2T0XgwxzYbBxFT61FeItsNp9pU99t/MkG2aAKA03UwWveJM59iiC0gs9rWlwADgQagUqDgpuGrOTsyLiKSirldVgQxpaMmIjThzh3p37OC4V6SnHzLPRWkJ4Wss/Ze1f3kVdU7TR9HTTzI21ZUUvjp311qywOIet2cjyf6h0ZDs+801Zr3vPzIprqYjDerRpNWZ46E5QkpRea2E3Z85fFD3w9e9UuKwrpO62H0DQ2l1i49nPKa9fND1Qy+BACAEAhQG6WL4vA9Cz3Wrkzw1fey6v7sS3vARvNK70N8upDrbp9DP1elSCAEBW9M7TuMEJp5zxV25n5nDgCt4K+ZrJld0esh0xFDQMK4rniKur7K/qJ+Bw0NV16q9hZJfFLgunFm72DYbIUNrQKCnS47TuVLVrcIkyTnVn2lTb/dnkTjW0wCjN3N7CrABDI1tCVERhB2erWF1pVHCVznUgpRsUCagFji06vWNRV7CWtG5USjquxyW5qVy2ZW4+8O9djwOsdqqsVS1JXWxnvtA47vFDs5P2o/bgRkw2rHD+k+xcaTtUi/MssdBTw1SL4xf2K0vSHypnpjyCCMCFrKKkrM6UqsqU1ODs1mT8nMX2115Eb1QYij2U7cD6VozHxxlBT4rb5P+RwuBZAgBAIUBuli+LwPQs91q5M8NX3sur+7Et7wEbzSu9DfLqQ626fQz9XpUggPL3gAkmgAqTsAxKAzKfmXTEZzvtOwGxuQHV2rrKShG7M0aMq9WNOO1uxo+gEk1lNprTbhhsP8AUVV3lOm5vi/oXuk1GjWhhYe7BfVvNs1SE6oB3KqlkzVO6PSwZBACAEMFe0hsm8Lzc9X4cB1KwwuIayZDxFG6uipK1K65wnJcRGFp6DsO1c6tNTi4sm4DFywtZVY7Ft80VePBLHFrhQj9VCppwcHZn0fDYmniKaqU3k/7YirQlG0q1uO0fAfBTsJXlrWlI87pnRdHs3KlTz5pfsvwRBVvc8S8sh5Zca68DU7Dp1freomMo9pTvxRdaCx3dsSk/dlk/wBmTqoj6MCyAQCFAbpYvi8D0LPdauTPDV97Lq/uxLe8BG80rvQ3y6kOtun0M/V6VIICC0xm7kuWjOIbv/HN3qFOlbQWZq2VGx4dXE7B6z+io2kJ2go8z0f6Yw6niJVH/qvuaFo1Fushu2OPVeK50FehY46c9nSEn0+xp0g+reBp29qqqqtI1pu6HK5HQEAhKGLnGcmRDaXHV/nUulOm5uxrOeqrkTbdsw2wg6oNReHVnkpNGg1Jt7EcpS7S0YZt7EZLOaYNFRDYTvJw6lbKNSSyyRHcMNSlaUnJrhHJfVkS/SmPU0IHQCsqg+MmJ46ja0KMV1bf7obxLdiupfIcBqy6lrUwkanF/UkYTTVTDTvCEUuNl/LHUGaZEFK47Dn+fQq2ph6lF39T1+G0lhcfDVWT+F/3P5EPNso4/nX+7FW9CetBM8LpGgqVdqOz539c/wC7TkCu1rqxATad1wLLBfeaDtAPWvN1I6s2vM+sYWr2tGFTml9j2tCQCAQoDdLF8XgehZ7rVyZ4avvZdX92Jb3gI3mld6G+XUh1t0+hn6vSpBAUzTyN+8hM2NLvvGn/AFXWmaSI+xRzXH+r2AfFVekX7aXke2/S8LYecucvskaFo3K+CafOPvfkusV2dBFBpKqq+OnKOy9voaHZp5p49gVVW2nSm8jha+kEvLCsaK1v9NRePAJToVJ7EbSmoq7KXaP0rwBUQmPdsNPjTtU+GjX/ALESWMX9zIUfSO6K4B19tXZC7QbF37tGlG+rkbU1HESUIT9p8Gi/S8w6PADaYkEYDor29KiOEadS6MXlOFn/AGxmGnUw+GGwwSKkh2+mpWMbTkuW05wm6NCUo+83q35K2duV+ZSmt306+xSnkskQacYylZuw5gCFXERH8KCvauH+V55JE7/6VNWipTl5+yvyLFjQjlDc0efU+yidnWTylc27zg5RtKi0+cW/s7ja9Q1BO7au9taNmQVNQnrUm8s1zJYsEZlfrD1HZwVQpSwtWz2Htp0aWmMH2i99ZX8/wyHIVwpJq6PDTi4ScZKzRP2cf3beHaVQYtWrSPpWhZXwNN+X7jlRy0BAIUBuli+LwPQs91q5M8NX3sur+7Et7wEbzSu9DfLqQ626fQz9XpUggKDpm+sydzGj2ntXansOcjro5Av3W7XGvAZ+oKrxMdfEJHtNFVu76JnV45267EaNITQhh7s3GgaPafYpFSnrtLgeUhPVvLiNNJtNTKyzYcM1jxKkn7LcRU9WAXCOEU6rfAkqvqUrvbyM5lbKmptxeA55OJe458K6uCndpTpq0UcewqVPaqOy8/whjOyfJktL2OI+y697MFvCetwaOVWhCEbqaflncc2PChF7eUcc+9FR/kqPiJ1Flb2eLLbReHw8lrKa7XbFPJX4Z8fsbroYWmEC01FO38lV4xptW2cDSlCcJSVRWaefUqP0s2eC1zwMRR/Vg5SsHP2Yvk7Gkoa2vT5q/wA45r90ZlJwLzTQVfUAYijcyXGvQB0qdVqxi0pvI5YHCVa0HKkk3e2fDK9ywTtmwmy0ABjoUdt4uitcHiJXOtCCKaqV1qKsTKM3rbHsJ0dEdvF9i842vk738uZDQZAY1DnVwrS6BvxNT1LNXFv/AFaXqSsJoRXaqxlK/H3VHzzd2zy+yXanA9YSOkYf7JmtX9L1lu5p8rqzHsjK3Bjmc/1WnSoWJr9rLLYeg0Ro7ulLP3nt5fgj7Wg0fXU4V6dfYrHA1danqvgeW/UWE7LE9otk/vxJKzvBt4dpVbi99I9XoRWwNPp+45UctQQCFAbpYvi8D0LPdauTPDV97Lq/uxLe8BG80rvQ3y6kOtun0M/V6VIIDPtMB/5T97Wn+0DsXeGw5y2knoE2/Fa0/aI6DT4lV9dauI1v/wAnoqFTW0PKHKaX1zLpOQbj3N1A4cDiF2hPWjrFJKNpWKVLWaY8aJMTALIIJIvYVa3LD7IGO9bXysjvZU5Xlm1kl+/4Qloz8edeJeXF2GQS2C00q0ZOinIuOpuQqEioQ9pmk4VJvN9b7fmQbLJi/WhuYAaEu5o6K5nhVbVa0aa1jfB4GpiaipxW3jyJ6zNHw43mv5odW6Wkkbr2HO3hR4Ve2V9hZYqgtHTUPe6pfVLajatHpMwoLQczid1dSqsVNSqO3A5UYtR9ra8xhptJCJLkHh14frgt8G/aceZmpPUlGfL7cfQw+zmBrnMI54Oe0blKxkpTip8H6MvNB06NCpOhKNqi4847VYkFXnpxUAIAWAQ9rRcbp1GoO4j4q3wFOy10/wDp4f8AUeKcqnYSXuu6fk1x+Y0Ey/ABxwyA/JTHRp3u1tKWGPxaUYRm7LYl+CXs6bvjHMesbVUYvD9lK62M9toTSjxlJxn78dvn5jxRC8EKA3SxfF4HoWe61cmeGr72XV/diW94CN5pXehvl1IdbdPoZ+r0qQQFM07lqPhxNrS08Wmo9p6l0ps0kcdBpu5NMrtB/XqUfFRzi/kWuj6l8PWpeSkvk8/RmtWtZxic5vfAdY6VEoVdTJnCrT1s0Ve07IiR28kLzTUEimdMQDsFadSlzmlHJmuH1VVTqJtEnYWhDYIvEFzzm4DE7RU6uFFEeKWzIkVIOcm0mk/7nzJJ+jHKYvaIbAO9BJeRsJ1cMlrPExfs2uZoRqUpa8HYlrKsSGy6QwNDe9G/aVGqYiVtVHTUdSWvN3fntJpRDuMLYhFzKajUHpFF3w8kpHGsrxMY0jsUD94xwa4HAE04gbR+atXq0r3zi9q/dEjD1KuOUYpNVYbJrY7cJfkYwi6lHtLXbCMDvG0Kuq01BrVeTPXYHFTrxtUVpLJ2zXVNf9Oi5E4EA3nJnkwCRUE0K74eh2ravsKzSekFgownJXTdn5KxD2hHD31GVAPb8Vb4SjKnDVkeI0zjYYvE9pT2WSzPVllvKNvEjHPVjhis4lS7NqPz6GuiJ0oYpTm81s5Xs8n1HcSFyM05mq9QcDl2LjViqmH6E7R1Xu+kotZKfD/2/DyJMKlPfCFZBuli+LwPQs91q5M8NX3sur+7Et7wEbzSu9DfLqQ626fQz9XpUggIjSqWvyz9rOeP+OfqJW0dphrIoUlMcnEa8fVcCs1o60Gjrg6vZ1ot7Nj6PJm72PM8rCaQTgAMx0epVNaCUr2WZNV1JxvmnYssvBDQKY7zn+SgTk2yTGKSOy0NxCEMCoZGNq2rDl23ojgBvNF1pUZVHZGk56uRVbf0rAhl1662m71bTvVhTwyp5yz5eZGTnXerHJcW8kkZFaFtPiRS/wCrkG6ruw71PeGhUj7W37GtDSlXC1F2L9lPZz6nR2kMVwDX0LARqFQBvzWlTCXp6t2zthdLKlilVUEk3na/Hbxt6EgDVUjTTsz6JGSkk47GKhsMbXZVldhB7O1TcBNKrbmjz/6kouphNb4Wn+3oQiuz58dZVgLwDkcMN+S415SjByjtJujqVOriYU6mxu2Xp6j60Ab8Ik1dgCdfNIoVDw89eE8suBfaUoKjiMPd3kmk/k1Z/MllUntUIUMm6WL4vA9Cz3Wrkzw1fey6v7sS3vARvNK70N8upDrbp9DP1elSCAoM/bAiPfynKOaSQGMfda1oNAaUN5xzxW6Uja0LLN3e3+8WPpDRmBHgufBjm+PqOoCOIpiN4PQtFW9rVaN6uF1IKazT2P8AZ8n5E5obaj2N5NwpEh81zTraPhhiuUoxk3D5r++RJmm6UcQuOUuq/KNJsm0mubgcNY1tPABVdeg0zrSq3JdjwcjVRGmtpJumelgycZiPd3krpCGsaSlYxTSyHMTs29pc1rGuo1rnU6boxc4q6w8qdNaq2kathq0qUav+j5Xf1ysjja2iEyyHDZUuGJAcaAV1AE4cEhV/yOSV+nA6vsp4ZUtZxle7vnrfTkRs7orEhNDnnPYDTHjSvFbVMW6avbLqMFoqjinqRqNS/wDXJ9MxtCslo74k8MFGqaQm17KsXuH/AEvRi71ZOXlsRItFMBkq5u7uemhBQiox2LIVDYRwrgUTad0aTjGacZK6ZAT8tcdQZHEfBX2Er9rDPaj5xpjRywdfVh7ss1+DlLNJcLudajox7F1quKi9bYQsFCpOvFUl7V7r5ZjgROUjNNKc4YcP8LhqKjQaTv8AyWUa8sdpOM5RtmsuSj/wnVRH0UQrIN0sXxeB6FnutXJnhq+9l1f3YlveAjeaV3ob5dSHW3T6Gfq9KkAgM5s6FcnGA6opHU4jsWa0vY6W+6JODg+1XnGVuurI0Ga0ZYyFGmQ4wIgBdWpuktxN4ZYnDD1qJUqKU1FehJwdWdKLVk09qayfm/yUSy7SeIwiuxL/AF3cKdVR1LetFRV43vF8fMm4GTry7Ooko1VZW2JxyRoMtMEUew0wqDuP6yXT2akblLUhOjNwe1OxZ7HtG/rDXjMaiNowyUCvR1ehJpVbljhxARUZKtcWnYmpjOXbeiF2dP0NS7yerGxzitaVz0+zIF/lTDZfGN+gz28VzVSbVjpaytnbrl9CI0lrGuth0JBqcQDlsONMVOwf+K7kQ8T/AJLKJn+m9v3Lsu5vPaBepTLAt66AqT2DqReo8mSMDiqWDqKrVTbWxL9/2KrCtNhzq3j+SjzwFWOazPSUP1Hg6jtO8eq/Fx2yIDiCDwUSUJRykrF1Rr06yvTkmvJ3EfFoQDrwB37FmMNaLa4GlTEqnVhCX+2SfC/J9eB0XMkWIe2nc5o3e0/krjRytBvzPEfqmd68I8o/uNZSPcdWld3wUmvT7WGqnmU2jsZ3Osqjjdf3Z5of2fCvPdEpQY06dag4qrq01STu+J6XQ2E7XFzxmq4xu9VPzJNVp6wQoDdLF8XgehZ7rVyZ4avvZdX92Jb3gI3mld6G+XUh1t0+hn6vSpBAUzSKQc2bY9uTyHDzm98BvoAelYqy/wAUuhM0cr4qnnlfjy4+g803tJz4UIFxLSAeOdPYuVFp1FblclV6HZYaq5bVPU+Sz9SvMdWWG1kQlp40qOvHoWZzXb6nBo60KD8P7wnZweXW/wCGXDRmb5SFTZ7Dq66rSheLlTfBmNMatV08VDZNZ+TW1E5LxixwcNR/QXaUdaNimi9Vot8KLhg7Bw2ZgqpknfMsU1YdWXHbyZfXmlxodoGHtBXKtGTlqm9KSUdYq2nWlol4QLCHRH+DbqA1vO5SsNh25WNalRKOtLYZLN25MRneEfU6mkgk7earSFOEFaTIc6rqZUo2X382zz/tEzEN50OJVxHOeHcBUnFZdeCyXoZp4GrNu9lxzaEm7JMO8C4Eg0oAcSNlPguEcYpT1dUsqmg9TDKuql7q6VnmcpaSiZt5u8mnsStiaGyWZjAaKx8vbpPU6u3or+pIQoMQ4RCMCCKU1GtfVTpUCdSlHOkudz0uHwmNqxccXJZNNavNO47US3BF62V6ejX3kjLIcAvQYal2dNI+YaWxSxOKnNbNi6LL+SWs5g5NuRz9pVVi5vtpZntdCUYPA020nt+7HiiF0CAQoDdLF8XgehZ7rVyZ4avvZdX92Jb3gI3mld6G+XUh1t0+hn6vSpBAM7WkeWhloNHA3mO+y8ZFZTBAMgf6qEYTv3caG40GquZHDsKjq9OfTZ0LutPt8OpJXUrKXlNcfmhmZYmVEK60vBc4EGrgASTUUwqufeIurrJf8Jj0XOGElCT1bJZf6yd8mnz5nnQ6duxLhODsOunbTrK71ko1Iz4PJlbhH2+Enh370fbj9pfkvK6FUWazjegtx+qR1VG3cq2rlMm084EHbFriDJsLiaCoIGeB73PWSFIjBdo5dDSN5R1b2tmyiNsmbtKJywYRDwaHuNGhowoCcypHaQpXTeYnF1XFJNRWzn/f2LfY0KXkmm8080UqGF7iRmSR8VwrybimdcLTnVk4Q+l9v5ZA6Tac3yWwGxG1GcTClNYbU7s10o0XbNo51pRpS9qLvyeSv+5Umy0WIauJx1uPYk8RQo5LaWFHRukcbacm1Hm3bLoSDXMgtpXfvJ20Vc41cRO9j1EamE0XR7OU/wAt87DiHEq0HKoriuEo2lqosaFbtKSqNWur58CJn7Qvc1uDdZ1n8lbYXBqK1pbTxemNOyr3o0HaPF8X/BHqwPMknZM1TmHLVx2Ksx2HT/yI9Z+ntJ6ku61Nj2dSWVSe1BZAhQG6WL4vA9Cz3Wrkzw1fey6v7sS3vARvNK70N8upDrbp9DP1elSCAEBB29ZN88qxt51KPYDQvaMi06njVtGCzZPabwqShsYstaEvDgXoZyFKHwlRqfrrVcZ6scltZYUKdfEWlUk9SObb2JLP6ldbZD2y4mW1Drxdd/8AyOR7eBXZx1o6j5epEp4js8R20Fxbt5Ph9GXKy5wRYTXjWMeOtc6bbWe02xlKNOr7Huyzi/J/uthZLBmwAYbjrq3pzGaj4iD95GtCStqsaWlIw4kcQ3YsLw4g6ic8K0qtou9O72m0Zyp1P8btcsxtqDCAYObdFLtKgDVkq9Yac3rMkuvCORWLYmmRTVrc63iQAXV3D9Yqyo0pRVpMhzq+2pQyaKhasvLtBxxH1Rz8eGrrUacKccoPPqeoweLxtVqWIppw5tZ/Kyz+hEQYrnuo1pptINTwCjyoqK23l5ZlzSxsqlS+pqU0s3L2b9Ezo6x6Ve6G7aSa06iujq11C2xEKOG0XPE62spTb53z6bDnOmkN/mlcsOm6sV5lhpSahg6j2ZFdXokfLgQChYaVrM2jJxd080TspOtc0VIDtYJAx3Kir4WUJ+ysj6Lo3S9GvRTqSUZLJp/f5jkPByIUZxktqZaqtCWyS+opWDobpYvi8D0LPdauTPD197Lq/uxLe8BG80rvQ3y6kOtun0M/V6VIIAQAgGcxZUF7rz4bS7bTPjt6UCbSsOy0UpTClKaqbEuCqS0YyUcwnYwnm8w7Bs4jLq2rWpdf5F8ydhVGuu7zdn/q3svyfXh5lphRQ4AtNQUjJSV0Rq1GpRm4TVmj2StvI5ErJWK+JQk0JxpSpptOKi1MVGGVjvCg5Z3JFmiW2J1D21Ud6Q8iQsHbO42fo9BFWloJGvD/AAiq3zt6HTXqxy7SX1ZCR4IY5wFKA0rgMlPhbVTtYhTlUnKzbb83crltWoCLoNGDN2o/l7VBr1nVepA9ZonRscFHvOJdnwvw/kqloT1/mt732/kpeFwjp+1LaVWmdNd6XY0fc58xgp551ggSuBCBpp2YIYBLIzsOjZl4ycR0rlKjTltRLo4/E0fcm18z6W0fNZWXO2BD9xq8zVVptFrGbktZ7WLb3gI3mldaG+XU5Vt0+hn6vSpBACAEAIAQEZpBZnLwi0d+3Fh37OBy6lmLszDKlIWrFl6Eglp/RBrrGW1R1BOT7N2fLmXs68lRgsXHXg1lJe8vK/7Ms0jpLBfgTdOz9Y+pZdRx9+Numa+pFWj41s8NUUvJ+y/pxLvY1ssLG85oIFA7UQN4yUarR1m3HNHPWnRepUWq1zJCPbwaO/B3NxPXTDrXGODvwsbyxNiuWvpc2G04NaeILvZgeK7KlGDte75I6UqNWstZrVjxk+X7/Izm0dJHRK4GmoZDp1npUh4WpU992XJEilpXC4NWw1O8vil+OBCR47nmrjX2DgpdKjCmrRRT4vG18VLWqyv9l8jmupEBAS9j2fVj47+8hg3f6omroBKj1pZaq4lhgYpVFN8M/pxIkld0rEGUnJtviIsmoIAKA+mdHfFJb0EP3Gry1beS6l/T9xdD1b3gI3mlb0N8uppW3T6Gfq9KkEAIAQAgBYA3nJ2HCFYjw0b8zwGZ6FskzFyBlJ6XmIr4QBuv5wqAOf8AWLdYrnjrBXKpS9q7/wCFjQxbVHVjtV7p5pxfl5fuRFs6OOhGrDeacq+zis947PKps5/k3ho+OLTlhn7XGDefVPiR0raMaCSGvc3aDWnUuvZwmrr0Ivea9FunUV7f6yV/py+R3jW/Hdm/2/Gi07rHi2/mdlpWcV/jpwj0jn63I6LFLjziTxXaFKMPdViHXxdau71ZN/3lsPC6EYEAIB/Y1mOjxA1uAGLnfZHx2LnOVjtSgnnLZ/ciyaXObCl4cFmAJpT+luPtoucVeWZ317U5S55Ly5+mXzKYpBCBACACgPpnR3xSW9BD9xq8tW3kupf0/cXQ9W94CN5pW9DfLqaVt0+hn6vSpBACARARNoaRwIWF6+77LKHrOQWyi2atlatDSuM/BlIbd2Lus9gXRQXE1ciCiPLiS4kk5kkknpK3saiwYxY4OaaFpqDvC1lG6sbwm4u6NNkJpseE19AQ4YjYdYUdq6tIk3lSmpwduKaK7b2j575mWo50Gx27eosdfDyyziX0qlDS0EqjUay48JFaiyL2/Vrwx/NS4YulLjbqVWJ0LjKGbhdc1n/I3LaZ4KRGSewrZU5wdpJp+eQiyaAgHtlWa+O+6wec45NG/wCC1lLVN4Rvt2GiWdIMgsDGDDWdbjtK4ebOspXyWwpemM1fmC3VDaG9JxPtHUulNcTWo8lEgl1OIIAQAUB9M6O+KS3oIfuNXlq28l1L+n7i6Hq3vARvNK3ob5dTStun0M/V6VIICOta2IcAc41dqYO+PwG8rKi2YbsUm1reix6gm6z7Dcv+R+t7Ny6qKRo2Ra3NQQAgBAWnQyO9oiGlYQLQ4/Zc+oDtwNKdSh4iahJPmWuCw7xNKcF70c1581+/UvMmGF11+AOFdh1dCTva6IcEr2l/w42zo+0CpAxwDwADXMV2qNqwrZWsy0w2ksThJJ67ceVzPrdbdFD3wdTqrXoWuBjJVGi6/UVWlUwVOolnJpp8bWuyEVueIJjR3R2NNupDY4sHfPAJpuG0rlVrRp7WdqdJyz4GgwLGMswNENzG7SDidZJ1lcI1Iy2M3lGS2o8x4oY1zjk0Fx4AVK3WbNDLJiMXuc85ucXHiTVSUjk3c5oYBACACgPpnR3xSW9BD9xq8tW3kupf0/cXQ9W94CN5pW9DfLqaVt0+hn6vSpKtb+lF2sOAQTkYmYB2N2nfkukYczRyKe95JJJJJxJOJJ3rqlY1PKGAQAgBACAv30QPa+PMS8QVZGgGo23COxx6lXaRj/jUuTLDR9V06utHaTkaUfAiOgRKktxY8/8Ash6ncRkfzWmEra8dV7UTNJ0ItrEU1lLauUvw+APfhjkB6tylXsrlZCLnJR5u31M8t+IXEE6y49dCouAes5s9J+pKapU6FNbEmvpYm9AtBnzrhEi1ZLg4nJ0Qj6rNg2ld8Xi1SVltPO4fDupm9ht8jJQ4LGw4TAxjRQNAwHxO9UM5ym7yZbRioKyO5C0WWwy1zM1+lxsKBAaGC6+M+7QZXW4uNNWoYfaVxo+pObaexFbjIQiroyFWxXggBACACgPpnR3xSW9BD9xq8tW3kupf0/cXQ9W94CN5pW9DfLqaVt0+hi+l9s3RyMM84jnkamn6vE+zivQQjfMp5Mpi7HMEAIAQAgBACAn9AZ/kbQlnnAGJyZ4ROZ7XA9Cj4mGvSkjtQlq1EzeLbshswwA817TVj9bTrrtByI/JedpVHBpovU8nFq6e1f3jyKLb9mx4THAQnvrheY0uaAdeGKs6mLjKnaPE10XgYyxKlUklFO+fGxE6M6DxJqMHzEN8KXZqcC18U7ADiG4d9syzqOUayw9Oyzk/TqSNL1u+Ymy9yPq/LyNegQWsaGMaGtaKBoFAANQCrpScnd7SPGKSsjosGwIDCPpXtblp5zAatgAQxsvHnPI6aD/ivQ4GlqUr8ymxU9ap0KappFPcKE5xo1pcdgBJ6glxYcxrKjtFXQngbbpw47FjWRmzGayYAoD6Z0d8UlvQQ/cavLVt5LqX9P3F0OelUwIcpMPOTYbncaY0XTD7+PU0r7p9D5tjRS5xc41LiSTvOa9IikZ4WTAIAQAgBACAEB6hxC0hwzaQRxGIWGrpoynZn0PpJpM2WkhM0vOe1vJt+094BA4azuC83CjrVdQv0/Yuv7yX1MzlNKZ4B1+YcXOdeOxtfqtAwAXWrUhe0IqxfYTQacdfEN63JOyQ6szS+YgvvF3KD6zT9Ydh3rR1NbKSR2q6CoqLdFtS83dM03R7SCDOMvQjiMHwzg9h2OHbkVxq0ZU9uzmecu1Jwlk1tRKrkbDG3LREvLxYxyhsLuJAwHSaBdKUdaaRhuyuz5mixC5xc41c4lzjtcTUnrXqYqysefk9ZtnWQlDFiNhtzcaV2DWegVKN2RhGgNEGThhrQccAAKviO1k/E4Bcc5HTYcodviv7yE9ja0L6hwb51MQN4qmqLkdpbYzSwx4YAIxeBk5p+txHrC2jLOxq0U4rqaH0zo74pLegh+41eWrbyXUv6fuLoMtPf4fN+hcuuG38eppW3b6HzmvSFGCAEAIAQAgBACAEBdLUtbl4Nnw61EKWqfPvGGD91o61S149nKclxZ7DQUI1HC62Xf0yX3Y0CgI9iCyLHP8A10SXc2PBdciNOepzTm1w1hTcG9aXZSzizzf6iw0Ow7wspK3zRrehemcKdaGmjIwGLDr/AKm7QuGJwjpO8c19jztGtrRVyG+me0rkrDgg4xolSP6IfOP913rXXRtO9TW5GmLqatNrizGFelOTGikdrJgOfgLjqcf8VXKtNRjdkrCYapiKqp01dsmrSmREihwLmt5MhjiKAkEl9MaE4s9S40K0aiyJGOwFXCSUalrtXyPERtBi5oFDUtFL1KkONeHBdiCSogxGSP72DFa3kDzixxbdLTdqRW7gRnRRViYOpqraT3gKnY9qnG221818na/yM7KnlYfTOjvikt6CH7jV5atvJdS/p+4ugy09/h836Fy64bfx6mlbdPofOa9IUYIAQAgBACAEAIAQExZD6t80Xegku9pPUqjSF1JeZ7f9M6sqcnxWX1d/70JFVx6oEBGWjV8RkIHMjrcaDq7Va4CGrF1GeL/U2Kc6kcPHYs31ez0NVs3Q8RYcN4dyJZ4JzW84BuRGIw3HNc8RioxlqpXKfDQk457OX92GffSRaUSLNmHEcHmA3krzRQOdm51NRqaEf0qZg6cY07pbcyJi5607LYiqqWRTvIzRhRGRGgEscHAOALTQ1o4HMHJaVIKcXF8TpSqypyUovNGiykxGtgFr40GFDhm9yfNaYZFecxo5xABIvVA9ipJQqYWd0erhW0dVoJOLlJ7U9qfX8HKbk7OhYOix5xw2FkODUbwKkdLlmWNqyVkZw+g2pdq0opfE7+n5K3b9tQXs5OBA5Kp5z+WixKj7NDQHVjTUpODwri9eZE0zpHWXYQqay4tRS+SZXCrQ82fTOjvikt6CH7jV5atvJdS+p+4ugy09/h836Fy64bfx6mlbdPofOa9IUYIAQAgBACAEAIAQDuz54wr3NDrzaY6iDUEb1yrUo1FZkzB42rhaiqU3/J3/AN2P2R61C8Nh8TL7/wCVVv8Axx9Q/wB2P2R608Nh8TMf/Kq//jj6nOUtG5HbGLQ66a3SSAcKasVMhRUaeomUeKxksRXdaSzfD0Ly36XY4AAloIAyF5+FMlC8Mg3dyZt352skZ5MRi9znuNXOcXOO1zjUnrKsopJWRCk7u5zWTUEAIzKbTuj055OZJ6StFBLYjpKtUmrSk31Z5W5yAoD6Z0d8UlvQQ/cavLVt5LqX9P3F0GWnv8Pm/QuXXDb+PU0rbp9D5zXpCjBACAEAJcAgBAFUALABZAIAQAlwCAEAIAS4BACxYAsgCgPpnR3xSW9BD9xq8tW3kupf0/cXQZae/wAPm/QuXXDb+PU0rbp9D5zXpCjBACAEBNaKlpiuY4AhzDmBmPyqtWZQ4iwBChS8MgXnRgXGgqQHZetqxtMnS35sB5gCGyjrvOAo4VIyoiBJvY0vfALG8mIQcBTWSR2LAKjY5HLQq4gvAx34dq3ewwWlko2szzRi6jcBh+7Bw6ytDYZwoTeVk23R4Ik4DElpz25LPAwR1vT95zoQhtbciHnAYmlRispGGOLBIZAjxg0F7cASK0wHxWHtCO1sywMeWIaAX3b1BgcW9hKyjIulsJvJsc0Ac8tNABt2easID+1pZpEMhrebGh1oBkTTHrRArNutAmIgAoL2Q4BZWwwxgtjAIAQAUB9M6O+KS3oIfuNXlq28l1L+n7i6DLT3+HzfoXLrht/HqaVt0+h85r0hRggBACAd2RGuRobv6wOh3NPqKwzKJjSCJWahN1NLetzqnsWq2GRdJ5oF5hcm28Q2kTC9mDTLoz1ogOI0B8aEYcTmx4bagg9801zI20x34pxMFZk3UiMOx7T1ELdhF5jupEaPtvPqhH4LmZIl5/8AOgj7MKn9rz2rPAwRukE61z3MENrS2IavFKupUY4dKykGd7L8TmOPY1Ye0yjxZklEbMQeU11c2rq4AE9GpZuCQ0hgOEs69mIxcPNc51PU4LCBIxOc57NnJO/uJ/6LAKnb/jEXzuwLaOwwyPWxgEAIAKA+mdHfFJb0EP3Gry1beS6l/T9xdBlp7/D5v0Ll1w2/j1NK26fQ+c16QowQAgBAdZV4D2E5BwJ4AhGZJK1p1j5lsRpq0FlTQ/VNTmtbZAc2xHl3uMVsRxiClG0IBukbW7K61jPYZHz7VgBzoweSXQ7tyhrUVPbwSzMFRC3Bapy2oRiwHB1WtLi40dhVtBqxzOS0sBibRZ/reVvczbQ/YplSuazbIHC2uQJL4T3Oe55JBBAANSaVA10RXDOlizcPkosGI65fydSoyp2I0ZRIG1oPLsN7mQ4ZbeocXGgwFK5DNYswRzJ9plY0Nzue595ooccWnPLMFZsCSZbELl3OvcwwmitHd80nClNhWLGCBteM18Z7mmrScDjsG1bLYBmsmAQAgAoD6Z0d8UlvQQ/cavLVt5LqX9P3F0GWnv8AD5v0Ll1w2/j1NK27fQ+c16QpAQAgBACAEAIAQAgBACAEAIAQAgBACAEAIAQCFAfTWj3ikt6CH7jV5atvJdS+p+4uh1tmz2zEGLBeS1sRpaS2l4A6xUEV6EjN056y4MzKOtGxRu5DK+XmeuD8tTfE5/CvUi9xgHchlfLzHXB+Wnic/hXqO4wDuQyvl5nrg/LTxOfwr1HcYB3IZXy8z1wflp4nP4V6juMA7kMr5eY64Py08Tn8K9R3GAdyGV8vM9cH5aeJz+Feo7jAO5DK+XmOuD8tPE5/Ch3GAdyGV8vMdcH5aeJz+FDuMA7kMr5eY64Py08Tn8K9R3GAdyGV8vMdcH5aeJz+FDuMA7kMr5eY64Py08TqfCvUdxgHchlfLzPXB+Wnic/hXqO4wDuQyvl5jrg/LTxOfwodxgHchlfLzHXB+Wnic/hQ7jAO5DK+XmeuD8tPE5/Ch3GAdyGV8vM9cH5aeJz+Feo7jAO5DK+XmeuD8tPE5/CvUdxgHchlfLzPXB+Wnic/hXqO4wDuQyvl5jrg/LTxOfwr1HcYB3IZXy8x1wflp4nP4V6juMBO5BK+XmeuD8tZ8TqfCh3GBfpKWEKGyGCSGMawE5kNAaCaa8FXSlrNtkuMbKw4dmktplbBFqZBACAEAIAQAgBACAEAIAQAgBACAEAIAQAgBACAEB//2Q==">
            <a:hlinkClick r:id="rId4"/>
          </p:cNvPr>
          <p:cNvSpPr>
            <a:spLocks noChangeAspect="1" noChangeArrowheads="1"/>
          </p:cNvSpPr>
          <p:nvPr/>
        </p:nvSpPr>
        <p:spPr bwMode="auto">
          <a:xfrm>
            <a:off x="28575" y="-2560638"/>
            <a:ext cx="35623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AutoShape 6" descr="data:image/jpeg;base64,/9j/4AAQSkZJRgABAQAAAQABAAD/2wCEAAkGBxQTEhQUExQWFRUXFR0YGBUYFxQaFhcVFhwXGBgXGB0YHSggGhwlHhcYITEhJSosLy4uGB8zODMsNygtLisBCgoKDg0OGxAQGywmICQuNCwtLiwsLCwsLSwvLCwsLCwsLCwvLCwsLCwsLCwsLCwsLCwsLCwsLCwsLCwsLCwsLP/AABEIARMAtwMBEQACEQEDEQH/xAAcAAABBQEBAQAAAAAAAAAAAAAAAQQFBgcDAgj/xABJEAABAgMEBQUMBwcEAwEAAAABAAIDBBEFEiExBkFRYXETIoGRwRcyMzRTcnOhsbLR0wdCUpLS4fAWIzVUYqLxFBWCwiRD4mP/xAAbAQEAAgMBAQAAAAAAAAAAAAAABAUBAgMGB//EADkRAAIBAgIHBQcEAwACAwAAAAABAgMRBCEFEjEzQVFxExQVYaEiMlKBkbHRBsHh8CNC8VNyFiRi/9oADAMBAAIRAxEAPwDU5+Y5Nj30rdFabVURhrzUeZKlLVjrED+1rfJH7w+CmeHvn6Ebvq5B+1rfJH7w+CeHvn6Dvq5B+1rfJH7w+CeHvn6Dvq5B+1rfJH7w+CeHvn6Dvq5B+1rfJH7w+CeHvn6Dvq5B+1rfJH7w+CeHvn6Dvq5B+1rfJH7w+CeHvn6Dvq5Dab08gwvCAN3F4r1UqsrR0nx9DHflyIyP9LEq3KHEf5v/ANALbwuXMx3+PIaP+mCDqlovS5ieFz4NG0cdTe257Z9LsA/+h44uHYFylo6qiXTr4SW2pbrF/wAjmH9KEN3ewHHhEb8FHnRlDKSLWho6FdXpVYvpc990pn8u777fwrTVJHgc/jX0Yd0pn8u/77fwpqjwOfxr6MO6Uz+Xf99v4U1R4HP419GHdKZ/Lv8Avt/CmqPA5/Gvow7pTP5d/wB9v4U1R4HP419GHdKZ/Lv++38Kao8Dn8a+jDulM/l3/fb+FNUeBz+NfRh3Smfy7/vt/CmqPA5/Gvow7pTP5d/32/hTVHgc/jX0ZdpOPykNj6UvsDqbLwBp61oylnHVk48hvb3gI3mld6G+XUj1t0+hn6vSpBACAEAIDlMR2saXPIa0ZkpYwUy2dKnvq2DVjftfXd+H2rrGHM1ciuucSak1JzJzPFb2NBFkAgBDIrXUyNOCw4qSs8+ptCcoO8W0/Ify1pkYOxG3X+agVsBGWcMmekwH6kq07Qr+0ufH+SVgxg4VBqFVVKcoO0j2OFxVLEw16Tuv7wOi0JIIAQAgBACAQoDdLF8XgehZ7rVyZ4avvZdX92Jb3gI3mld6G+XUh1t0+hn6vSpBACAEBwnZtsJhe80aOsnUBtKzYxczu2bXfMOq7Bo71mob953rso2NGyPWxqe4cFzsgTwC0nUjD3mSKWErVd3Bv5ZfUfwLDjOyYR19i4PFw4Jv5fknLRFRZ1Zwh1kr/RD+FonFOf8A1+K1eIqv3YepvHBYKLtOv9Iv9wfou8andF0+xcniK62wJcNH6LlksQ79LDOLY1DS8QdhC1WkWnaUSXL9MQnHWo1brzWX1Q0jWe9uqo2jH81Jp4ylPjYqcToHGUFfV1lzjn6bTjCjFpq00Pq6V2qU41FaRAw2Kq4aevSdn/dqJqSnQ/DJ2zbwVLiMI6Tus0e90XpmnjFqvKfLn0Hail0CAEAIAQCFAbpYvi8D0LPdauTPDV97Lq/uxLe8BG80rvQ3y6kOtun0M/V6VIIAQCEoDPNJLX5eJRvg24NG3a48dW7pXaMbI5sLC0eizLqMaabd21cK2JUXaOb9CxoaPTgqtZ6sXsXF9Fy82aNY30cwBTlKxHbhgDxKr6uJb2tkuLhDcwS8/el9Xl9EW2T0XgwxzYbBxFT61FeItsNp9pU99t/MkG2aAKA03UwWveJM59iiC0gs9rWlwADgQagUqDgpuGrOTsyLiKSirldVgQxpaMmIjThzh3p37OC4V6SnHzLPRWkJ4Wss/Ze1f3kVdU7TR9HTTzI21ZUUvjp311qywOIet2cjyf6h0ZDs+801Zr3vPzIprqYjDerRpNWZ46E5QkpRea2E3Z85fFD3w9e9UuKwrpO62H0DQ2l1i49nPKa9fND1Qy+BACAEAhQG6WL4vA9Cz3Wrkzw1fey6v7sS3vARvNK70N8upDrbp9DP1elSCAEBW9M7TuMEJp5zxV25n5nDgCt4K+ZrJld0esh0xFDQMK4rniKur7K/qJ+Bw0NV16q9hZJfFLgunFm72DYbIUNrQKCnS47TuVLVrcIkyTnVn2lTb/dnkTjW0wCjN3N7CrABDI1tCVERhB2erWF1pVHCVznUgpRsUCagFji06vWNRV7CWtG5USjquxyW5qVy2ZW4+8O9djwOsdqqsVS1JXWxnvtA47vFDs5P2o/bgRkw2rHD+k+xcaTtUi/MssdBTw1SL4xf2K0vSHypnpjyCCMCFrKKkrM6UqsqU1ODs1mT8nMX2115Eb1QYij2U7cD6VozHxxlBT4rb5P+RwuBZAgBAIUBuli+LwPQs91q5M8NX3sur+7Et7wEbzSu9DfLqQ626fQz9XpUggPL3gAkmgAqTsAxKAzKfmXTEZzvtOwGxuQHV2rrKShG7M0aMq9WNOO1uxo+gEk1lNprTbhhsP8AUVV3lOm5vi/oXuk1GjWhhYe7BfVvNs1SE6oB3KqlkzVO6PSwZBACAEMFe0hsm8Lzc9X4cB1KwwuIayZDxFG6uipK1K65wnJcRGFp6DsO1c6tNTi4sm4DFywtZVY7Ft80VePBLHFrhQj9VCppwcHZn0fDYmniKaqU3k/7YirQlG0q1uO0fAfBTsJXlrWlI87pnRdHs3KlTz5pfsvwRBVvc8S8sh5Zca68DU7Dp1freomMo9pTvxRdaCx3dsSk/dlk/wBmTqoj6MCyAQCFAbpYvi8D0LPdauTPDV97Lq/uxLe8BG80rvQ3y6kOtun0M/V6VIICC0xm7kuWjOIbv/HN3qFOlbQWZq2VGx4dXE7B6z+io2kJ2go8z0f6Yw6niJVH/qvuaFo1Fushu2OPVeK50FehY46c9nSEn0+xp0g+reBp29qqqqtI1pu6HK5HQEAhKGLnGcmRDaXHV/nUulOm5uxrOeqrkTbdsw2wg6oNReHVnkpNGg1Jt7EcpS7S0YZt7EZLOaYNFRDYTvJw6lbKNSSyyRHcMNSlaUnJrhHJfVkS/SmPU0IHQCsqg+MmJ46ja0KMV1bf7obxLdiupfIcBqy6lrUwkanF/UkYTTVTDTvCEUuNl/LHUGaZEFK47Dn+fQq2ph6lF39T1+G0lhcfDVWT+F/3P5EPNso4/nX+7FW9CetBM8LpGgqVdqOz539c/wC7TkCu1rqxATad1wLLBfeaDtAPWvN1I6s2vM+sYWr2tGFTml9j2tCQCAQoDdLF8XgehZ7rVyZ4avvZdX92Jb3gI3mld6G+XUh1t0+hn6vSpBAUzTyN+8hM2NLvvGn/AFXWmaSI+xRzXH+r2AfFVekX7aXke2/S8LYecucvskaFo3K+CafOPvfkusV2dBFBpKqq+OnKOy9voaHZp5p49gVVW2nSm8jha+kEvLCsaK1v9NRePAJToVJ7EbSmoq7KXaP0rwBUQmPdsNPjTtU+GjX/ALESWMX9zIUfSO6K4B19tXZC7QbF37tGlG+rkbU1HESUIT9p8Gi/S8w6PADaYkEYDor29KiOEadS6MXlOFn/AGxmGnUw+GGwwSKkh2+mpWMbTkuW05wm6NCUo+83q35K2duV+ZSmt306+xSnkskQacYylZuw5gCFXERH8KCvauH+V55JE7/6VNWipTl5+yvyLFjQjlDc0efU+yidnWTylc27zg5RtKi0+cW/s7ja9Q1BO7au9taNmQVNQnrUm8s1zJYsEZlfrD1HZwVQpSwtWz2Htp0aWmMH2i99ZX8/wyHIVwpJq6PDTi4ScZKzRP2cf3beHaVQYtWrSPpWhZXwNN+X7jlRy0BAIUBuli+LwPQs91q5M8NX3sur+7Et7wEbzSu9DfLqQ626fQz9XpUggKDpm+sydzGj2ntXansOcjro5Av3W7XGvAZ+oKrxMdfEJHtNFVu76JnV45267EaNITQhh7s3GgaPafYpFSnrtLgeUhPVvLiNNJtNTKyzYcM1jxKkn7LcRU9WAXCOEU6rfAkqvqUrvbyM5lbKmptxeA55OJe458K6uCndpTpq0UcewqVPaqOy8/whjOyfJktL2OI+y697MFvCetwaOVWhCEbqaflncc2PChF7eUcc+9FR/kqPiJ1Flb2eLLbReHw8lrKa7XbFPJX4Z8fsbroYWmEC01FO38lV4xptW2cDSlCcJSVRWaefUqP0s2eC1zwMRR/Vg5SsHP2Yvk7Gkoa2vT5q/wA45r90ZlJwLzTQVfUAYijcyXGvQB0qdVqxi0pvI5YHCVa0HKkk3e2fDK9ywTtmwmy0ABjoUdt4uitcHiJXOtCCKaqV1qKsTKM3rbHsJ0dEdvF9i842vk738uZDQZAY1DnVwrS6BvxNT1LNXFv/AFaXqSsJoRXaqxlK/H3VHzzd2zy+yXanA9YSOkYf7JmtX9L1lu5p8rqzHsjK3Bjmc/1WnSoWJr9rLLYeg0Ro7ulLP3nt5fgj7Wg0fXU4V6dfYrHA1danqvgeW/UWE7LE9otk/vxJKzvBt4dpVbi99I9XoRWwNPp+45UctQQCFAbpYvi8D0LPdauTPDV97Lq/uxLe8BG80rvQ3y6kOtun0M/V6VIIDPtMB/5T97Wn+0DsXeGw5y2knoE2/Fa0/aI6DT4lV9dauI1v/wAnoqFTW0PKHKaX1zLpOQbj3N1A4cDiF2hPWjrFJKNpWKVLWaY8aJMTALIIJIvYVa3LD7IGO9bXysjvZU5Xlm1kl+/4Qloz8edeJeXF2GQS2C00q0ZOinIuOpuQqEioQ9pmk4VJvN9b7fmQbLJi/WhuYAaEu5o6K5nhVbVa0aa1jfB4GpiaipxW3jyJ6zNHw43mv5odW6Wkkbr2HO3hR4Ve2V9hZYqgtHTUPe6pfVLajatHpMwoLQczid1dSqsVNSqO3A5UYtR9ra8xhptJCJLkHh14frgt8G/aceZmpPUlGfL7cfQw+zmBrnMI54Oe0blKxkpTip8H6MvNB06NCpOhKNqi4847VYkFXnpxUAIAWAQ9rRcbp1GoO4j4q3wFOy10/wDp4f8AUeKcqnYSXuu6fk1x+Y0Ey/ABxwyA/JTHRp3u1tKWGPxaUYRm7LYl+CXs6bvjHMesbVUYvD9lK62M9toTSjxlJxn78dvn5jxRC8EKA3SxfF4HoWe61cmeGr72XV/diW94CN5pXehvl1IdbdPoZ+r0qQQFM07lqPhxNrS08Wmo9p6l0ps0kcdBpu5NMrtB/XqUfFRzi/kWuj6l8PWpeSkvk8/RmtWtZxic5vfAdY6VEoVdTJnCrT1s0Ve07IiR28kLzTUEimdMQDsFadSlzmlHJmuH1VVTqJtEnYWhDYIvEFzzm4DE7RU6uFFEeKWzIkVIOcm0mk/7nzJJ+jHKYvaIbAO9BJeRsJ1cMlrPExfs2uZoRqUpa8HYlrKsSGy6QwNDe9G/aVGqYiVtVHTUdSWvN3fntJpRDuMLYhFzKajUHpFF3w8kpHGsrxMY0jsUD94xwa4HAE04gbR+atXq0r3zi9q/dEjD1KuOUYpNVYbJrY7cJfkYwi6lHtLXbCMDvG0Kuq01BrVeTPXYHFTrxtUVpLJ2zXVNf9Oi5E4EA3nJnkwCRUE0K74eh2ravsKzSekFgownJXTdn5KxD2hHD31GVAPb8Vb4SjKnDVkeI0zjYYvE9pT2WSzPVllvKNvEjHPVjhis4lS7NqPz6GuiJ0oYpTm81s5Xs8n1HcSFyM05mq9QcDl2LjViqmH6E7R1Xu+kotZKfD/2/DyJMKlPfCFZBuli+LwPQs91q5M8NX3sur+7Et7wEbzSu9DfLqQ626fQz9XpUggIjSqWvyz9rOeP+OfqJW0dphrIoUlMcnEa8fVcCs1o60Gjrg6vZ1ot7Nj6PJm72PM8rCaQTgAMx0epVNaCUr2WZNV1JxvmnYssvBDQKY7zn+SgTk2yTGKSOy0NxCEMCoZGNq2rDl23ojgBvNF1pUZVHZGk56uRVbf0rAhl1662m71bTvVhTwyp5yz5eZGTnXerHJcW8kkZFaFtPiRS/wCrkG6ruw71PeGhUj7W37GtDSlXC1F2L9lPZz6nR2kMVwDX0LARqFQBvzWlTCXp6t2zthdLKlilVUEk3na/Hbxt6EgDVUjTTsz6JGSkk47GKhsMbXZVldhB7O1TcBNKrbmjz/6kouphNb4Wn+3oQiuz58dZVgLwDkcMN+S415SjByjtJujqVOriYU6mxu2Xp6j60Ab8Ik1dgCdfNIoVDw89eE8suBfaUoKjiMPd3kmk/k1Z/MllUntUIUMm6WL4vA9Cz3Wrkzw1fey6v7sS3vARvNK70N8upDrbp9DP1elSCAoM/bAiPfynKOaSQGMfda1oNAaUN5xzxW6Uja0LLN3e3+8WPpDRmBHgufBjm+PqOoCOIpiN4PQtFW9rVaN6uF1IKazT2P8AZ8n5E5obaj2N5NwpEh81zTraPhhiuUoxk3D5r++RJmm6UcQuOUuq/KNJsm0mubgcNY1tPABVdeg0zrSq3JdjwcjVRGmtpJumelgycZiPd3krpCGsaSlYxTSyHMTs29pc1rGuo1rnU6boxc4q6w8qdNaq2kathq0qUav+j5Xf1ysjja2iEyyHDZUuGJAcaAV1AE4cEhV/yOSV+nA6vsp4ZUtZxle7vnrfTkRs7orEhNDnnPYDTHjSvFbVMW6avbLqMFoqjinqRqNS/wDXJ9MxtCslo74k8MFGqaQm17KsXuH/AEvRi71ZOXlsRItFMBkq5u7uemhBQiox2LIVDYRwrgUTad0aTjGacZK6ZAT8tcdQZHEfBX2Er9rDPaj5xpjRywdfVh7ss1+DlLNJcLudajox7F1quKi9bYQsFCpOvFUl7V7r5ZjgROUjNNKc4YcP8LhqKjQaTv8AyWUa8sdpOM5RtmsuSj/wnVRH0UQrIN0sXxeB6FnutXJnhq+9l1f3YlveAjeaV3ob5dSHW3T6Gfq9KkAgM5s6FcnGA6opHU4jsWa0vY6W+6JODg+1XnGVuurI0Ga0ZYyFGmQ4wIgBdWpuktxN4ZYnDD1qJUqKU1FehJwdWdKLVk09qayfm/yUSy7SeIwiuxL/AF3cKdVR1LetFRV43vF8fMm4GTry7Ooko1VZW2JxyRoMtMEUew0wqDuP6yXT2akblLUhOjNwe1OxZ7HtG/rDXjMaiNowyUCvR1ehJpVbljhxARUZKtcWnYmpjOXbeiF2dP0NS7yerGxzitaVz0+zIF/lTDZfGN+gz28VzVSbVjpaytnbrl9CI0lrGuth0JBqcQDlsONMVOwf+K7kQ8T/AJLKJn+m9v3Lsu5vPaBepTLAt66AqT2DqReo8mSMDiqWDqKrVTbWxL9/2KrCtNhzq3j+SjzwFWOazPSUP1Hg6jtO8eq/Fx2yIDiCDwUSUJRykrF1Rr06yvTkmvJ3EfFoQDrwB37FmMNaLa4GlTEqnVhCX+2SfC/J9eB0XMkWIe2nc5o3e0/krjRytBvzPEfqmd68I8o/uNZSPcdWld3wUmvT7WGqnmU2jsZ3Osqjjdf3Z5of2fCvPdEpQY06dag4qrq01STu+J6XQ2E7XFzxmq4xu9VPzJNVp6wQoDdLF8XgehZ7rVyZ4avvZdX92Jb3gI3mld6G+XUh1t0+hn6vSpBAUzSKQc2bY9uTyHDzm98BvoAelYqy/wAUuhM0cr4qnnlfjy4+g803tJz4UIFxLSAeOdPYuVFp1FblclV6HZYaq5bVPU+Sz9SvMdWWG1kQlp40qOvHoWZzXb6nBo60KD8P7wnZweXW/wCGXDRmb5SFTZ7Dq66rSheLlTfBmNMatV08VDZNZ+TW1E5LxixwcNR/QXaUdaNimi9Vot8KLhg7Bw2ZgqpknfMsU1YdWXHbyZfXmlxodoGHtBXKtGTlqm9KSUdYq2nWlol4QLCHRH+DbqA1vO5SsNh25WNalRKOtLYZLN25MRneEfU6mkgk7earSFOEFaTIc6rqZUo2X382zz/tEzEN50OJVxHOeHcBUnFZdeCyXoZp4GrNu9lxzaEm7JMO8C4Eg0oAcSNlPguEcYpT1dUsqmg9TDKuql7q6VnmcpaSiZt5u8mnsStiaGyWZjAaKx8vbpPU6u3or+pIQoMQ4RCMCCKU1GtfVTpUCdSlHOkudz0uHwmNqxccXJZNNavNO47US3BF62V6ejX3kjLIcAvQYal2dNI+YaWxSxOKnNbNi6LL+SWs5g5NuRz9pVVi5vtpZntdCUYPA020nt+7HiiF0CAQoDdLF8XgehZ7rVyZ4avvZdX92Jb3gI3mld6G+XUh1t0+hn6vSpBAM7WkeWhloNHA3mO+y8ZFZTBAMgf6qEYTv3caG40GquZHDsKjq9OfTZ0LutPt8OpJXUrKXlNcfmhmZYmVEK60vBc4EGrgASTUUwqufeIurrJf8Jj0XOGElCT1bJZf6yd8mnz5nnQ6duxLhODsOunbTrK71ko1Iz4PJlbhH2+Enh370fbj9pfkvK6FUWazjegtx+qR1VG3cq2rlMm084EHbFriDJsLiaCoIGeB73PWSFIjBdo5dDSN5R1b2tmyiNsmbtKJywYRDwaHuNGhowoCcypHaQpXTeYnF1XFJNRWzn/f2LfY0KXkmm8080UqGF7iRmSR8VwrybimdcLTnVk4Q+l9v5ZA6Tac3yWwGxG1GcTClNYbU7s10o0XbNo51pRpS9qLvyeSv+5Umy0WIauJx1uPYk8RQo5LaWFHRukcbacm1Hm3bLoSDXMgtpXfvJ20Vc41cRO9j1EamE0XR7OU/wAt87DiHEq0HKoriuEo2lqosaFbtKSqNWur58CJn7Qvc1uDdZ1n8lbYXBqK1pbTxemNOyr3o0HaPF8X/BHqwPMknZM1TmHLVx2Ksx2HT/yI9Z+ntJ6ku61Nj2dSWVSe1BZAhQG6WL4vA9Cz3Wrkzw1fey6v7sS3vARvNK70N8upDrbp9DP1elSCAEBB29ZN88qxt51KPYDQvaMi06njVtGCzZPabwqShsYstaEvDgXoZyFKHwlRqfrrVcZ6scltZYUKdfEWlUk9SObb2JLP6ldbZD2y4mW1Drxdd/8AyOR7eBXZx1o6j5epEp4js8R20Fxbt5Ph9GXKy5wRYTXjWMeOtc6bbWe02xlKNOr7Huyzi/J/uthZLBmwAYbjrq3pzGaj4iD95GtCStqsaWlIw4kcQ3YsLw4g6ic8K0qtou9O72m0Zyp1P8btcsxtqDCAYObdFLtKgDVkq9Yac3rMkuvCORWLYmmRTVrc63iQAXV3D9Yqyo0pRVpMhzq+2pQyaKhasvLtBxxH1Rz8eGrrUacKccoPPqeoweLxtVqWIppw5tZ/Kyz+hEQYrnuo1pptINTwCjyoqK23l5ZlzSxsqlS+pqU0s3L2b9Ezo6x6Ve6G7aSa06iujq11C2xEKOG0XPE62spTb53z6bDnOmkN/mlcsOm6sV5lhpSahg6j2ZFdXokfLgQChYaVrM2jJxd080TspOtc0VIDtYJAx3Kir4WUJ+ysj6Lo3S9GvRTqSUZLJp/f5jkPByIUZxktqZaqtCWyS+opWDobpYvi8D0LPdauTPD197Lq/uxLe8BG80rvQ3y6kOtun0M/V6VIIAQAgGcxZUF7rz4bS7bTPjt6UCbSsOy0UpTClKaqbEuCqS0YyUcwnYwnm8w7Bs4jLq2rWpdf5F8ydhVGuu7zdn/q3svyfXh5lphRQ4AtNQUjJSV0Rq1GpRm4TVmj2StvI5ErJWK+JQk0JxpSpptOKi1MVGGVjvCg5Z3JFmiW2J1D21Ud6Q8iQsHbO42fo9BFWloJGvD/AAiq3zt6HTXqxy7SX1ZCR4IY5wFKA0rgMlPhbVTtYhTlUnKzbb83crltWoCLoNGDN2o/l7VBr1nVepA9ZonRscFHvOJdnwvw/kqloT1/mt732/kpeFwjp+1LaVWmdNd6XY0fc58xgp551ggSuBCBpp2YIYBLIzsOjZl4ycR0rlKjTltRLo4/E0fcm18z6W0fNZWXO2BD9xq8zVVptFrGbktZ7WLb3gI3mldaG+XU5Vt0+hn6vSpBACAEAIAQEZpBZnLwi0d+3Fh37OBy6lmLszDKlIWrFl6Eglp/RBrrGW1R1BOT7N2fLmXs68lRgsXHXg1lJe8vK/7Ms0jpLBfgTdOz9Y+pZdRx9+Numa+pFWj41s8NUUvJ+y/pxLvY1ssLG85oIFA7UQN4yUarR1m3HNHPWnRepUWq1zJCPbwaO/B3NxPXTDrXGODvwsbyxNiuWvpc2G04NaeILvZgeK7KlGDte75I6UqNWstZrVjxk+X7/Izm0dJHRK4GmoZDp1npUh4WpU992XJEilpXC4NWw1O8vil+OBCR47nmrjX2DgpdKjCmrRRT4vG18VLWqyv9l8jmupEBAS9j2fVj47+8hg3f6omroBKj1pZaq4lhgYpVFN8M/pxIkld0rEGUnJtviIsmoIAKA+mdHfFJb0EP3Gry1beS6l/T9xdD1b3gI3mlb0N8uppW3T6Gfq9KkEAIAQAgBYA3nJ2HCFYjw0b8zwGZ6FskzFyBlJ6XmIr4QBuv5wqAOf8AWLdYrnjrBXKpS9q7/wCFjQxbVHVjtV7p5pxfl5fuRFs6OOhGrDeacq+zis947PKps5/k3ho+OLTlhn7XGDefVPiR0raMaCSGvc3aDWnUuvZwmrr0Ivea9FunUV7f6yV/py+R3jW/Hdm/2/Gi07rHi2/mdlpWcV/jpwj0jn63I6LFLjziTxXaFKMPdViHXxdau71ZN/3lsPC6EYEAIB/Y1mOjxA1uAGLnfZHx2LnOVjtSgnnLZ/ciyaXObCl4cFmAJpT+luPtoucVeWZ317U5S55Ly5+mXzKYpBCBACACgPpnR3xSW9BD9xq8tW3kupf0/cXQ9W94CN5pW9DfLqaVt0+hn6vSpBACARARNoaRwIWF6+77LKHrOQWyi2atlatDSuM/BlIbd2Lus9gXRQXE1ciCiPLiS4kk5kkknpK3saiwYxY4OaaFpqDvC1lG6sbwm4u6NNkJpseE19AQ4YjYdYUdq6tIk3lSmpwduKaK7b2j575mWo50Gx27eosdfDyyziX0qlDS0EqjUay48JFaiyL2/Vrwx/NS4YulLjbqVWJ0LjKGbhdc1n/I3LaZ4KRGSewrZU5wdpJp+eQiyaAgHtlWa+O+6wec45NG/wCC1lLVN4Rvt2GiWdIMgsDGDDWdbjtK4ebOspXyWwpemM1fmC3VDaG9JxPtHUulNcTWo8lEgl1OIIAQAUB9M6O+KS3oIfuNXlq28l1L+n7i6Hq3vARvNK3ob5dTStun0M/V6VIICOta2IcAc41dqYO+PwG8rKi2YbsUm1reix6gm6z7Dcv+R+t7Ny6qKRo2Ra3NQQAgBAWnQyO9oiGlYQLQ4/Zc+oDtwNKdSh4iahJPmWuCw7xNKcF70c1581+/UvMmGF11+AOFdh1dCTva6IcEr2l/w42zo+0CpAxwDwADXMV2qNqwrZWsy0w2ksThJJ67ceVzPrdbdFD3wdTqrXoWuBjJVGi6/UVWlUwVOolnJpp8bWuyEVueIJjR3R2NNupDY4sHfPAJpuG0rlVrRp7WdqdJyz4GgwLGMswNENzG7SDidZJ1lcI1Iy2M3lGS2o8x4oY1zjk0Fx4AVK3WbNDLJiMXuc85ucXHiTVSUjk3c5oYBACACgPpnR3xSW9BD9xq8tW3kupf0/cXQ9W94CN5pW9DfLqaVt0+hn6vSpKtb+lF2sOAQTkYmYB2N2nfkukYczRyKe95JJJJJxJOJJ3rqlY1PKGAQAgBACAv30QPa+PMS8QVZGgGo23COxx6lXaRj/jUuTLDR9V06utHaTkaUfAiOgRKktxY8/8Ash6ncRkfzWmEra8dV7UTNJ0ItrEU1lLauUvw+APfhjkB6tylXsrlZCLnJR5u31M8t+IXEE6y49dCouAes5s9J+pKapU6FNbEmvpYm9AtBnzrhEi1ZLg4nJ0Qj6rNg2ld8Xi1SVltPO4fDupm9ht8jJQ4LGw4TAxjRQNAwHxO9UM5ym7yZbRioKyO5C0WWwy1zM1+lxsKBAaGC6+M+7QZXW4uNNWoYfaVxo+pObaexFbjIQiroyFWxXggBACACgPpnR3xSW9BD9xq8tW3kupf0/cXQ9W94CN5pW9DfLqaVt0+hi+l9s3RyMM84jnkamn6vE+zivQQjfMp5Mpi7HMEAIAQAgBACAn9AZ/kbQlnnAGJyZ4ROZ7XA9Cj4mGvSkjtQlq1EzeLbshswwA817TVj9bTrrtByI/JedpVHBpovU8nFq6e1f3jyKLb9mx4THAQnvrheY0uaAdeGKs6mLjKnaPE10XgYyxKlUklFO+fGxE6M6DxJqMHzEN8KXZqcC18U7ADiG4d9syzqOUayw9Oyzk/TqSNL1u+Ymy9yPq/LyNegQWsaGMaGtaKBoFAANQCrpScnd7SPGKSsjosGwIDCPpXtblp5zAatgAQxsvHnPI6aD/ivQ4GlqUr8ymxU9ap0KappFPcKE5xo1pcdgBJ6glxYcxrKjtFXQngbbpw47FjWRmzGayYAoD6Z0d8UlvQQ/cavLVt5LqX9P3F0OelUwIcpMPOTYbncaY0XTD7+PU0r7p9D5tjRS5xc41LiSTvOa9IikZ4WTAIAQAgBACAEB6hxC0hwzaQRxGIWGrpoynZn0PpJpM2WkhM0vOe1vJt+094BA4azuC83CjrVdQv0/Yuv7yX1MzlNKZ4B1+YcXOdeOxtfqtAwAXWrUhe0IqxfYTQacdfEN63JOyQ6szS+YgvvF3KD6zT9Ydh3rR1NbKSR2q6CoqLdFtS83dM03R7SCDOMvQjiMHwzg9h2OHbkVxq0ZU9uzmecu1Jwlk1tRKrkbDG3LREvLxYxyhsLuJAwHSaBdKUdaaRhuyuz5mixC5xc41c4lzjtcTUnrXqYqysefk9ZtnWQlDFiNhtzcaV2DWegVKN2RhGgNEGThhrQccAAKviO1k/E4Bcc5HTYcodviv7yE9ja0L6hwb51MQN4qmqLkdpbYzSwx4YAIxeBk5p+txHrC2jLOxq0U4rqaH0zo74pLegh+41eWrbyXUv6fuLoMtPf4fN+hcuuG38eppW3b6HzmvSFGCAEAIAQAgBACAEBdLUtbl4Nnw61EKWqfPvGGD91o61S149nKclxZ7DQUI1HC62Xf0yX3Y0CgI9iCyLHP8A10SXc2PBdciNOepzTm1w1hTcG9aXZSzizzf6iw0Ow7wspK3zRrehemcKdaGmjIwGLDr/AKm7QuGJwjpO8c19jztGtrRVyG+me0rkrDgg4xolSP6IfOP913rXXRtO9TW5GmLqatNrizGFelOTGikdrJgOfgLjqcf8VXKtNRjdkrCYapiKqp01dsmrSmREihwLmt5MhjiKAkEl9MaE4s9S40K0aiyJGOwFXCSUalrtXyPERtBi5oFDUtFL1KkONeHBdiCSogxGSP72DFa3kDzixxbdLTdqRW7gRnRRViYOpqraT3gKnY9qnG221818na/yM7KnlYfTOjvikt6CH7jV5atvJdS/p+4ugy09/h836Fy64bfx6mlbdPofOa9IUYIAQAgBACAEAIAQExZD6t80Xegku9pPUqjSF1JeZ7f9M6sqcnxWX1d/70JFVx6oEBGWjV8RkIHMjrcaDq7Va4CGrF1GeL/U2Kc6kcPHYs31ez0NVs3Q8RYcN4dyJZ4JzW84BuRGIw3HNc8RioxlqpXKfDQk457OX92GffSRaUSLNmHEcHmA3krzRQOdm51NRqaEf0qZg6cY07pbcyJi5607LYiqqWRTvIzRhRGRGgEscHAOALTQ1o4HMHJaVIKcXF8TpSqypyUovNGiykxGtgFr40GFDhm9yfNaYZFecxo5xABIvVA9ipJQqYWd0erhW0dVoJOLlJ7U9qfX8HKbk7OhYOix5xw2FkODUbwKkdLlmWNqyVkZw+g2pdq0opfE7+n5K3b9tQXs5OBA5Kp5z+WixKj7NDQHVjTUpODwri9eZE0zpHWXYQqay4tRS+SZXCrQ82fTOjvikt6CH7jV5atvJdS+p+4ugy09/h836Fy64bfx6mlbdPofOa9IUYIAQAgBACAEAIAQDuz54wr3NDrzaY6iDUEb1yrUo1FZkzB42rhaiqU3/J3/AN2P2R61C8Nh8TL7/wCVVv8Axx9Q/wB2P2R608Nh8TMf/Kq//jj6nOUtG5HbGLQ66a3SSAcKasVMhRUaeomUeKxksRXdaSzfD0Ly36XY4AAloIAyF5+FMlC8Mg3dyZt352skZ5MRi9znuNXOcXOO1zjUnrKsopJWRCk7u5zWTUEAIzKbTuj055OZJ6StFBLYjpKtUmrSk31Z5W5yAoD6Z0d8UlvQQ/cavLVt5LqX9P3F0GWnv8Pm/QuXXDb+PU0rbp9D5zXpCjBACAEAJcAgBAFUALABZAIAQAlwCAEAIAS4BACxYAsgCgPpnR3xSW9BD9xq8tW3kupf0/cXQZae/wAPm/QuXXDb+PU0rbp9D5zXpCjBACAEBNaKlpiuY4AhzDmBmPyqtWZQ4iwBChS8MgXnRgXGgqQHZetqxtMnS35sB5gCGyjrvOAo4VIyoiBJvY0vfALG8mIQcBTWSR2LAKjY5HLQq4gvAx34dq3ewwWlko2szzRi6jcBh+7Bw6ytDYZwoTeVk23R4Ik4DElpz25LPAwR1vT95zoQhtbciHnAYmlRispGGOLBIZAjxg0F7cASK0wHxWHtCO1sywMeWIaAX3b1BgcW9hKyjIulsJvJsc0Ac8tNABt2easID+1pZpEMhrebGh1oBkTTHrRArNutAmIgAoL2Q4BZWwwxgtjAIAQAUB9M6O+KS3oIfuNXlq28l1L+n7i6DLT3+HzfoXLrht/HqaVt0+h85r0hRggBACAd2RGuRobv6wOh3NPqKwzKJjSCJWahN1NLetzqnsWq2GRdJ5oF5hcm28Q2kTC9mDTLoz1ogOI0B8aEYcTmx4bagg9801zI20x34pxMFZk3UiMOx7T1ELdhF5jupEaPtvPqhH4LmZIl5/8AOgj7MKn9rz2rPAwRukE61z3MENrS2IavFKupUY4dKykGd7L8TmOPY1Ye0yjxZklEbMQeU11c2rq4AE9GpZuCQ0hgOEs69mIxcPNc51PU4LCBIxOc57NnJO/uJ/6LAKnb/jEXzuwLaOwwyPWxgEAIAKA+mdHfFJb0EP3Gry1beS6l/T9xdBlp7/D5v0Ll1w2/j1NK26fQ+c16QowQAgBAdZV4D2E5BwJ4AhGZJK1p1j5lsRpq0FlTQ/VNTmtbZAc2xHl3uMVsRxiClG0IBukbW7K61jPYZHz7VgBzoweSXQ7tyhrUVPbwSzMFRC3Bapy2oRiwHB1WtLi40dhVtBqxzOS0sBibRZ/reVvczbQ/YplSuazbIHC2uQJL4T3Oe55JBBAANSaVA10RXDOlizcPkosGI65fydSoyp2I0ZRIG1oPLsN7mQ4ZbeocXGgwFK5DNYswRzJ9plY0Nzue595ooccWnPLMFZsCSZbELl3OvcwwmitHd80nClNhWLGCBteM18Z7mmrScDjsG1bLYBmsmAQAgAoD6Z0d8UlvQQ/cavLVt5LqX9P3F0GWnv8AD5v0Ll1w2/j1NK27fQ+c16QpAQAgBACAEAIAQAgBACAEAIAQAgBACAEAIAQCFAfTWj3ikt6CH7jV5atvJdS+p+4uh1tmz2zEGLBeS1sRpaS2l4A6xUEV6EjN056y4MzKOtGxRu5DK+XmeuD8tTfE5/CvUi9xgHchlfLzHXB+Wnic/hXqO4wDuQyvl5nrg/LTxOfwr1HcYB3IZXy8z1wflp4nP4V6juMA7kMr5eY64Py08Tn8K9R3GAdyGV8vM9cH5aeJz+Feo7jAO5DK+XmOuD8tPE5/Ch3GAdyGV8vMdcH5aeJz+FDuMA7kMr5eY64Py08Tn8K9R3GAdyGV8vMdcH5aeJz+FDuMA7kMr5eY64Py08TqfCvUdxgHchlfLzPXB+Wnic/hXqO4wDuQyvl5jrg/LTxOfwodxgHchlfLzHXB+Wnic/hQ7jAO5DK+XmeuD8tPE5/Ch3GAdyGV8vM9cH5aeJz+Feo7jAO5DK+XmeuD8tPE5/CvUdxgHchlfLzPXB+Wnic/hXqO4wDuQyvl5jrg/LTxOfwr1HcYB3IZXy8x1wflp4nP4V6juMBO5BK+XmeuD8tZ8TqfCh3GBfpKWEKGyGCSGMawE5kNAaCaa8FXSlrNtkuMbKw4dmktplbBFqZBACAEAIAQAgBACAEAIAQAgBACAEAIAQAgBACAEB//2Q==">
            <a:hlinkClick r:id="rId4"/>
          </p:cNvPr>
          <p:cNvSpPr>
            <a:spLocks noChangeAspect="1" noChangeArrowheads="1"/>
          </p:cNvSpPr>
          <p:nvPr/>
        </p:nvSpPr>
        <p:spPr bwMode="auto">
          <a:xfrm>
            <a:off x="180975" y="-2408238"/>
            <a:ext cx="35623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26" name="Picture 2" descr="http://www.gcmonitor.org/img/original/Courtroom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89"/>
          <a:stretch/>
        </p:blipFill>
        <p:spPr bwMode="auto">
          <a:xfrm>
            <a:off x="-1" y="0"/>
            <a:ext cx="25146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kstvak 12"/>
          <p:cNvSpPr txBox="1"/>
          <p:nvPr/>
        </p:nvSpPr>
        <p:spPr>
          <a:xfrm>
            <a:off x="2771800" y="1131590"/>
            <a:ext cx="56886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u="sng" dirty="0" err="1" smtClean="0">
                <a:solidFill>
                  <a:schemeClr val="bg1"/>
                </a:solidFill>
              </a:rPr>
              <a:t>Plea</a:t>
            </a:r>
            <a:r>
              <a:rPr lang="nl-NL" u="sng" dirty="0" smtClean="0">
                <a:solidFill>
                  <a:schemeClr val="bg1"/>
                </a:solidFill>
              </a:rPr>
              <a:t> </a:t>
            </a:r>
            <a:r>
              <a:rPr lang="nl-NL" u="sng" dirty="0" err="1" smtClean="0">
                <a:solidFill>
                  <a:schemeClr val="bg1"/>
                </a:solidFill>
              </a:rPr>
              <a:t>bargaining</a:t>
            </a:r>
            <a:r>
              <a:rPr lang="nl-NL" dirty="0" smtClean="0">
                <a:solidFill>
                  <a:schemeClr val="bg1"/>
                </a:solidFill>
              </a:rPr>
              <a:t>: deal sluiten met aanklager als verdachte bekent.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Vooral strafvermindering.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Vaak leidt dit tot het tot het toegeven van kleinere misdrijven die niet zijn gepleegd.</a:t>
            </a:r>
            <a:endParaRPr lang="nl-NL" i="1" dirty="0">
              <a:solidFill>
                <a:schemeClr val="bg1"/>
              </a:solidFill>
            </a:endParaRPr>
          </a:p>
          <a:p>
            <a:endParaRPr lang="nl-NL" i="1" dirty="0" smtClean="0">
              <a:solidFill>
                <a:schemeClr val="bg1"/>
              </a:solidFill>
            </a:endParaRPr>
          </a:p>
          <a:p>
            <a:endParaRPr lang="nl-NL" i="1" dirty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i="1" dirty="0">
              <a:solidFill>
                <a:schemeClr val="bg1"/>
              </a:solidFill>
            </a:endParaRPr>
          </a:p>
          <a:p>
            <a:endParaRPr lang="nl-NL" i="1" dirty="0" smtClean="0">
              <a:solidFill>
                <a:schemeClr val="bg1"/>
              </a:solidFill>
            </a:endParaRPr>
          </a:p>
        </p:txBody>
      </p:sp>
      <p:pic>
        <p:nvPicPr>
          <p:cNvPr id="14" name="Afbeelding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510" y="1833849"/>
            <a:ext cx="809849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915816" y="61912"/>
            <a:ext cx="60514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Straf</a:t>
            </a:r>
            <a:r>
              <a:rPr lang="nl-NL" sz="2000" dirty="0" smtClean="0">
                <a:solidFill>
                  <a:schemeClr val="bg1"/>
                </a:solidFill>
              </a:rPr>
              <a:t>.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109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3076" name="Picture 4" descr="http://www.walkofheroes.org/wp-content/uploads/2011/12/detail-of-american-flag-11279635008nza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510" y="53058"/>
            <a:ext cx="986870" cy="65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4" descr="data:image/jpeg;base64,/9j/4AAQSkZJRgABAQAAAQABAAD/2wCEAAkGBxQTEhQUExQWFRUXFR0YGBUYFxQaFhcVFhwXGBgXGB0YHSggGhwlHhcYITEhJSosLy4uGB8zODMsNygtLisBCgoKDg0OGxAQGywmICQuNCwtLiwsLCwsLSwvLCwsLCwsLCwvLCwsLCwsLCwsLCwsLCwsLCwsLCwsLCwsLCwsLP/AABEIARMAtwMBEQACEQEDEQH/xAAcAAABBQEBAQAAAAAAAAAAAAAAAQQFBgcDAgj/xABJEAABAgMEBQUMBwcEAwEAAAABAAIDBBEFEiExBkFRYXETIoGRwRcyMzRTcnOhsbLR0wdCUpLS4fAWIzVUYqLxFBWCwiRD4mP/xAAbAQEAAgMBAQAAAAAAAAAAAAAABAUBAgMGB//EADkRAAIBAgIHBQcEAwACAwAAAAABAgMRBCEFEjEzQVFxExQVYaEiMlKBkbHRBsHh8CNC8VNyFiRi/9oADAMBAAIRAxEAPwDU5+Y5Nj30rdFabVURhrzUeZKlLVjrED+1rfJH7w+CmeHvn6Ebvq5B+1rfJH7w+CeHvn6Dvq5B+1rfJH7w+CeHvn6Dvq5B+1rfJH7w+CeHvn6Dvq5B+1rfJH7w+CeHvn6Dvq5B+1rfJH7w+CeHvn6Dvq5B+1rfJH7w+CeHvn6Dvq5Dab08gwvCAN3F4r1UqsrR0nx9DHflyIyP9LEq3KHEf5v/ANALbwuXMx3+PIaP+mCDqlovS5ieFz4NG0cdTe257Z9LsA/+h44uHYFylo6qiXTr4SW2pbrF/wAjmH9KEN3ewHHhEb8FHnRlDKSLWho6FdXpVYvpc990pn8u777fwrTVJHgc/jX0Yd0pn8u/77fwpqjwOfxr6MO6Uz+Xf99v4U1R4HP419GHdKZ/Lv8Avt/CmqPA5/Gvow7pTP5d/wB9v4U1R4HP419GHdKZ/Lv++38Kao8Dn8a+jDulM/l3/fb+FNUeBz+NfRh3Smfy7/vt/CmqPA5/Gvow7pTP5d/32/hTVHgc/jX0ZdpOPykNj6UvsDqbLwBp61oylnHVk48hvb3gI3mld6G+XUj1t0+hn6vSpBACAEAIDlMR2saXPIa0ZkpYwUy2dKnvq2DVjftfXd+H2rrGHM1ciuucSak1JzJzPFb2NBFkAgBDIrXUyNOCw4qSs8+ptCcoO8W0/Ify1pkYOxG3X+agVsBGWcMmekwH6kq07Qr+0ufH+SVgxg4VBqFVVKcoO0j2OFxVLEw16Tuv7wOi0JIIAQAgBACAQoDdLF8XgehZ7rVyZ4avvZdX92Jb3gI3mld6G+XUh1t0+hn6vSpBACAEBwnZtsJhe80aOsnUBtKzYxczu2bXfMOq7Bo71mob953rso2NGyPWxqe4cFzsgTwC0nUjD3mSKWErVd3Bv5ZfUfwLDjOyYR19i4PFw4Jv5fknLRFRZ1Zwh1kr/RD+FonFOf8A1+K1eIqv3YepvHBYKLtOv9Iv9wfou8andF0+xcniK62wJcNH6LlksQ79LDOLY1DS8QdhC1WkWnaUSXL9MQnHWo1brzWX1Q0jWe9uqo2jH81Jp4ylPjYqcToHGUFfV1lzjn6bTjCjFpq00Pq6V2qU41FaRAw2Kq4aevSdn/dqJqSnQ/DJ2zbwVLiMI6Tus0e90XpmnjFqvKfLn0Hail0CAEAIAQCFAbpYvi8D0LPdauTPDV97Lq/uxLe8BG80rvQ3y6kOtun0M/V6VIIAQCEoDPNJLX5eJRvg24NG3a48dW7pXaMbI5sLC0eizLqMaabd21cK2JUXaOb9CxoaPTgqtZ6sXsXF9Fy82aNY30cwBTlKxHbhgDxKr6uJb2tkuLhDcwS8/el9Xl9EW2T0XgwxzYbBxFT61FeItsNp9pU99t/MkG2aAKA03UwWveJM59iiC0gs9rWlwADgQagUqDgpuGrOTsyLiKSirldVgQxpaMmIjThzh3p37OC4V6SnHzLPRWkJ4Wss/Ze1f3kVdU7TR9HTTzI21ZUUvjp311qywOIet2cjyf6h0ZDs+801Zr3vPzIprqYjDerRpNWZ46E5QkpRea2E3Z85fFD3w9e9UuKwrpO62H0DQ2l1i49nPKa9fND1Qy+BACAEAhQG6WL4vA9Cz3Wrkzw1fey6v7sS3vARvNK70N8upDrbp9DP1elSCAEBW9M7TuMEJp5zxV25n5nDgCt4K+ZrJld0esh0xFDQMK4rniKur7K/qJ+Bw0NV16q9hZJfFLgunFm72DYbIUNrQKCnS47TuVLVrcIkyTnVn2lTb/dnkTjW0wCjN3N7CrABDI1tCVERhB2erWF1pVHCVznUgpRsUCagFji06vWNRV7CWtG5USjquxyW5qVy2ZW4+8O9djwOsdqqsVS1JXWxnvtA47vFDs5P2o/bgRkw2rHD+k+xcaTtUi/MssdBTw1SL4xf2K0vSHypnpjyCCMCFrKKkrM6UqsqU1ODs1mT8nMX2115Eb1QYij2U7cD6VozHxxlBT4rb5P+RwuBZAgBAIUBuli+LwPQs91q5M8NX3sur+7Et7wEbzSu9DfLqQ626fQz9XpUggPL3gAkmgAqTsAxKAzKfmXTEZzvtOwGxuQHV2rrKShG7M0aMq9WNOO1uxo+gEk1lNprTbhhsP8AUVV3lOm5vi/oXuk1GjWhhYe7BfVvNs1SE6oB3KqlkzVO6PSwZBACAEMFe0hsm8Lzc9X4cB1KwwuIayZDxFG6uipK1K65wnJcRGFp6DsO1c6tNTi4sm4DFywtZVY7Ft80VePBLHFrhQj9VCppwcHZn0fDYmniKaqU3k/7YirQlG0q1uO0fAfBTsJXlrWlI87pnRdHs3KlTz5pfsvwRBVvc8S8sh5Zca68DU7Dp1freomMo9pTvxRdaCx3dsSk/dlk/wBmTqoj6MCyAQCFAbpYvi8D0LPdauTPDV97Lq/uxLe8BG80rvQ3y6kOtun0M/V6VIICC0xm7kuWjOIbv/HN3qFOlbQWZq2VGx4dXE7B6z+io2kJ2go8z0f6Yw6niJVH/qvuaFo1Fushu2OPVeK50FehY46c9nSEn0+xp0g+reBp29qqqqtI1pu6HK5HQEAhKGLnGcmRDaXHV/nUulOm5uxrOeqrkTbdsw2wg6oNReHVnkpNGg1Jt7EcpS7S0YZt7EZLOaYNFRDYTvJw6lbKNSSyyRHcMNSlaUnJrhHJfVkS/SmPU0IHQCsqg+MmJ46ja0KMV1bf7obxLdiupfIcBqy6lrUwkanF/UkYTTVTDTvCEUuNl/LHUGaZEFK47Dn+fQq2ph6lF39T1+G0lhcfDVWT+F/3P5EPNso4/nX+7FW9CetBM8LpGgqVdqOz539c/wC7TkCu1rqxATad1wLLBfeaDtAPWvN1I6s2vM+sYWr2tGFTml9j2tCQCAQoDdLF8XgehZ7rVyZ4avvZdX92Jb3gI3mld6G+XUh1t0+hn6vSpBAUzTyN+8hM2NLvvGn/AFXWmaSI+xRzXH+r2AfFVekX7aXke2/S8LYecucvskaFo3K+CafOPvfkusV2dBFBpKqq+OnKOy9voaHZp5p49gVVW2nSm8jha+kEvLCsaK1v9NRePAJToVJ7EbSmoq7KXaP0rwBUQmPdsNPjTtU+GjX/ALESWMX9zIUfSO6K4B19tXZC7QbF37tGlG+rkbU1HESUIT9p8Gi/S8w6PADaYkEYDor29KiOEadS6MXlOFn/AGxmGnUw+GGwwSKkh2+mpWMbTkuW05wm6NCUo+83q35K2duV+ZSmt306+xSnkskQacYylZuw5gCFXERH8KCvauH+V55JE7/6VNWipTl5+yvyLFjQjlDc0efU+yidnWTylc27zg5RtKi0+cW/s7ja9Q1BO7au9taNmQVNQnrUm8s1zJYsEZlfrD1HZwVQpSwtWz2Htp0aWmMH2i99ZX8/wyHIVwpJq6PDTi4ScZKzRP2cf3beHaVQYtWrSPpWhZXwNN+X7jlRy0BAIUBuli+LwPQs91q5M8NX3sur+7Et7wEbzSu9DfLqQ626fQz9XpUggKDpm+sydzGj2ntXansOcjro5Av3W7XGvAZ+oKrxMdfEJHtNFVu76JnV45267EaNITQhh7s3GgaPafYpFSnrtLgeUhPVvLiNNJtNTKyzYcM1jxKkn7LcRU9WAXCOEU6rfAkqvqUrvbyM5lbKmptxeA55OJe458K6uCndpTpq0UcewqVPaqOy8/whjOyfJktL2OI+y697MFvCetwaOVWhCEbqaflncc2PChF7eUcc+9FR/kqPiJ1Flb2eLLbReHw8lrKa7XbFPJX4Z8fsbroYWmEC01FO38lV4xptW2cDSlCcJSVRWaefUqP0s2eC1zwMRR/Vg5SsHP2Yvk7Gkoa2vT5q/wA45r90ZlJwLzTQVfUAYijcyXGvQB0qdVqxi0pvI5YHCVa0HKkk3e2fDK9ywTtmwmy0ABjoUdt4uitcHiJXOtCCKaqV1qKsTKM3rbHsJ0dEdvF9i842vk738uZDQZAY1DnVwrS6BvxNT1LNXFv/AFaXqSsJoRXaqxlK/H3VHzzd2zy+yXanA9YSOkYf7JmtX9L1lu5p8rqzHsjK3Bjmc/1WnSoWJr9rLLYeg0Ro7ulLP3nt5fgj7Wg0fXU4V6dfYrHA1danqvgeW/UWE7LE9otk/vxJKzvBt4dpVbi99I9XoRWwNPp+45UctQQCFAbpYvi8D0LPdauTPDV97Lq/uxLe8BG80rvQ3y6kOtun0M/V6VIIDPtMB/5T97Wn+0DsXeGw5y2knoE2/Fa0/aI6DT4lV9dauI1v/wAnoqFTW0PKHKaX1zLpOQbj3N1A4cDiF2hPWjrFJKNpWKVLWaY8aJMTALIIJIvYVa3LD7IGO9bXysjvZU5Xlm1kl+/4Qloz8edeJeXF2GQS2C00q0ZOinIuOpuQqEioQ9pmk4VJvN9b7fmQbLJi/WhuYAaEu5o6K5nhVbVa0aa1jfB4GpiaipxW3jyJ6zNHw43mv5odW6Wkkbr2HO3hR4Ve2V9hZYqgtHTUPe6pfVLajatHpMwoLQczid1dSqsVNSqO3A5UYtR9ra8xhptJCJLkHh14frgt8G/aceZmpPUlGfL7cfQw+zmBrnMI54Oe0blKxkpTip8H6MvNB06NCpOhKNqi4847VYkFXnpxUAIAWAQ9rRcbp1GoO4j4q3wFOy10/wDp4f8AUeKcqnYSXuu6fk1x+Y0Ey/ABxwyA/JTHRp3u1tKWGPxaUYRm7LYl+CXs6bvjHMesbVUYvD9lK62M9toTSjxlJxn78dvn5jxRC8EKA3SxfF4HoWe61cmeGr72XV/diW94CN5pXehvl1IdbdPoZ+r0qQQFM07lqPhxNrS08Wmo9p6l0ps0kcdBpu5NMrtB/XqUfFRzi/kWuj6l8PWpeSkvk8/RmtWtZxic5vfAdY6VEoVdTJnCrT1s0Ve07IiR28kLzTUEimdMQDsFadSlzmlHJmuH1VVTqJtEnYWhDYIvEFzzm4DE7RU6uFFEeKWzIkVIOcm0mk/7nzJJ+jHKYvaIbAO9BJeRsJ1cMlrPExfs2uZoRqUpa8HYlrKsSGy6QwNDe9G/aVGqYiVtVHTUdSWvN3fntJpRDuMLYhFzKajUHpFF3w8kpHGsrxMY0jsUD94xwa4HAE04gbR+atXq0r3zi9q/dEjD1KuOUYpNVYbJrY7cJfkYwi6lHtLXbCMDvG0Kuq01BrVeTPXYHFTrxtUVpLJ2zXVNf9Oi5E4EA3nJnkwCRUE0K74eh2ravsKzSekFgownJXTdn5KxD2hHD31GVAPb8Vb4SjKnDVkeI0zjYYvE9pT2WSzPVllvKNvEjHPVjhis4lS7NqPz6GuiJ0oYpTm81s5Xs8n1HcSFyM05mq9QcDl2LjViqmH6E7R1Xu+kotZKfD/2/DyJMKlPfCFZBuli+LwPQs91q5M8NX3sur+7Et7wEbzSu9DfLqQ626fQz9XpUggIjSqWvyz9rOeP+OfqJW0dphrIoUlMcnEa8fVcCs1o60Gjrg6vZ1ot7Nj6PJm72PM8rCaQTgAMx0epVNaCUr2WZNV1JxvmnYssvBDQKY7zn+SgTk2yTGKSOy0NxCEMCoZGNq2rDl23ojgBvNF1pUZVHZGk56uRVbf0rAhl1662m71bTvVhTwyp5yz5eZGTnXerHJcW8kkZFaFtPiRS/wCrkG6ruw71PeGhUj7W37GtDSlXC1F2L9lPZz6nR2kMVwDX0LARqFQBvzWlTCXp6t2zthdLKlilVUEk3na/Hbxt6EgDVUjTTsz6JGSkk47GKhsMbXZVldhB7O1TcBNKrbmjz/6kouphNb4Wn+3oQiuz58dZVgLwDkcMN+S415SjByjtJujqVOriYU6mxu2Xp6j60Ab8Ik1dgCdfNIoVDw89eE8suBfaUoKjiMPd3kmk/k1Z/MllUntUIUMm6WL4vA9Cz3Wrkzw1fey6v7sS3vARvNK70N8upDrbp9DP1elSCAoM/bAiPfynKOaSQGMfda1oNAaUN5xzxW6Uja0LLN3e3+8WPpDRmBHgufBjm+PqOoCOIpiN4PQtFW9rVaN6uF1IKazT2P8AZ8n5E5obaj2N5NwpEh81zTraPhhiuUoxk3D5r++RJmm6UcQuOUuq/KNJsm0mubgcNY1tPABVdeg0zrSq3JdjwcjVRGmtpJumelgycZiPd3krpCGsaSlYxTSyHMTs29pc1rGuo1rnU6boxc4q6w8qdNaq2kathq0qUav+j5Xf1ysjja2iEyyHDZUuGJAcaAV1AE4cEhV/yOSV+nA6vsp4ZUtZxle7vnrfTkRs7orEhNDnnPYDTHjSvFbVMW6avbLqMFoqjinqRqNS/wDXJ9MxtCslo74k8MFGqaQm17KsXuH/AEvRi71ZOXlsRItFMBkq5u7uemhBQiox2LIVDYRwrgUTad0aTjGacZK6ZAT8tcdQZHEfBX2Er9rDPaj5xpjRywdfVh7ss1+DlLNJcLudajox7F1quKi9bYQsFCpOvFUl7V7r5ZjgROUjNNKc4YcP8LhqKjQaTv8AyWUa8sdpOM5RtmsuSj/wnVRH0UQrIN0sXxeB6FnutXJnhq+9l1f3YlveAjeaV3ob5dSHW3T6Gfq9KkAgM5s6FcnGA6opHU4jsWa0vY6W+6JODg+1XnGVuurI0Ga0ZYyFGmQ4wIgBdWpuktxN4ZYnDD1qJUqKU1FehJwdWdKLVk09qayfm/yUSy7SeIwiuxL/AF3cKdVR1LetFRV43vF8fMm4GTry7Ooko1VZW2JxyRoMtMEUew0wqDuP6yXT2akblLUhOjNwe1OxZ7HtG/rDXjMaiNowyUCvR1ehJpVbljhxARUZKtcWnYmpjOXbeiF2dP0NS7yerGxzitaVz0+zIF/lTDZfGN+gz28VzVSbVjpaytnbrl9CI0lrGuth0JBqcQDlsONMVOwf+K7kQ8T/AJLKJn+m9v3Lsu5vPaBepTLAt66AqT2DqReo8mSMDiqWDqKrVTbWxL9/2KrCtNhzq3j+SjzwFWOazPSUP1Hg6jtO8eq/Fx2yIDiCDwUSUJRykrF1Rr06yvTkmvJ3EfFoQDrwB37FmMNaLa4GlTEqnVhCX+2SfC/J9eB0XMkWIe2nc5o3e0/krjRytBvzPEfqmd68I8o/uNZSPcdWld3wUmvT7WGqnmU2jsZ3Osqjjdf3Z5of2fCvPdEpQY06dag4qrq01STu+J6XQ2E7XFzxmq4xu9VPzJNVp6wQoDdLF8XgehZ7rVyZ4avvZdX92Jb3gI3mld6G+XUh1t0+hn6vSpBAUzSKQc2bY9uTyHDzm98BvoAelYqy/wAUuhM0cr4qnnlfjy4+g803tJz4UIFxLSAeOdPYuVFp1FblclV6HZYaq5bVPU+Sz9SvMdWWG1kQlp40qOvHoWZzXb6nBo60KD8P7wnZweXW/wCGXDRmb5SFTZ7Dq66rSheLlTfBmNMatV08VDZNZ+TW1E5LxixwcNR/QXaUdaNimi9Vot8KLhg7Bw2ZgqpknfMsU1YdWXHbyZfXmlxodoGHtBXKtGTlqm9KSUdYq2nWlol4QLCHRH+DbqA1vO5SsNh25WNalRKOtLYZLN25MRneEfU6mkgk7earSFOEFaTIc6rqZUo2X382zz/tEzEN50OJVxHOeHcBUnFZdeCyXoZp4GrNu9lxzaEm7JMO8C4Eg0oAcSNlPguEcYpT1dUsqmg9TDKuql7q6VnmcpaSiZt5u8mnsStiaGyWZjAaKx8vbpPU6u3or+pIQoMQ4RCMCCKU1GtfVTpUCdSlHOkudz0uHwmNqxccXJZNNavNO47US3BF62V6ejX3kjLIcAvQYal2dNI+YaWxSxOKnNbNi6LL+SWs5g5NuRz9pVVi5vtpZntdCUYPA020nt+7HiiF0CAQoDdLF8XgehZ7rVyZ4avvZdX92Jb3gI3mld6G+XUh1t0+hn6vSpBAM7WkeWhloNHA3mO+y8ZFZTBAMgf6qEYTv3caG40GquZHDsKjq9OfTZ0LutPt8OpJXUrKXlNcfmhmZYmVEK60vBc4EGrgASTUUwqufeIurrJf8Jj0XOGElCT1bJZf6yd8mnz5nnQ6duxLhODsOunbTrK71ko1Iz4PJlbhH2+Enh370fbj9pfkvK6FUWazjegtx+qR1VG3cq2rlMm084EHbFriDJsLiaCoIGeB73PWSFIjBdo5dDSN5R1b2tmyiNsmbtKJywYRDwaHuNGhowoCcypHaQpXTeYnF1XFJNRWzn/f2LfY0KXkmm8080UqGF7iRmSR8VwrybimdcLTnVk4Q+l9v5ZA6Tac3yWwGxG1GcTClNYbU7s10o0XbNo51pRpS9qLvyeSv+5Umy0WIauJx1uPYk8RQo5LaWFHRukcbacm1Hm3bLoSDXMgtpXfvJ20Vc41cRO9j1EamE0XR7OU/wAt87DiHEq0HKoriuEo2lqosaFbtKSqNWur58CJn7Qvc1uDdZ1n8lbYXBqK1pbTxemNOyr3o0HaPF8X/BHqwPMknZM1TmHLVx2Ksx2HT/yI9Z+ntJ6ku61Nj2dSWVSe1BZAhQG6WL4vA9Cz3Wrkzw1fey6v7sS3vARvNK70N8upDrbp9DP1elSCAEBB29ZN88qxt51KPYDQvaMi06njVtGCzZPabwqShsYstaEvDgXoZyFKHwlRqfrrVcZ6scltZYUKdfEWlUk9SObb2JLP6ldbZD2y4mW1Drxdd/8AyOR7eBXZx1o6j5epEp4js8R20Fxbt5Ph9GXKy5wRYTXjWMeOtc6bbWe02xlKNOr7Huyzi/J/uthZLBmwAYbjrq3pzGaj4iD95GtCStqsaWlIw4kcQ3YsLw4g6ic8K0qtou9O72m0Zyp1P8btcsxtqDCAYObdFLtKgDVkq9Yac3rMkuvCORWLYmmRTVrc63iQAXV3D9Yqyo0pRVpMhzq+2pQyaKhasvLtBxxH1Rz8eGrrUacKccoPPqeoweLxtVqWIppw5tZ/Kyz+hEQYrnuo1pptINTwCjyoqK23l5ZlzSxsqlS+pqU0s3L2b9Ezo6x6Ve6G7aSa06iujq11C2xEKOG0XPE62spTb53z6bDnOmkN/mlcsOm6sV5lhpSahg6j2ZFdXokfLgQChYaVrM2jJxd080TspOtc0VIDtYJAx3Kir4WUJ+ysj6Lo3S9GvRTqSUZLJp/f5jkPByIUZxktqZaqtCWyS+opWDobpYvi8D0LPdauTPD197Lq/uxLe8BG80rvQ3y6kOtun0M/V6VIIAQAgGcxZUF7rz4bS7bTPjt6UCbSsOy0UpTClKaqbEuCqS0YyUcwnYwnm8w7Bs4jLq2rWpdf5F8ydhVGuu7zdn/q3svyfXh5lphRQ4AtNQUjJSV0Rq1GpRm4TVmj2StvI5ErJWK+JQk0JxpSpptOKi1MVGGVjvCg5Z3JFmiW2J1D21Ud6Q8iQsHbO42fo9BFWloJGvD/AAiq3zt6HTXqxy7SX1ZCR4IY5wFKA0rgMlPhbVTtYhTlUnKzbb83crltWoCLoNGDN2o/l7VBr1nVepA9ZonRscFHvOJdnwvw/kqloT1/mt732/kpeFwjp+1LaVWmdNd6XY0fc58xgp551ggSuBCBpp2YIYBLIzsOjZl4ycR0rlKjTltRLo4/E0fcm18z6W0fNZWXO2BD9xq8zVVptFrGbktZ7WLb3gI3mldaG+XU5Vt0+hn6vSpBACAEAIAQEZpBZnLwi0d+3Fh37OBy6lmLszDKlIWrFl6Eglp/RBrrGW1R1BOT7N2fLmXs68lRgsXHXg1lJe8vK/7Ms0jpLBfgTdOz9Y+pZdRx9+Numa+pFWj41s8NUUvJ+y/pxLvY1ssLG85oIFA7UQN4yUarR1m3HNHPWnRepUWq1zJCPbwaO/B3NxPXTDrXGODvwsbyxNiuWvpc2G04NaeILvZgeK7KlGDte75I6UqNWstZrVjxk+X7/Izm0dJHRK4GmoZDp1npUh4WpU992XJEilpXC4NWw1O8vil+OBCR47nmrjX2DgpdKjCmrRRT4vG18VLWqyv9l8jmupEBAS9j2fVj47+8hg3f6omroBKj1pZaq4lhgYpVFN8M/pxIkld0rEGUnJtviIsmoIAKA+mdHfFJb0EP3Gry1beS6l/T9xdD1b3gI3mlb0N8uppW3T6Gfq9KkEAIAQAgBYA3nJ2HCFYjw0b8zwGZ6FskzFyBlJ6XmIr4QBuv5wqAOf8AWLdYrnjrBXKpS9q7/wCFjQxbVHVjtV7p5pxfl5fuRFs6OOhGrDeacq+zis947PKps5/k3ho+OLTlhn7XGDefVPiR0raMaCSGvc3aDWnUuvZwmrr0Ivea9FunUV7f6yV/py+R3jW/Hdm/2/Gi07rHi2/mdlpWcV/jpwj0jn63I6LFLjziTxXaFKMPdViHXxdau71ZN/3lsPC6EYEAIB/Y1mOjxA1uAGLnfZHx2LnOVjtSgnnLZ/ciyaXObCl4cFmAJpT+luPtoucVeWZ317U5S55Ly5+mXzKYpBCBACACgPpnR3xSW9BD9xq8tW3kupf0/cXQ9W94CN5pW9DfLqaVt0+hn6vSpBACARARNoaRwIWF6+77LKHrOQWyi2atlatDSuM/BlIbd2Lus9gXRQXE1ciCiPLiS4kk5kkknpK3saiwYxY4OaaFpqDvC1lG6sbwm4u6NNkJpseE19AQ4YjYdYUdq6tIk3lSmpwduKaK7b2j575mWo50Gx27eosdfDyyziX0qlDS0EqjUay48JFaiyL2/Vrwx/NS4YulLjbqVWJ0LjKGbhdc1n/I3LaZ4KRGSewrZU5wdpJp+eQiyaAgHtlWa+O+6wec45NG/wCC1lLVN4Rvt2GiWdIMgsDGDDWdbjtK4ebOspXyWwpemM1fmC3VDaG9JxPtHUulNcTWo8lEgl1OIIAQAUB9M6O+KS3oIfuNXlq28l1L+n7i6Hq3vARvNK3ob5dTStun0M/V6VIICOta2IcAc41dqYO+PwG8rKi2YbsUm1reix6gm6z7Dcv+R+t7Ny6qKRo2Ra3NQQAgBAWnQyO9oiGlYQLQ4/Zc+oDtwNKdSh4iahJPmWuCw7xNKcF70c1581+/UvMmGF11+AOFdh1dCTva6IcEr2l/w42zo+0CpAxwDwADXMV2qNqwrZWsy0w2ksThJJ67ceVzPrdbdFD3wdTqrXoWuBjJVGi6/UVWlUwVOolnJpp8bWuyEVueIJjR3R2NNupDY4sHfPAJpuG0rlVrRp7WdqdJyz4GgwLGMswNENzG7SDidZJ1lcI1Iy2M3lGS2o8x4oY1zjk0Fx4AVK3WbNDLJiMXuc85ucXHiTVSUjk3c5oYBACACgPpnR3xSW9BD9xq8tW3kupf0/cXQ9W94CN5pW9DfLqaVt0+hn6vSpKtb+lF2sOAQTkYmYB2N2nfkukYczRyKe95JJJJJxJOJJ3rqlY1PKGAQAgBACAv30QPa+PMS8QVZGgGo23COxx6lXaRj/jUuTLDR9V06utHaTkaUfAiOgRKktxY8/8Ash6ncRkfzWmEra8dV7UTNJ0ItrEU1lLauUvw+APfhjkB6tylXsrlZCLnJR5u31M8t+IXEE6y49dCouAes5s9J+pKapU6FNbEmvpYm9AtBnzrhEi1ZLg4nJ0Qj6rNg2ld8Xi1SVltPO4fDupm9ht8jJQ4LGw4TAxjRQNAwHxO9UM5ym7yZbRioKyO5C0WWwy1zM1+lxsKBAaGC6+M+7QZXW4uNNWoYfaVxo+pObaexFbjIQiroyFWxXggBACACgPpnR3xSW9BD9xq8tW3kupf0/cXQ9W94CN5pW9DfLqaVt0+hi+l9s3RyMM84jnkamn6vE+zivQQjfMp5Mpi7HMEAIAQAgBACAn9AZ/kbQlnnAGJyZ4ROZ7XA9Cj4mGvSkjtQlq1EzeLbshswwA817TVj9bTrrtByI/JedpVHBpovU8nFq6e1f3jyKLb9mx4THAQnvrheY0uaAdeGKs6mLjKnaPE10XgYyxKlUklFO+fGxE6M6DxJqMHzEN8KXZqcC18U7ADiG4d9syzqOUayw9Oyzk/TqSNL1u+Ymy9yPq/LyNegQWsaGMaGtaKBoFAANQCrpScnd7SPGKSsjosGwIDCPpXtblp5zAatgAQxsvHnPI6aD/ivQ4GlqUr8ymxU9ap0KappFPcKE5xo1pcdgBJ6glxYcxrKjtFXQngbbpw47FjWRmzGayYAoD6Z0d8UlvQQ/cavLVt5LqX9P3F0OelUwIcpMPOTYbncaY0XTD7+PU0r7p9D5tjRS5xc41LiSTvOa9IikZ4WTAIAQAgBACAEB6hxC0hwzaQRxGIWGrpoynZn0PpJpM2WkhM0vOe1vJt+094BA4azuC83CjrVdQv0/Yuv7yX1MzlNKZ4B1+YcXOdeOxtfqtAwAXWrUhe0IqxfYTQacdfEN63JOyQ6szS+YgvvF3KD6zT9Ydh3rR1NbKSR2q6CoqLdFtS83dM03R7SCDOMvQjiMHwzg9h2OHbkVxq0ZU9uzmecu1Jwlk1tRKrkbDG3LREvLxYxyhsLuJAwHSaBdKUdaaRhuyuz5mixC5xc41c4lzjtcTUnrXqYqysefk9ZtnWQlDFiNhtzcaV2DWegVKN2RhGgNEGThhrQccAAKviO1k/E4Bcc5HTYcodviv7yE9ja0L6hwb51MQN4qmqLkdpbYzSwx4YAIxeBk5p+txHrC2jLOxq0U4rqaH0zo74pLegh+41eWrbyXUv6fuLoMtPf4fN+hcuuG38eppW3b6HzmvSFGCAEAIAQAgBACAEBdLUtbl4Nnw61EKWqfPvGGD91o61S149nKclxZ7DQUI1HC62Xf0yX3Y0CgI9iCyLHP8A10SXc2PBdciNOepzTm1w1hTcG9aXZSzizzf6iw0Ow7wspK3zRrehemcKdaGmjIwGLDr/AKm7QuGJwjpO8c19jztGtrRVyG+me0rkrDgg4xolSP6IfOP913rXXRtO9TW5GmLqatNrizGFelOTGikdrJgOfgLjqcf8VXKtNRjdkrCYapiKqp01dsmrSmREihwLmt5MhjiKAkEl9MaE4s9S40K0aiyJGOwFXCSUalrtXyPERtBi5oFDUtFL1KkONeHBdiCSogxGSP72DFa3kDzixxbdLTdqRW7gRnRRViYOpqraT3gKnY9qnG221818na/yM7KnlYfTOjvikt6CH7jV5atvJdS/p+4ugy09/h836Fy64bfx6mlbdPofOa9IUYIAQAgBACAEAIAQExZD6t80Xegku9pPUqjSF1JeZ7f9M6sqcnxWX1d/70JFVx6oEBGWjV8RkIHMjrcaDq7Va4CGrF1GeL/U2Kc6kcPHYs31ez0NVs3Q8RYcN4dyJZ4JzW84BuRGIw3HNc8RioxlqpXKfDQk457OX92GffSRaUSLNmHEcHmA3krzRQOdm51NRqaEf0qZg6cY07pbcyJi5607LYiqqWRTvIzRhRGRGgEscHAOALTQ1o4HMHJaVIKcXF8TpSqypyUovNGiykxGtgFr40GFDhm9yfNaYZFecxo5xABIvVA9ipJQqYWd0erhW0dVoJOLlJ7U9qfX8HKbk7OhYOix5xw2FkODUbwKkdLlmWNqyVkZw+g2pdq0opfE7+n5K3b9tQXs5OBA5Kp5z+WixKj7NDQHVjTUpODwri9eZE0zpHWXYQqay4tRS+SZXCrQ82fTOjvikt6CH7jV5atvJdS+p+4ugy09/h836Fy64bfx6mlbdPofOa9IUYIAQAgBACAEAIAQDuz54wr3NDrzaY6iDUEb1yrUo1FZkzB42rhaiqU3/J3/AN2P2R61C8Nh8TL7/wCVVv8Axx9Q/wB2P2R608Nh8TMf/Kq//jj6nOUtG5HbGLQ66a3SSAcKasVMhRUaeomUeKxksRXdaSzfD0Ly36XY4AAloIAyF5+FMlC8Mg3dyZt352skZ5MRi9znuNXOcXOO1zjUnrKsopJWRCk7u5zWTUEAIzKbTuj055OZJ6StFBLYjpKtUmrSk31Z5W5yAoD6Z0d8UlvQQ/cavLVt5LqX9P3F0GWnv8Pm/QuXXDb+PU0rbp9D5zXpCjBACAEAJcAgBAFUALABZAIAQAlwCAEAIAS4BACxYAsgCgPpnR3xSW9BD9xq8tW3kupf0/cXQZae/wAPm/QuXXDb+PU0rbp9D5zXpCjBACAEBNaKlpiuY4AhzDmBmPyqtWZQ4iwBChS8MgXnRgXGgqQHZetqxtMnS35sB5gCGyjrvOAo4VIyoiBJvY0vfALG8mIQcBTWSR2LAKjY5HLQq4gvAx34dq3ewwWlko2szzRi6jcBh+7Bw6ytDYZwoTeVk23R4Ik4DElpz25LPAwR1vT95zoQhtbciHnAYmlRispGGOLBIZAjxg0F7cASK0wHxWHtCO1sywMeWIaAX3b1BgcW9hKyjIulsJvJsc0Ac8tNABt2easID+1pZpEMhrebGh1oBkTTHrRArNutAmIgAoL2Q4BZWwwxgtjAIAQAUB9M6O+KS3oIfuNXlq28l1L+n7i6DLT3+HzfoXLrht/HqaVt0+h85r0hRggBACAd2RGuRobv6wOh3NPqKwzKJjSCJWahN1NLetzqnsWq2GRdJ5oF5hcm28Q2kTC9mDTLoz1ogOI0B8aEYcTmx4bagg9801zI20x34pxMFZk3UiMOx7T1ELdhF5jupEaPtvPqhH4LmZIl5/8AOgj7MKn9rz2rPAwRukE61z3MENrS2IavFKupUY4dKykGd7L8TmOPY1Ye0yjxZklEbMQeU11c2rq4AE9GpZuCQ0hgOEs69mIxcPNc51PU4LCBIxOc57NnJO/uJ/6LAKnb/jEXzuwLaOwwyPWxgEAIAKA+mdHfFJb0EP3Gry1beS6l/T9xdBlp7/D5v0Ll1w2/j1NK26fQ+c16QowQAgBAdZV4D2E5BwJ4AhGZJK1p1j5lsRpq0FlTQ/VNTmtbZAc2xHl3uMVsRxiClG0IBukbW7K61jPYZHz7VgBzoweSXQ7tyhrUVPbwSzMFRC3Bapy2oRiwHB1WtLi40dhVtBqxzOS0sBibRZ/reVvczbQ/YplSuazbIHC2uQJL4T3Oe55JBBAANSaVA10RXDOlizcPkosGI65fydSoyp2I0ZRIG1oPLsN7mQ4ZbeocXGgwFK5DNYswRzJ9plY0Nzue595ooccWnPLMFZsCSZbELl3OvcwwmitHd80nClNhWLGCBteM18Z7mmrScDjsG1bLYBmsmAQAgAoD6Z0d8UlvQQ/cavLVt5LqX9P3F0GWnv8AD5v0Ll1w2/j1NK27fQ+c16QpAQAgBACAEAIAQAgBACAEAIAQAgBACAEAIAQCFAfTWj3ikt6CH7jV5atvJdS+p+4uh1tmz2zEGLBeS1sRpaS2l4A6xUEV6EjN056y4MzKOtGxRu5DK+XmeuD8tTfE5/CvUi9xgHchlfLzHXB+Wnic/hXqO4wDuQyvl5nrg/LTxOfwr1HcYB3IZXy8z1wflp4nP4V6juMA7kMr5eY64Py08Tn8K9R3GAdyGV8vM9cH5aeJz+Feo7jAO5DK+XmOuD8tPE5/Ch3GAdyGV8vMdcH5aeJz+FDuMA7kMr5eY64Py08Tn8K9R3GAdyGV8vMdcH5aeJz+FDuMA7kMr5eY64Py08TqfCvUdxgHchlfLzPXB+Wnic/hXqO4wDuQyvl5jrg/LTxOfwodxgHchlfLzHXB+Wnic/hQ7jAO5DK+XmeuD8tPE5/Ch3GAdyGV8vM9cH5aeJz+Feo7jAO5DK+XmeuD8tPE5/CvUdxgHchlfLzPXB+Wnic/hXqO4wDuQyvl5jrg/LTxOfwr1HcYB3IZXy8x1wflp4nP4V6juMBO5BK+XmeuD8tZ8TqfCh3GBfpKWEKGyGCSGMawE5kNAaCaa8FXSlrNtkuMbKw4dmktplbBFqZBACAEAIAQAgBACAEAIAQAgBACAEAIAQAgBACAEB//2Q==">
            <a:hlinkClick r:id="rId4"/>
          </p:cNvPr>
          <p:cNvSpPr>
            <a:spLocks noChangeAspect="1" noChangeArrowheads="1"/>
          </p:cNvSpPr>
          <p:nvPr/>
        </p:nvSpPr>
        <p:spPr bwMode="auto">
          <a:xfrm>
            <a:off x="28575" y="-2560638"/>
            <a:ext cx="35623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AutoShape 6" descr="data:image/jpeg;base64,/9j/4AAQSkZJRgABAQAAAQABAAD/2wCEAAkGBxQTEhQUExQWFRUXFR0YGBUYFxQaFhcVFhwXGBgXGB0YHSggGhwlHhcYITEhJSosLy4uGB8zODMsNygtLisBCgoKDg0OGxAQGywmICQuNCwtLiwsLCwsLSwvLCwsLCwsLCwvLCwsLCwsLCwsLCwsLCwsLCwsLCwsLCwsLCwsLP/AABEIARMAtwMBEQACEQEDEQH/xAAcAAABBQEBAQAAAAAAAAAAAAAAAQQFBgcDAgj/xABJEAABAgMEBQUMBwcEAwEAAAABAAIDBBEFEiExBkFRYXETIoGRwRcyMzRTcnOhsbLR0wdCUpLS4fAWIzVUYqLxFBWCwiRD4mP/xAAbAQEAAgMBAQAAAAAAAAAAAAAABAUBAgMGB//EADkRAAIBAgIHBQcEAwACAwAAAAABAgMRBCEFEjEzQVFxExQVYaEiMlKBkbHRBsHh8CNC8VNyFiRi/9oADAMBAAIRAxEAPwDU5+Y5Nj30rdFabVURhrzUeZKlLVjrED+1rfJH7w+CmeHvn6Ebvq5B+1rfJH7w+CeHvn6Dvq5B+1rfJH7w+CeHvn6Dvq5B+1rfJH7w+CeHvn6Dvq5B+1rfJH7w+CeHvn6Dvq5B+1rfJH7w+CeHvn6Dvq5B+1rfJH7w+CeHvn6Dvq5Dab08gwvCAN3F4r1UqsrR0nx9DHflyIyP9LEq3KHEf5v/ANALbwuXMx3+PIaP+mCDqlovS5ieFz4NG0cdTe257Z9LsA/+h44uHYFylo6qiXTr4SW2pbrF/wAjmH9KEN3ewHHhEb8FHnRlDKSLWho6FdXpVYvpc990pn8u777fwrTVJHgc/jX0Yd0pn8u/77fwpqjwOfxr6MO6Uz+Xf99v4U1R4HP419GHdKZ/Lv8Avt/CmqPA5/Gvow7pTP5d/wB9v4U1R4HP419GHdKZ/Lv++38Kao8Dn8a+jDulM/l3/fb+FNUeBz+NfRh3Smfy7/vt/CmqPA5/Gvow7pTP5d/32/hTVHgc/jX0ZdpOPykNj6UvsDqbLwBp61oylnHVk48hvb3gI3mld6G+XUj1t0+hn6vSpBACAEAIDlMR2saXPIa0ZkpYwUy2dKnvq2DVjftfXd+H2rrGHM1ciuucSak1JzJzPFb2NBFkAgBDIrXUyNOCw4qSs8+ptCcoO8W0/Ify1pkYOxG3X+agVsBGWcMmekwH6kq07Qr+0ufH+SVgxg4VBqFVVKcoO0j2OFxVLEw16Tuv7wOi0JIIAQAgBACAQoDdLF8XgehZ7rVyZ4avvZdX92Jb3gI3mld6G+XUh1t0+hn6vSpBACAEBwnZtsJhe80aOsnUBtKzYxczu2bXfMOq7Bo71mob953rso2NGyPWxqe4cFzsgTwC0nUjD3mSKWErVd3Bv5ZfUfwLDjOyYR19i4PFw4Jv5fknLRFRZ1Zwh1kr/RD+FonFOf8A1+K1eIqv3YepvHBYKLtOv9Iv9wfou8andF0+xcniK62wJcNH6LlksQ79LDOLY1DS8QdhC1WkWnaUSXL9MQnHWo1brzWX1Q0jWe9uqo2jH81Jp4ylPjYqcToHGUFfV1lzjn6bTjCjFpq00Pq6V2qU41FaRAw2Kq4aevSdn/dqJqSnQ/DJ2zbwVLiMI6Tus0e90XpmnjFqvKfLn0Hail0CAEAIAQCFAbpYvi8D0LPdauTPDV97Lq/uxLe8BG80rvQ3y6kOtun0M/V6VIIAQCEoDPNJLX5eJRvg24NG3a48dW7pXaMbI5sLC0eizLqMaabd21cK2JUXaOb9CxoaPTgqtZ6sXsXF9Fy82aNY30cwBTlKxHbhgDxKr6uJb2tkuLhDcwS8/el9Xl9EW2T0XgwxzYbBxFT61FeItsNp9pU99t/MkG2aAKA03UwWveJM59iiC0gs9rWlwADgQagUqDgpuGrOTsyLiKSirldVgQxpaMmIjThzh3p37OC4V6SnHzLPRWkJ4Wss/Ze1f3kVdU7TR9HTTzI21ZUUvjp311qywOIet2cjyf6h0ZDs+801Zr3vPzIprqYjDerRpNWZ46E5QkpRea2E3Z85fFD3w9e9UuKwrpO62H0DQ2l1i49nPKa9fND1Qy+BACAEAhQG6WL4vA9Cz3Wrkzw1fey6v7sS3vARvNK70N8upDrbp9DP1elSCAEBW9M7TuMEJp5zxV25n5nDgCt4K+ZrJld0esh0xFDQMK4rniKur7K/qJ+Bw0NV16q9hZJfFLgunFm72DYbIUNrQKCnS47TuVLVrcIkyTnVn2lTb/dnkTjW0wCjN3N7CrABDI1tCVERhB2erWF1pVHCVznUgpRsUCagFji06vWNRV7CWtG5USjquxyW5qVy2ZW4+8O9djwOsdqqsVS1JXWxnvtA47vFDs5P2o/bgRkw2rHD+k+xcaTtUi/MssdBTw1SL4xf2K0vSHypnpjyCCMCFrKKkrM6UqsqU1ODs1mT8nMX2115Eb1QYij2U7cD6VozHxxlBT4rb5P+RwuBZAgBAIUBuli+LwPQs91q5M8NX3sur+7Et7wEbzSu9DfLqQ626fQz9XpUggPL3gAkmgAqTsAxKAzKfmXTEZzvtOwGxuQHV2rrKShG7M0aMq9WNOO1uxo+gEk1lNprTbhhsP8AUVV3lOm5vi/oXuk1GjWhhYe7BfVvNs1SE6oB3KqlkzVO6PSwZBACAEMFe0hsm8Lzc9X4cB1KwwuIayZDxFG6uipK1K65wnJcRGFp6DsO1c6tNTi4sm4DFywtZVY7Ft80VePBLHFrhQj9VCppwcHZn0fDYmniKaqU3k/7YirQlG0q1uO0fAfBTsJXlrWlI87pnRdHs3KlTz5pfsvwRBVvc8S8sh5Zca68DU7Dp1freomMo9pTvxRdaCx3dsSk/dlk/wBmTqoj6MCyAQCFAbpYvi8D0LPdauTPDV97Lq/uxLe8BG80rvQ3y6kOtun0M/V6VIICC0xm7kuWjOIbv/HN3qFOlbQWZq2VGx4dXE7B6z+io2kJ2go8z0f6Yw6niJVH/qvuaFo1Fushu2OPVeK50FehY46c9nSEn0+xp0g+reBp29qqqqtI1pu6HK5HQEAhKGLnGcmRDaXHV/nUulOm5uxrOeqrkTbdsw2wg6oNReHVnkpNGg1Jt7EcpS7S0YZt7EZLOaYNFRDYTvJw6lbKNSSyyRHcMNSlaUnJrhHJfVkS/SmPU0IHQCsqg+MmJ46ja0KMV1bf7obxLdiupfIcBqy6lrUwkanF/UkYTTVTDTvCEUuNl/LHUGaZEFK47Dn+fQq2ph6lF39T1+G0lhcfDVWT+F/3P5EPNso4/nX+7FW9CetBM8LpGgqVdqOz539c/wC7TkCu1rqxATad1wLLBfeaDtAPWvN1I6s2vM+sYWr2tGFTml9j2tCQCAQoDdLF8XgehZ7rVyZ4avvZdX92Jb3gI3mld6G+XUh1t0+hn6vSpBAUzTyN+8hM2NLvvGn/AFXWmaSI+xRzXH+r2AfFVekX7aXke2/S8LYecucvskaFo3K+CafOPvfkusV2dBFBpKqq+OnKOy9voaHZp5p49gVVW2nSm8jha+kEvLCsaK1v9NRePAJToVJ7EbSmoq7KXaP0rwBUQmPdsNPjTtU+GjX/ALESWMX9zIUfSO6K4B19tXZC7QbF37tGlG+rkbU1HESUIT9p8Gi/S8w6PADaYkEYDor29KiOEadS6MXlOFn/AGxmGnUw+GGwwSKkh2+mpWMbTkuW05wm6NCUo+83q35K2duV+ZSmt306+xSnkskQacYylZuw5gCFXERH8KCvauH+V55JE7/6VNWipTl5+yvyLFjQjlDc0efU+yidnWTylc27zg5RtKi0+cW/s7ja9Q1BO7au9taNmQVNQnrUm8s1zJYsEZlfrD1HZwVQpSwtWz2Htp0aWmMH2i99ZX8/wyHIVwpJq6PDTi4ScZKzRP2cf3beHaVQYtWrSPpWhZXwNN+X7jlRy0BAIUBuli+LwPQs91q5M8NX3sur+7Et7wEbzSu9DfLqQ626fQz9XpUggKDpm+sydzGj2ntXansOcjro5Av3W7XGvAZ+oKrxMdfEJHtNFVu76JnV45267EaNITQhh7s3GgaPafYpFSnrtLgeUhPVvLiNNJtNTKyzYcM1jxKkn7LcRU9WAXCOEU6rfAkqvqUrvbyM5lbKmptxeA55OJe458K6uCndpTpq0UcewqVPaqOy8/whjOyfJktL2OI+y697MFvCetwaOVWhCEbqaflncc2PChF7eUcc+9FR/kqPiJ1Flb2eLLbReHw8lrKa7XbFPJX4Z8fsbroYWmEC01FO38lV4xptW2cDSlCcJSVRWaefUqP0s2eC1zwMRR/Vg5SsHP2Yvk7Gkoa2vT5q/wA45r90ZlJwLzTQVfUAYijcyXGvQB0qdVqxi0pvI5YHCVa0HKkk3e2fDK9ywTtmwmy0ABjoUdt4uitcHiJXOtCCKaqV1qKsTKM3rbHsJ0dEdvF9i842vk738uZDQZAY1DnVwrS6BvxNT1LNXFv/AFaXqSsJoRXaqxlK/H3VHzzd2zy+yXanA9YSOkYf7JmtX9L1lu5p8rqzHsjK3Bjmc/1WnSoWJr9rLLYeg0Ro7ulLP3nt5fgj7Wg0fXU4V6dfYrHA1danqvgeW/UWE7LE9otk/vxJKzvBt4dpVbi99I9XoRWwNPp+45UctQQCFAbpYvi8D0LPdauTPDV97Lq/uxLe8BG80rvQ3y6kOtun0M/V6VIIDPtMB/5T97Wn+0DsXeGw5y2knoE2/Fa0/aI6DT4lV9dauI1v/wAnoqFTW0PKHKaX1zLpOQbj3N1A4cDiF2hPWjrFJKNpWKVLWaY8aJMTALIIJIvYVa3LD7IGO9bXysjvZU5Xlm1kl+/4Qloz8edeJeXF2GQS2C00q0ZOinIuOpuQqEioQ9pmk4VJvN9b7fmQbLJi/WhuYAaEu5o6K5nhVbVa0aa1jfB4GpiaipxW3jyJ6zNHw43mv5odW6Wkkbr2HO3hR4Ve2V9hZYqgtHTUPe6pfVLajatHpMwoLQczid1dSqsVNSqO3A5UYtR9ra8xhptJCJLkHh14frgt8G/aceZmpPUlGfL7cfQw+zmBrnMI54Oe0blKxkpTip8H6MvNB06NCpOhKNqi4847VYkFXnpxUAIAWAQ9rRcbp1GoO4j4q3wFOy10/wDp4f8AUeKcqnYSXuu6fk1x+Y0Ey/ABxwyA/JTHRp3u1tKWGPxaUYRm7LYl+CXs6bvjHMesbVUYvD9lK62M9toTSjxlJxn78dvn5jxRC8EKA3SxfF4HoWe61cmeGr72XV/diW94CN5pXehvl1IdbdPoZ+r0qQQFM07lqPhxNrS08Wmo9p6l0ps0kcdBpu5NMrtB/XqUfFRzi/kWuj6l8PWpeSkvk8/RmtWtZxic5vfAdY6VEoVdTJnCrT1s0Ve07IiR28kLzTUEimdMQDsFadSlzmlHJmuH1VVTqJtEnYWhDYIvEFzzm4DE7RU6uFFEeKWzIkVIOcm0mk/7nzJJ+jHKYvaIbAO9BJeRsJ1cMlrPExfs2uZoRqUpa8HYlrKsSGy6QwNDe9G/aVGqYiVtVHTUdSWvN3fntJpRDuMLYhFzKajUHpFF3w8kpHGsrxMY0jsUD94xwa4HAE04gbR+atXq0r3zi9q/dEjD1KuOUYpNVYbJrY7cJfkYwi6lHtLXbCMDvG0Kuq01BrVeTPXYHFTrxtUVpLJ2zXVNf9Oi5E4EA3nJnkwCRUE0K74eh2ravsKzSekFgownJXTdn5KxD2hHD31GVAPb8Vb4SjKnDVkeI0zjYYvE9pT2WSzPVllvKNvEjHPVjhis4lS7NqPz6GuiJ0oYpTm81s5Xs8n1HcSFyM05mq9QcDl2LjViqmH6E7R1Xu+kotZKfD/2/DyJMKlPfCFZBuli+LwPQs91q5M8NX3sur+7Et7wEbzSu9DfLqQ626fQz9XpUggIjSqWvyz9rOeP+OfqJW0dphrIoUlMcnEa8fVcCs1o60Gjrg6vZ1ot7Nj6PJm72PM8rCaQTgAMx0epVNaCUr2WZNV1JxvmnYssvBDQKY7zn+SgTk2yTGKSOy0NxCEMCoZGNq2rDl23ojgBvNF1pUZVHZGk56uRVbf0rAhl1662m71bTvVhTwyp5yz5eZGTnXerHJcW8kkZFaFtPiRS/wCrkG6ruw71PeGhUj7W37GtDSlXC1F2L9lPZz6nR2kMVwDX0LARqFQBvzWlTCXp6t2zthdLKlilVUEk3na/Hbxt6EgDVUjTTsz6JGSkk47GKhsMbXZVldhB7O1TcBNKrbmjz/6kouphNb4Wn+3oQiuz58dZVgLwDkcMN+S415SjByjtJujqVOriYU6mxu2Xp6j60Ab8Ik1dgCdfNIoVDw89eE8suBfaUoKjiMPd3kmk/k1Z/MllUntUIUMm6WL4vA9Cz3Wrkzw1fey6v7sS3vARvNK70N8upDrbp9DP1elSCAoM/bAiPfynKOaSQGMfda1oNAaUN5xzxW6Uja0LLN3e3+8WPpDRmBHgufBjm+PqOoCOIpiN4PQtFW9rVaN6uF1IKazT2P8AZ8n5E5obaj2N5NwpEh81zTraPhhiuUoxk3D5r++RJmm6UcQuOUuq/KNJsm0mubgcNY1tPABVdeg0zrSq3JdjwcjVRGmtpJumelgycZiPd3krpCGsaSlYxTSyHMTs29pc1rGuo1rnU6boxc4q6w8qdNaq2kathq0qUav+j5Xf1ysjja2iEyyHDZUuGJAcaAV1AE4cEhV/yOSV+nA6vsp4ZUtZxle7vnrfTkRs7orEhNDnnPYDTHjSvFbVMW6avbLqMFoqjinqRqNS/wDXJ9MxtCslo74k8MFGqaQm17KsXuH/AEvRi71ZOXlsRItFMBkq5u7uemhBQiox2LIVDYRwrgUTad0aTjGacZK6ZAT8tcdQZHEfBX2Er9rDPaj5xpjRywdfVh7ss1+DlLNJcLudajox7F1quKi9bYQsFCpOvFUl7V7r5ZjgROUjNNKc4YcP8LhqKjQaTv8AyWUa8sdpOM5RtmsuSj/wnVRH0UQrIN0sXxeB6FnutXJnhq+9l1f3YlveAjeaV3ob5dSHW3T6Gfq9KkAgM5s6FcnGA6opHU4jsWa0vY6W+6JODg+1XnGVuurI0Ga0ZYyFGmQ4wIgBdWpuktxN4ZYnDD1qJUqKU1FehJwdWdKLVk09qayfm/yUSy7SeIwiuxL/AF3cKdVR1LetFRV43vF8fMm4GTry7Ooko1VZW2JxyRoMtMEUew0wqDuP6yXT2akblLUhOjNwe1OxZ7HtG/rDXjMaiNowyUCvR1ehJpVbljhxARUZKtcWnYmpjOXbeiF2dP0NS7yerGxzitaVz0+zIF/lTDZfGN+gz28VzVSbVjpaytnbrl9CI0lrGuth0JBqcQDlsONMVOwf+K7kQ8T/AJLKJn+m9v3Lsu5vPaBepTLAt66AqT2DqReo8mSMDiqWDqKrVTbWxL9/2KrCtNhzq3j+SjzwFWOazPSUP1Hg6jtO8eq/Fx2yIDiCDwUSUJRykrF1Rr06yvTkmvJ3EfFoQDrwB37FmMNaLa4GlTEqnVhCX+2SfC/J9eB0XMkWIe2nc5o3e0/krjRytBvzPEfqmd68I8o/uNZSPcdWld3wUmvT7WGqnmU2jsZ3Osqjjdf3Z5of2fCvPdEpQY06dag4qrq01STu+J6XQ2E7XFzxmq4xu9VPzJNVp6wQoDdLF8XgehZ7rVyZ4avvZdX92Jb3gI3mld6G+XUh1t0+hn6vSpBAUzSKQc2bY9uTyHDzm98BvoAelYqy/wAUuhM0cr4qnnlfjy4+g803tJz4UIFxLSAeOdPYuVFp1FblclV6HZYaq5bVPU+Sz9SvMdWWG1kQlp40qOvHoWZzXb6nBo60KD8P7wnZweXW/wCGXDRmb5SFTZ7Dq66rSheLlTfBmNMatV08VDZNZ+TW1E5LxixwcNR/QXaUdaNimi9Vot8KLhg7Bw2ZgqpknfMsU1YdWXHbyZfXmlxodoGHtBXKtGTlqm9KSUdYq2nWlol4QLCHRH+DbqA1vO5SsNh25WNalRKOtLYZLN25MRneEfU6mkgk7earSFOEFaTIc6rqZUo2X382zz/tEzEN50OJVxHOeHcBUnFZdeCyXoZp4GrNu9lxzaEm7JMO8C4Eg0oAcSNlPguEcYpT1dUsqmg9TDKuql7q6VnmcpaSiZt5u8mnsStiaGyWZjAaKx8vbpPU6u3or+pIQoMQ4RCMCCKU1GtfVTpUCdSlHOkudz0uHwmNqxccXJZNNavNO47US3BF62V6ejX3kjLIcAvQYal2dNI+YaWxSxOKnNbNi6LL+SWs5g5NuRz9pVVi5vtpZntdCUYPA020nt+7HiiF0CAQoDdLF8XgehZ7rVyZ4avvZdX92Jb3gI3mld6G+XUh1t0+hn6vSpBAM7WkeWhloNHA3mO+y8ZFZTBAMgf6qEYTv3caG40GquZHDsKjq9OfTZ0LutPt8OpJXUrKXlNcfmhmZYmVEK60vBc4EGrgASTUUwqufeIurrJf8Jj0XOGElCT1bJZf6yd8mnz5nnQ6duxLhODsOunbTrK71ko1Iz4PJlbhH2+Enh370fbj9pfkvK6FUWazjegtx+qR1VG3cq2rlMm084EHbFriDJsLiaCoIGeB73PWSFIjBdo5dDSN5R1b2tmyiNsmbtKJywYRDwaHuNGhowoCcypHaQpXTeYnF1XFJNRWzn/f2LfY0KXkmm8080UqGF7iRmSR8VwrybimdcLTnVk4Q+l9v5ZA6Tac3yWwGxG1GcTClNYbU7s10o0XbNo51pRpS9qLvyeSv+5Umy0WIauJx1uPYk8RQo5LaWFHRukcbacm1Hm3bLoSDXMgtpXfvJ20Vc41cRO9j1EamE0XR7OU/wAt87DiHEq0HKoriuEo2lqosaFbtKSqNWur58CJn7Qvc1uDdZ1n8lbYXBqK1pbTxemNOyr3o0HaPF8X/BHqwPMknZM1TmHLVx2Ksx2HT/yI9Z+ntJ6ku61Nj2dSWVSe1BZAhQG6WL4vA9Cz3Wrkzw1fey6v7sS3vARvNK70N8upDrbp9DP1elSCAEBB29ZN88qxt51KPYDQvaMi06njVtGCzZPabwqShsYstaEvDgXoZyFKHwlRqfrrVcZ6scltZYUKdfEWlUk9SObb2JLP6ldbZD2y4mW1Drxdd/8AyOR7eBXZx1o6j5epEp4js8R20Fxbt5Ph9GXKy5wRYTXjWMeOtc6bbWe02xlKNOr7Huyzi/J/uthZLBmwAYbjrq3pzGaj4iD95GtCStqsaWlIw4kcQ3YsLw4g6ic8K0qtou9O72m0Zyp1P8btcsxtqDCAYObdFLtKgDVkq9Yac3rMkuvCORWLYmmRTVrc63iQAXV3D9Yqyo0pRVpMhzq+2pQyaKhasvLtBxxH1Rz8eGrrUacKccoPPqeoweLxtVqWIppw5tZ/Kyz+hEQYrnuo1pptINTwCjyoqK23l5ZlzSxsqlS+pqU0s3L2b9Ezo6x6Ve6G7aSa06iujq11C2xEKOG0XPE62spTb53z6bDnOmkN/mlcsOm6sV5lhpSahg6j2ZFdXokfLgQChYaVrM2jJxd080TspOtc0VIDtYJAx3Kir4WUJ+ysj6Lo3S9GvRTqSUZLJp/f5jkPByIUZxktqZaqtCWyS+opWDobpYvi8D0LPdauTPD197Lq/uxLe8BG80rvQ3y6kOtun0M/V6VIIAQAgGcxZUF7rz4bS7bTPjt6UCbSsOy0UpTClKaqbEuCqS0YyUcwnYwnm8w7Bs4jLq2rWpdf5F8ydhVGuu7zdn/q3svyfXh5lphRQ4AtNQUjJSV0Rq1GpRm4TVmj2StvI5ErJWK+JQk0JxpSpptOKi1MVGGVjvCg5Z3JFmiW2J1D21Ud6Q8iQsHbO42fo9BFWloJGvD/AAiq3zt6HTXqxy7SX1ZCR4IY5wFKA0rgMlPhbVTtYhTlUnKzbb83crltWoCLoNGDN2o/l7VBr1nVepA9ZonRscFHvOJdnwvw/kqloT1/mt732/kpeFwjp+1LaVWmdNd6XY0fc58xgp551ggSuBCBpp2YIYBLIzsOjZl4ycR0rlKjTltRLo4/E0fcm18z6W0fNZWXO2BD9xq8zVVptFrGbktZ7WLb3gI3mldaG+XU5Vt0+hn6vSpBACAEAIAQEZpBZnLwi0d+3Fh37OBy6lmLszDKlIWrFl6Eglp/RBrrGW1R1BOT7N2fLmXs68lRgsXHXg1lJe8vK/7Ms0jpLBfgTdOz9Y+pZdRx9+Numa+pFWj41s8NUUvJ+y/pxLvY1ssLG85oIFA7UQN4yUarR1m3HNHPWnRepUWq1zJCPbwaO/B3NxPXTDrXGODvwsbyxNiuWvpc2G04NaeILvZgeK7KlGDte75I6UqNWstZrVjxk+X7/Izm0dJHRK4GmoZDp1npUh4WpU992XJEilpXC4NWw1O8vil+OBCR47nmrjX2DgpdKjCmrRRT4vG18VLWqyv9l8jmupEBAS9j2fVj47+8hg3f6omroBKj1pZaq4lhgYpVFN8M/pxIkld0rEGUnJtviIsmoIAKA+mdHfFJb0EP3Gry1beS6l/T9xdD1b3gI3mlb0N8uppW3T6Gfq9KkEAIAQAgBYA3nJ2HCFYjw0b8zwGZ6FskzFyBlJ6XmIr4QBuv5wqAOf8AWLdYrnjrBXKpS9q7/wCFjQxbVHVjtV7p5pxfl5fuRFs6OOhGrDeacq+zis947PKps5/k3ho+OLTlhn7XGDefVPiR0raMaCSGvc3aDWnUuvZwmrr0Ivea9FunUV7f6yV/py+R3jW/Hdm/2/Gi07rHi2/mdlpWcV/jpwj0jn63I6LFLjziTxXaFKMPdViHXxdau71ZN/3lsPC6EYEAIB/Y1mOjxA1uAGLnfZHx2LnOVjtSgnnLZ/ciyaXObCl4cFmAJpT+luPtoucVeWZ317U5S55Ly5+mXzKYpBCBACACgPpnR3xSW9BD9xq8tW3kupf0/cXQ9W94CN5pW9DfLqaVt0+hn6vSpBACARARNoaRwIWF6+77LKHrOQWyi2atlatDSuM/BlIbd2Lus9gXRQXE1ciCiPLiS4kk5kkknpK3saiwYxY4OaaFpqDvC1lG6sbwm4u6NNkJpseE19AQ4YjYdYUdq6tIk3lSmpwduKaK7b2j575mWo50Gx27eosdfDyyziX0qlDS0EqjUay48JFaiyL2/Vrwx/NS4YulLjbqVWJ0LjKGbhdc1n/I3LaZ4KRGSewrZU5wdpJp+eQiyaAgHtlWa+O+6wec45NG/wCC1lLVN4Rvt2GiWdIMgsDGDDWdbjtK4ebOspXyWwpemM1fmC3VDaG9JxPtHUulNcTWo8lEgl1OIIAQAUB9M6O+KS3oIfuNXlq28l1L+n7i6Hq3vARvNK3ob5dTStun0M/V6VIICOta2IcAc41dqYO+PwG8rKi2YbsUm1reix6gm6z7Dcv+R+t7Ny6qKRo2Ra3NQQAgBAWnQyO9oiGlYQLQ4/Zc+oDtwNKdSh4iahJPmWuCw7xNKcF70c1581+/UvMmGF11+AOFdh1dCTva6IcEr2l/w42zo+0CpAxwDwADXMV2qNqwrZWsy0w2ksThJJ67ceVzPrdbdFD3wdTqrXoWuBjJVGi6/UVWlUwVOolnJpp8bWuyEVueIJjR3R2NNupDY4sHfPAJpuG0rlVrRp7WdqdJyz4GgwLGMswNENzG7SDidZJ1lcI1Iy2M3lGS2o8x4oY1zjk0Fx4AVK3WbNDLJiMXuc85ucXHiTVSUjk3c5oYBACACgPpnR3xSW9BD9xq8tW3kupf0/cXQ9W94CN5pW9DfLqaVt0+hn6vSpKtb+lF2sOAQTkYmYB2N2nfkukYczRyKe95JJJJJxJOJJ3rqlY1PKGAQAgBACAv30QPa+PMS8QVZGgGo23COxx6lXaRj/jUuTLDR9V06utHaTkaUfAiOgRKktxY8/8Ash6ncRkfzWmEra8dV7UTNJ0ItrEU1lLauUvw+APfhjkB6tylXsrlZCLnJR5u31M8t+IXEE6y49dCouAes5s9J+pKapU6FNbEmvpYm9AtBnzrhEi1ZLg4nJ0Qj6rNg2ld8Xi1SVltPO4fDupm9ht8jJQ4LGw4TAxjRQNAwHxO9UM5ym7yZbRioKyO5C0WWwy1zM1+lxsKBAaGC6+M+7QZXW4uNNWoYfaVxo+pObaexFbjIQiroyFWxXggBACACgPpnR3xSW9BD9xq8tW3kupf0/cXQ9W94CN5pW9DfLqaVt0+hi+l9s3RyMM84jnkamn6vE+zivQQjfMp5Mpi7HMEAIAQAgBACAn9AZ/kbQlnnAGJyZ4ROZ7XA9Cj4mGvSkjtQlq1EzeLbshswwA817TVj9bTrrtByI/JedpVHBpovU8nFq6e1f3jyKLb9mx4THAQnvrheY0uaAdeGKs6mLjKnaPE10XgYyxKlUklFO+fGxE6M6DxJqMHzEN8KXZqcC18U7ADiG4d9syzqOUayw9Oyzk/TqSNL1u+Ymy9yPq/LyNegQWsaGMaGtaKBoFAANQCrpScnd7SPGKSsjosGwIDCPpXtblp5zAatgAQxsvHnPI6aD/ivQ4GlqUr8ymxU9ap0KappFPcKE5xo1pcdgBJ6glxYcxrKjtFXQngbbpw47FjWRmzGayYAoD6Z0d8UlvQQ/cavLVt5LqX9P3F0OelUwIcpMPOTYbncaY0XTD7+PU0r7p9D5tjRS5xc41LiSTvOa9IikZ4WTAIAQAgBACAEB6hxC0hwzaQRxGIWGrpoynZn0PpJpM2WkhM0vOe1vJt+094BA4azuC83CjrVdQv0/Yuv7yX1MzlNKZ4B1+YcXOdeOxtfqtAwAXWrUhe0IqxfYTQacdfEN63JOyQ6szS+YgvvF3KD6zT9Ydh3rR1NbKSR2q6CoqLdFtS83dM03R7SCDOMvQjiMHwzg9h2OHbkVxq0ZU9uzmecu1Jwlk1tRKrkbDG3LREvLxYxyhsLuJAwHSaBdKUdaaRhuyuz5mixC5xc41c4lzjtcTUnrXqYqysefk9ZtnWQlDFiNhtzcaV2DWegVKN2RhGgNEGThhrQccAAKviO1k/E4Bcc5HTYcodviv7yE9ja0L6hwb51MQN4qmqLkdpbYzSwx4YAIxeBk5p+txHrC2jLOxq0U4rqaH0zo74pLegh+41eWrbyXUv6fuLoMtPf4fN+hcuuG38eppW3b6HzmvSFGCAEAIAQAgBACAEBdLUtbl4Nnw61EKWqfPvGGD91o61S149nKclxZ7DQUI1HC62Xf0yX3Y0CgI9iCyLHP8A10SXc2PBdciNOepzTm1w1hTcG9aXZSzizzf6iw0Ow7wspK3zRrehemcKdaGmjIwGLDr/AKm7QuGJwjpO8c19jztGtrRVyG+me0rkrDgg4xolSP6IfOP913rXXRtO9TW5GmLqatNrizGFelOTGikdrJgOfgLjqcf8VXKtNRjdkrCYapiKqp01dsmrSmREihwLmt5MhjiKAkEl9MaE4s9S40K0aiyJGOwFXCSUalrtXyPERtBi5oFDUtFL1KkONeHBdiCSogxGSP72DFa3kDzixxbdLTdqRW7gRnRRViYOpqraT3gKnY9qnG221818na/yM7KnlYfTOjvikt6CH7jV5atvJdS/p+4ugy09/h836Fy64bfx6mlbdPofOa9IUYIAQAgBACAEAIAQExZD6t80Xegku9pPUqjSF1JeZ7f9M6sqcnxWX1d/70JFVx6oEBGWjV8RkIHMjrcaDq7Va4CGrF1GeL/U2Kc6kcPHYs31ez0NVs3Q8RYcN4dyJZ4JzW84BuRGIw3HNc8RioxlqpXKfDQk457OX92GffSRaUSLNmHEcHmA3krzRQOdm51NRqaEf0qZg6cY07pbcyJi5607LYiqqWRTvIzRhRGRGgEscHAOALTQ1o4HMHJaVIKcXF8TpSqypyUovNGiykxGtgFr40GFDhm9yfNaYZFecxo5xABIvVA9ipJQqYWd0erhW0dVoJOLlJ7U9qfX8HKbk7OhYOix5xw2FkODUbwKkdLlmWNqyVkZw+g2pdq0opfE7+n5K3b9tQXs5OBA5Kp5z+WixKj7NDQHVjTUpODwri9eZE0zpHWXYQqay4tRS+SZXCrQ82fTOjvikt6CH7jV5atvJdS+p+4ugy09/h836Fy64bfx6mlbdPofOa9IUYIAQAgBACAEAIAQDuz54wr3NDrzaY6iDUEb1yrUo1FZkzB42rhaiqU3/J3/AN2P2R61C8Nh8TL7/wCVVv8Axx9Q/wB2P2R608Nh8TMf/Kq//jj6nOUtG5HbGLQ66a3SSAcKasVMhRUaeomUeKxksRXdaSzfD0Ly36XY4AAloIAyF5+FMlC8Mg3dyZt352skZ5MRi9znuNXOcXOO1zjUnrKsopJWRCk7u5zWTUEAIzKbTuj055OZJ6StFBLYjpKtUmrSk31Z5W5yAoD6Z0d8UlvQQ/cavLVt5LqX9P3F0GWnv8Pm/QuXXDb+PU0rbp9D5zXpCjBACAEAJcAgBAFUALABZAIAQAlwCAEAIAS4BACxYAsgCgPpnR3xSW9BD9xq8tW3kupf0/cXQZae/wAPm/QuXXDb+PU0rbp9D5zXpCjBACAEBNaKlpiuY4AhzDmBmPyqtWZQ4iwBChS8MgXnRgXGgqQHZetqxtMnS35sB5gCGyjrvOAo4VIyoiBJvY0vfALG8mIQcBTWSR2LAKjY5HLQq4gvAx34dq3ewwWlko2szzRi6jcBh+7Bw6ytDYZwoTeVk23R4Ik4DElpz25LPAwR1vT95zoQhtbciHnAYmlRispGGOLBIZAjxg0F7cASK0wHxWHtCO1sywMeWIaAX3b1BgcW9hKyjIulsJvJsc0Ac8tNABt2easID+1pZpEMhrebGh1oBkTTHrRArNutAmIgAoL2Q4BZWwwxgtjAIAQAUB9M6O+KS3oIfuNXlq28l1L+n7i6DLT3+HzfoXLrht/HqaVt0+h85r0hRggBACAd2RGuRobv6wOh3NPqKwzKJjSCJWahN1NLetzqnsWq2GRdJ5oF5hcm28Q2kTC9mDTLoz1ogOI0B8aEYcTmx4bagg9801zI20x34pxMFZk3UiMOx7T1ELdhF5jupEaPtvPqhH4LmZIl5/8AOgj7MKn9rz2rPAwRukE61z3MENrS2IavFKupUY4dKykGd7L8TmOPY1Ye0yjxZklEbMQeU11c2rq4AE9GpZuCQ0hgOEs69mIxcPNc51PU4LCBIxOc57NnJO/uJ/6LAKnb/jEXzuwLaOwwyPWxgEAIAKA+mdHfFJb0EP3Gry1beS6l/T9xdBlp7/D5v0Ll1w2/j1NK26fQ+c16QowQAgBAdZV4D2E5BwJ4AhGZJK1p1j5lsRpq0FlTQ/VNTmtbZAc2xHl3uMVsRxiClG0IBukbW7K61jPYZHz7VgBzoweSXQ7tyhrUVPbwSzMFRC3Bapy2oRiwHB1WtLi40dhVtBqxzOS0sBibRZ/reVvczbQ/YplSuazbIHC2uQJL4T3Oe55JBBAANSaVA10RXDOlizcPkosGI65fydSoyp2I0ZRIG1oPLsN7mQ4ZbeocXGgwFK5DNYswRzJ9plY0Nzue595ooccWnPLMFZsCSZbELl3OvcwwmitHd80nClNhWLGCBteM18Z7mmrScDjsG1bLYBmsmAQAgAoD6Z0d8UlvQQ/cavLVt5LqX9P3F0GWnv8AD5v0Ll1w2/j1NK27fQ+c16QpAQAgBACAEAIAQAgBACAEAIAQAgBACAEAIAQCFAfTWj3ikt6CH7jV5atvJdS+p+4uh1tmz2zEGLBeS1sRpaS2l4A6xUEV6EjN056y4MzKOtGxRu5DK+XmeuD8tTfE5/CvUi9xgHchlfLzHXB+Wnic/hXqO4wDuQyvl5nrg/LTxOfwr1HcYB3IZXy8z1wflp4nP4V6juMA7kMr5eY64Py08Tn8K9R3GAdyGV8vM9cH5aeJz+Feo7jAO5DK+XmOuD8tPE5/Ch3GAdyGV8vMdcH5aeJz+FDuMA7kMr5eY64Py08Tn8K9R3GAdyGV8vMdcH5aeJz+FDuMA7kMr5eY64Py08TqfCvUdxgHchlfLzPXB+Wnic/hXqO4wDuQyvl5jrg/LTxOfwodxgHchlfLzHXB+Wnic/hQ7jAO5DK+XmeuD8tPE5/Ch3GAdyGV8vM9cH5aeJz+Feo7jAO5DK+XmeuD8tPE5/CvUdxgHchlfLzPXB+Wnic/hXqO4wDuQyvl5jrg/LTxOfwr1HcYB3IZXy8x1wflp4nP4V6juMBO5BK+XmeuD8tZ8TqfCh3GBfpKWEKGyGCSGMawE5kNAaCaa8FXSlrNtkuMbKw4dmktplbBFqZBACAEAIAQAgBACAEAIAQAgBACAEAIAQAgBACAEB//2Q==">
            <a:hlinkClick r:id="rId4"/>
          </p:cNvPr>
          <p:cNvSpPr>
            <a:spLocks noChangeAspect="1" noChangeArrowheads="1"/>
          </p:cNvSpPr>
          <p:nvPr/>
        </p:nvSpPr>
        <p:spPr bwMode="auto">
          <a:xfrm>
            <a:off x="180975" y="-2408238"/>
            <a:ext cx="35623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26" name="Picture 2" descr="http://www.gcmonitor.org/img/original/Courtroom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89"/>
          <a:stretch/>
        </p:blipFill>
        <p:spPr bwMode="auto">
          <a:xfrm>
            <a:off x="-1" y="0"/>
            <a:ext cx="25146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kstvak 12"/>
          <p:cNvSpPr txBox="1"/>
          <p:nvPr/>
        </p:nvSpPr>
        <p:spPr>
          <a:xfrm>
            <a:off x="2771800" y="1131590"/>
            <a:ext cx="56886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u="sng" dirty="0" smtClean="0">
                <a:solidFill>
                  <a:schemeClr val="bg1"/>
                </a:solidFill>
              </a:rPr>
              <a:t>Three strikes </a:t>
            </a:r>
            <a:r>
              <a:rPr lang="nl-NL" u="sng" dirty="0" err="1" smtClean="0">
                <a:solidFill>
                  <a:schemeClr val="bg1"/>
                </a:solidFill>
              </a:rPr>
              <a:t>and</a:t>
            </a:r>
            <a:r>
              <a:rPr lang="nl-NL" u="sng" dirty="0" smtClean="0">
                <a:solidFill>
                  <a:schemeClr val="bg1"/>
                </a:solidFill>
              </a:rPr>
              <a:t> </a:t>
            </a:r>
            <a:r>
              <a:rPr lang="nl-NL" u="sng" dirty="0" err="1" smtClean="0">
                <a:solidFill>
                  <a:schemeClr val="bg1"/>
                </a:solidFill>
              </a:rPr>
              <a:t>you’re</a:t>
            </a:r>
            <a:r>
              <a:rPr lang="nl-NL" u="sng" dirty="0" smtClean="0">
                <a:solidFill>
                  <a:schemeClr val="bg1"/>
                </a:solidFill>
              </a:rPr>
              <a:t> out </a:t>
            </a:r>
            <a:r>
              <a:rPr lang="nl-NL" u="sng" dirty="0" err="1" smtClean="0">
                <a:solidFill>
                  <a:schemeClr val="bg1"/>
                </a:solidFill>
              </a:rPr>
              <a:t>law</a:t>
            </a:r>
            <a:endParaRPr lang="nl-NL" dirty="0" smtClean="0">
              <a:solidFill>
                <a:schemeClr val="bg1"/>
              </a:solidFill>
            </a:endParaRPr>
          </a:p>
          <a:p>
            <a:endParaRPr lang="nl-NL" u="sng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Drie keer zelfde overtreding: dan zeer zware straf. (in 25 Amerikaanse staten)</a:t>
            </a:r>
          </a:p>
          <a:p>
            <a:endParaRPr lang="nl-NL" i="1" dirty="0">
              <a:solidFill>
                <a:schemeClr val="bg1"/>
              </a:solidFill>
            </a:endParaRPr>
          </a:p>
          <a:p>
            <a:endParaRPr lang="nl-NL" i="1" dirty="0" smtClean="0">
              <a:solidFill>
                <a:schemeClr val="bg1"/>
              </a:solidFill>
            </a:endParaRPr>
          </a:p>
          <a:p>
            <a:endParaRPr lang="nl-NL" i="1" dirty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i="1" dirty="0">
              <a:solidFill>
                <a:schemeClr val="bg1"/>
              </a:solidFill>
            </a:endParaRPr>
          </a:p>
          <a:p>
            <a:endParaRPr lang="nl-NL" i="1" dirty="0" smtClean="0">
              <a:solidFill>
                <a:schemeClr val="bg1"/>
              </a:solidFill>
            </a:endParaRPr>
          </a:p>
        </p:txBody>
      </p:sp>
      <p:pic>
        <p:nvPicPr>
          <p:cNvPr id="14" name="Afbeelding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531" y="2549259"/>
            <a:ext cx="809849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5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88835" y="89224"/>
            <a:ext cx="596956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Andere belangrijke wijzigingen: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1917: </a:t>
            </a:r>
            <a:r>
              <a:rPr lang="nl-NL" sz="2000" dirty="0" smtClean="0">
                <a:solidFill>
                  <a:schemeClr val="bg1"/>
                </a:solidFill>
              </a:rPr>
              <a:t>Algemeen mannenkiesrecht</a:t>
            </a:r>
          </a:p>
          <a:p>
            <a:r>
              <a:rPr lang="nl-NL" sz="2000" u="sng" dirty="0" smtClean="0">
                <a:solidFill>
                  <a:schemeClr val="bg1"/>
                </a:solidFill>
              </a:rPr>
              <a:t>1922: </a:t>
            </a:r>
            <a:r>
              <a:rPr lang="nl-NL" sz="2000" dirty="0" smtClean="0">
                <a:solidFill>
                  <a:schemeClr val="bg1"/>
                </a:solidFill>
              </a:rPr>
              <a:t>Vrouwen kiesrecht</a:t>
            </a:r>
          </a:p>
          <a:p>
            <a:r>
              <a:rPr lang="nl-NL" sz="2000" u="sng" dirty="0" smtClean="0">
                <a:solidFill>
                  <a:schemeClr val="bg1"/>
                </a:solidFill>
              </a:rPr>
              <a:t>1983: </a:t>
            </a:r>
            <a:r>
              <a:rPr lang="nl-NL" sz="2000" dirty="0" err="1" smtClean="0">
                <a:solidFill>
                  <a:schemeClr val="bg1"/>
                </a:solidFill>
              </a:rPr>
              <a:t>Anti-discriminatiewet</a:t>
            </a:r>
            <a:r>
              <a:rPr lang="nl-NL" sz="2000" dirty="0" smtClean="0">
                <a:solidFill>
                  <a:schemeClr val="bg1"/>
                </a:solidFill>
              </a:rPr>
              <a:t> en recht op sociale zekerheid.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11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7170" name="Picture 2" descr="http://www.historischnieuwsblad.nl/upload/image/Historisch%20Nieuwsblad/vrouwenkiesrech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152727"/>
            <a:ext cx="4536504" cy="289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verkeerspro.nl/wp-content/uploads/2011/02/rechtbank4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26" r="17036"/>
          <a:stretch/>
        </p:blipFill>
        <p:spPr bwMode="auto">
          <a:xfrm>
            <a:off x="1" y="0"/>
            <a:ext cx="197971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1388082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1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110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3076" name="Picture 4" descr="http://www.walkofheroes.org/wp-content/uploads/2011/12/detail-of-american-flag-11279635008nza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510" y="53058"/>
            <a:ext cx="986870" cy="65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4" descr="data:image/jpeg;base64,/9j/4AAQSkZJRgABAQAAAQABAAD/2wCEAAkGBxQTEhQUExQWFRUXFR0YGBUYFxQaFhcVFhwXGBgXGB0YHSggGhwlHhcYITEhJSosLy4uGB8zODMsNygtLisBCgoKDg0OGxAQGywmICQuNCwtLiwsLCwsLSwvLCwsLCwsLCwvLCwsLCwsLCwsLCwsLCwsLCwsLCwsLCwsLCwsLP/AABEIARMAtwMBEQACEQEDEQH/xAAcAAABBQEBAQAAAAAAAAAAAAAAAQQFBgcDAgj/xABJEAABAgMEBQUMBwcEAwEAAAABAAIDBBEFEiExBkFRYXETIoGRwRcyMzRTcnOhsbLR0wdCUpLS4fAWIzVUYqLxFBWCwiRD4mP/xAAbAQEAAgMBAQAAAAAAAAAAAAAABAUBAgMGB//EADkRAAIBAgIHBQcEAwACAwAAAAABAgMRBCEFEjEzQVFxExQVYaEiMlKBkbHRBsHh8CNC8VNyFiRi/9oADAMBAAIRAxEAPwDU5+Y5Nj30rdFabVURhrzUeZKlLVjrED+1rfJH7w+CmeHvn6Ebvq5B+1rfJH7w+CeHvn6Dvq5B+1rfJH7w+CeHvn6Dvq5B+1rfJH7w+CeHvn6Dvq5B+1rfJH7w+CeHvn6Dvq5B+1rfJH7w+CeHvn6Dvq5B+1rfJH7w+CeHvn6Dvq5Dab08gwvCAN3F4r1UqsrR0nx9DHflyIyP9LEq3KHEf5v/ANALbwuXMx3+PIaP+mCDqlovS5ieFz4NG0cdTe257Z9LsA/+h44uHYFylo6qiXTr4SW2pbrF/wAjmH9KEN3ewHHhEb8FHnRlDKSLWho6FdXpVYvpc990pn8u777fwrTVJHgc/jX0Yd0pn8u/77fwpqjwOfxr6MO6Uz+Xf99v4U1R4HP419GHdKZ/Lv8Avt/CmqPA5/Gvow7pTP5d/wB9v4U1R4HP419GHdKZ/Lv++38Kao8Dn8a+jDulM/l3/fb+FNUeBz+NfRh3Smfy7/vt/CmqPA5/Gvow7pTP5d/32/hTVHgc/jX0ZdpOPykNj6UvsDqbLwBp61oylnHVk48hvb3gI3mld6G+XUj1t0+hn6vSpBACAEAIDlMR2saXPIa0ZkpYwUy2dKnvq2DVjftfXd+H2rrGHM1ciuucSak1JzJzPFb2NBFkAgBDIrXUyNOCw4qSs8+ptCcoO8W0/Ify1pkYOxG3X+agVsBGWcMmekwH6kq07Qr+0ufH+SVgxg4VBqFVVKcoO0j2OFxVLEw16Tuv7wOi0JIIAQAgBACAQoDdLF8XgehZ7rVyZ4avvZdX92Jb3gI3mld6G+XUh1t0+hn6vSpBACAEBwnZtsJhe80aOsnUBtKzYxczu2bXfMOq7Bo71mob953rso2NGyPWxqe4cFzsgTwC0nUjD3mSKWErVd3Bv5ZfUfwLDjOyYR19i4PFw4Jv5fknLRFRZ1Zwh1kr/RD+FonFOf8A1+K1eIqv3YepvHBYKLtOv9Iv9wfou8andF0+xcniK62wJcNH6LlksQ79LDOLY1DS8QdhC1WkWnaUSXL9MQnHWo1brzWX1Q0jWe9uqo2jH81Jp4ylPjYqcToHGUFfV1lzjn6bTjCjFpq00Pq6V2qU41FaRAw2Kq4aevSdn/dqJqSnQ/DJ2zbwVLiMI6Tus0e90XpmnjFqvKfLn0Hail0CAEAIAQCFAbpYvi8D0LPdauTPDV97Lq/uxLe8BG80rvQ3y6kOtun0M/V6VIIAQCEoDPNJLX5eJRvg24NG3a48dW7pXaMbI5sLC0eizLqMaabd21cK2JUXaOb9CxoaPTgqtZ6sXsXF9Fy82aNY30cwBTlKxHbhgDxKr6uJb2tkuLhDcwS8/el9Xl9EW2T0XgwxzYbBxFT61FeItsNp9pU99t/MkG2aAKA03UwWveJM59iiC0gs9rWlwADgQagUqDgpuGrOTsyLiKSirldVgQxpaMmIjThzh3p37OC4V6SnHzLPRWkJ4Wss/Ze1f3kVdU7TR9HTTzI21ZUUvjp311qywOIet2cjyf6h0ZDs+801Zr3vPzIprqYjDerRpNWZ46E5QkpRea2E3Z85fFD3w9e9UuKwrpO62H0DQ2l1i49nPKa9fND1Qy+BACAEAhQG6WL4vA9Cz3Wrkzw1fey6v7sS3vARvNK70N8upDrbp9DP1elSCAEBW9M7TuMEJp5zxV25n5nDgCt4K+ZrJld0esh0xFDQMK4rniKur7K/qJ+Bw0NV16q9hZJfFLgunFm72DYbIUNrQKCnS47TuVLVrcIkyTnVn2lTb/dnkTjW0wCjN3N7CrABDI1tCVERhB2erWF1pVHCVznUgpRsUCagFji06vWNRV7CWtG5USjquxyW5qVy2ZW4+8O9djwOsdqqsVS1JXWxnvtA47vFDs5P2o/bgRkw2rHD+k+xcaTtUi/MssdBTw1SL4xf2K0vSHypnpjyCCMCFrKKkrM6UqsqU1ODs1mT8nMX2115Eb1QYij2U7cD6VozHxxlBT4rb5P+RwuBZAgBAIUBuli+LwPQs91q5M8NX3sur+7Et7wEbzSu9DfLqQ626fQz9XpUggPL3gAkmgAqTsAxKAzKfmXTEZzvtOwGxuQHV2rrKShG7M0aMq9WNOO1uxo+gEk1lNprTbhhsP8AUVV3lOm5vi/oXuk1GjWhhYe7BfVvNs1SE6oB3KqlkzVO6PSwZBACAEMFe0hsm8Lzc9X4cB1KwwuIayZDxFG6uipK1K65wnJcRGFp6DsO1c6tNTi4sm4DFywtZVY7Ft80VePBLHFrhQj9VCppwcHZn0fDYmniKaqU3k/7YirQlG0q1uO0fAfBTsJXlrWlI87pnRdHs3KlTz5pfsvwRBVvc8S8sh5Zca68DU7Dp1freomMo9pTvxRdaCx3dsSk/dlk/wBmTqoj6MCyAQCFAbpYvi8D0LPdauTPDV97Lq/uxLe8BG80rvQ3y6kOtun0M/V6VIICC0xm7kuWjOIbv/HN3qFOlbQWZq2VGx4dXE7B6z+io2kJ2go8z0f6Yw6niJVH/qvuaFo1Fushu2OPVeK50FehY46c9nSEn0+xp0g+reBp29qqqqtI1pu6HK5HQEAhKGLnGcmRDaXHV/nUulOm5uxrOeqrkTbdsw2wg6oNReHVnkpNGg1Jt7EcpS7S0YZt7EZLOaYNFRDYTvJw6lbKNSSyyRHcMNSlaUnJrhHJfVkS/SmPU0IHQCsqg+MmJ46ja0KMV1bf7obxLdiupfIcBqy6lrUwkanF/UkYTTVTDTvCEUuNl/LHUGaZEFK47Dn+fQq2ph6lF39T1+G0lhcfDVWT+F/3P5EPNso4/nX+7FW9CetBM8LpGgqVdqOz539c/wC7TkCu1rqxATad1wLLBfeaDtAPWvN1I6s2vM+sYWr2tGFTml9j2tCQCAQoDdLF8XgehZ7rVyZ4avvZdX92Jb3gI3mld6G+XUh1t0+hn6vSpBAUzTyN+8hM2NLvvGn/AFXWmaSI+xRzXH+r2AfFVekX7aXke2/S8LYecucvskaFo3K+CafOPvfkusV2dBFBpKqq+OnKOy9voaHZp5p49gVVW2nSm8jha+kEvLCsaK1v9NRePAJToVJ7EbSmoq7KXaP0rwBUQmPdsNPjTtU+GjX/ALESWMX9zIUfSO6K4B19tXZC7QbF37tGlG+rkbU1HESUIT9p8Gi/S8w6PADaYkEYDor29KiOEadS6MXlOFn/AGxmGnUw+GGwwSKkh2+mpWMbTkuW05wm6NCUo+83q35K2duV+ZSmt306+xSnkskQacYylZuw5gCFXERH8KCvauH+V55JE7/6VNWipTl5+yvyLFjQjlDc0efU+yidnWTylc27zg5RtKi0+cW/s7ja9Q1BO7au9taNmQVNQnrUm8s1zJYsEZlfrD1HZwVQpSwtWz2Htp0aWmMH2i99ZX8/wyHIVwpJq6PDTi4ScZKzRP2cf3beHaVQYtWrSPpWhZXwNN+X7jlRy0BAIUBuli+LwPQs91q5M8NX3sur+7Et7wEbzSu9DfLqQ626fQz9XpUggKDpm+sydzGj2ntXansOcjro5Av3W7XGvAZ+oKrxMdfEJHtNFVu76JnV45267EaNITQhh7s3GgaPafYpFSnrtLgeUhPVvLiNNJtNTKyzYcM1jxKkn7LcRU9WAXCOEU6rfAkqvqUrvbyM5lbKmptxeA55OJe458K6uCndpTpq0UcewqVPaqOy8/whjOyfJktL2OI+y697MFvCetwaOVWhCEbqaflncc2PChF7eUcc+9FR/kqPiJ1Flb2eLLbReHw8lrKa7XbFPJX4Z8fsbroYWmEC01FO38lV4xptW2cDSlCcJSVRWaefUqP0s2eC1zwMRR/Vg5SsHP2Yvk7Gkoa2vT5q/wA45r90ZlJwLzTQVfUAYijcyXGvQB0qdVqxi0pvI5YHCVa0HKkk3e2fDK9ywTtmwmy0ABjoUdt4uitcHiJXOtCCKaqV1qKsTKM3rbHsJ0dEdvF9i842vk738uZDQZAY1DnVwrS6BvxNT1LNXFv/AFaXqSsJoRXaqxlK/H3VHzzd2zy+yXanA9YSOkYf7JmtX9L1lu5p8rqzHsjK3Bjmc/1WnSoWJr9rLLYeg0Ro7ulLP3nt5fgj7Wg0fXU4V6dfYrHA1danqvgeW/UWE7LE9otk/vxJKzvBt4dpVbi99I9XoRWwNPp+45UctQQCFAbpYvi8D0LPdauTPDV97Lq/uxLe8BG80rvQ3y6kOtun0M/V6VIIDPtMB/5T97Wn+0DsXeGw5y2knoE2/Fa0/aI6DT4lV9dauI1v/wAnoqFTW0PKHKaX1zLpOQbj3N1A4cDiF2hPWjrFJKNpWKVLWaY8aJMTALIIJIvYVa3LD7IGO9bXysjvZU5Xlm1kl+/4Qloz8edeJeXF2GQS2C00q0ZOinIuOpuQqEioQ9pmk4VJvN9b7fmQbLJi/WhuYAaEu5o6K5nhVbVa0aa1jfB4GpiaipxW3jyJ6zNHw43mv5odW6Wkkbr2HO3hR4Ve2V9hZYqgtHTUPe6pfVLajatHpMwoLQczid1dSqsVNSqO3A5UYtR9ra8xhptJCJLkHh14frgt8G/aceZmpPUlGfL7cfQw+zmBrnMI54Oe0blKxkpTip8H6MvNB06NCpOhKNqi4847VYkFXnpxUAIAWAQ9rRcbp1GoO4j4q3wFOy10/wDp4f8AUeKcqnYSXuu6fk1x+Y0Ey/ABxwyA/JTHRp3u1tKWGPxaUYRm7LYl+CXs6bvjHMesbVUYvD9lK62M9toTSjxlJxn78dvn5jxRC8EKA3SxfF4HoWe61cmeGr72XV/diW94CN5pXehvl1IdbdPoZ+r0qQQFM07lqPhxNrS08Wmo9p6l0ps0kcdBpu5NMrtB/XqUfFRzi/kWuj6l8PWpeSkvk8/RmtWtZxic5vfAdY6VEoVdTJnCrT1s0Ve07IiR28kLzTUEimdMQDsFadSlzmlHJmuH1VVTqJtEnYWhDYIvEFzzm4DE7RU6uFFEeKWzIkVIOcm0mk/7nzJJ+jHKYvaIbAO9BJeRsJ1cMlrPExfs2uZoRqUpa8HYlrKsSGy6QwNDe9G/aVGqYiVtVHTUdSWvN3fntJpRDuMLYhFzKajUHpFF3w8kpHGsrxMY0jsUD94xwa4HAE04gbR+atXq0r3zi9q/dEjD1KuOUYpNVYbJrY7cJfkYwi6lHtLXbCMDvG0Kuq01BrVeTPXYHFTrxtUVpLJ2zXVNf9Oi5E4EA3nJnkwCRUE0K74eh2ravsKzSekFgownJXTdn5KxD2hHD31GVAPb8Vb4SjKnDVkeI0zjYYvE9pT2WSzPVllvKNvEjHPVjhis4lS7NqPz6GuiJ0oYpTm81s5Xs8n1HcSFyM05mq9QcDl2LjViqmH6E7R1Xu+kotZKfD/2/DyJMKlPfCFZBuli+LwPQs91q5M8NX3sur+7Et7wEbzSu9DfLqQ626fQz9XpUggIjSqWvyz9rOeP+OfqJW0dphrIoUlMcnEa8fVcCs1o60Gjrg6vZ1ot7Nj6PJm72PM8rCaQTgAMx0epVNaCUr2WZNV1JxvmnYssvBDQKY7zn+SgTk2yTGKSOy0NxCEMCoZGNq2rDl23ojgBvNF1pUZVHZGk56uRVbf0rAhl1662m71bTvVhTwyp5yz5eZGTnXerHJcW8kkZFaFtPiRS/wCrkG6ruw71PeGhUj7W37GtDSlXC1F2L9lPZz6nR2kMVwDX0LARqFQBvzWlTCXp6t2zthdLKlilVUEk3na/Hbxt6EgDVUjTTsz6JGSkk47GKhsMbXZVldhB7O1TcBNKrbmjz/6kouphNb4Wn+3oQiuz58dZVgLwDkcMN+S415SjByjtJujqVOriYU6mxu2Xp6j60Ab8Ik1dgCdfNIoVDw89eE8suBfaUoKjiMPd3kmk/k1Z/MllUntUIUMm6WL4vA9Cz3Wrkzw1fey6v7sS3vARvNK70N8upDrbp9DP1elSCAoM/bAiPfynKOaSQGMfda1oNAaUN5xzxW6Uja0LLN3e3+8WPpDRmBHgufBjm+PqOoCOIpiN4PQtFW9rVaN6uF1IKazT2P8AZ8n5E5obaj2N5NwpEh81zTraPhhiuUoxk3D5r++RJmm6UcQuOUuq/KNJsm0mubgcNY1tPABVdeg0zrSq3JdjwcjVRGmtpJumelgycZiPd3krpCGsaSlYxTSyHMTs29pc1rGuo1rnU6boxc4q6w8qdNaq2kathq0qUav+j5Xf1ysjja2iEyyHDZUuGJAcaAV1AE4cEhV/yOSV+nA6vsp4ZUtZxle7vnrfTkRs7orEhNDnnPYDTHjSvFbVMW6avbLqMFoqjinqRqNS/wDXJ9MxtCslo74k8MFGqaQm17KsXuH/AEvRi71ZOXlsRItFMBkq5u7uemhBQiox2LIVDYRwrgUTad0aTjGacZK6ZAT8tcdQZHEfBX2Er9rDPaj5xpjRywdfVh7ss1+DlLNJcLudajox7F1quKi9bYQsFCpOvFUl7V7r5ZjgROUjNNKc4YcP8LhqKjQaTv8AyWUa8sdpOM5RtmsuSj/wnVRH0UQrIN0sXxeB6FnutXJnhq+9l1f3YlveAjeaV3ob5dSHW3T6Gfq9KkAgM5s6FcnGA6opHU4jsWa0vY6W+6JODg+1XnGVuurI0Ga0ZYyFGmQ4wIgBdWpuktxN4ZYnDD1qJUqKU1FehJwdWdKLVk09qayfm/yUSy7SeIwiuxL/AF3cKdVR1LetFRV43vF8fMm4GTry7Ooko1VZW2JxyRoMtMEUew0wqDuP6yXT2akblLUhOjNwe1OxZ7HtG/rDXjMaiNowyUCvR1ehJpVbljhxARUZKtcWnYmpjOXbeiF2dP0NS7yerGxzitaVz0+zIF/lTDZfGN+gz28VzVSbVjpaytnbrl9CI0lrGuth0JBqcQDlsONMVOwf+K7kQ8T/AJLKJn+m9v3Lsu5vPaBepTLAt66AqT2DqReo8mSMDiqWDqKrVTbWxL9/2KrCtNhzq3j+SjzwFWOazPSUP1Hg6jtO8eq/Fx2yIDiCDwUSUJRykrF1Rr06yvTkmvJ3EfFoQDrwB37FmMNaLa4GlTEqnVhCX+2SfC/J9eB0XMkWIe2nc5o3e0/krjRytBvzPEfqmd68I8o/uNZSPcdWld3wUmvT7WGqnmU2jsZ3Osqjjdf3Z5of2fCvPdEpQY06dag4qrq01STu+J6XQ2E7XFzxmq4xu9VPzJNVp6wQoDdLF8XgehZ7rVyZ4avvZdX92Jb3gI3mld6G+XUh1t0+hn6vSpBAUzSKQc2bY9uTyHDzm98BvoAelYqy/wAUuhM0cr4qnnlfjy4+g803tJz4UIFxLSAeOdPYuVFp1FblclV6HZYaq5bVPU+Sz9SvMdWWG1kQlp40qOvHoWZzXb6nBo60KD8P7wnZweXW/wCGXDRmb5SFTZ7Dq66rSheLlTfBmNMatV08VDZNZ+TW1E5LxixwcNR/QXaUdaNimi9Vot8KLhg7Bw2ZgqpknfMsU1YdWXHbyZfXmlxodoGHtBXKtGTlqm9KSUdYq2nWlol4QLCHRH+DbqA1vO5SsNh25WNalRKOtLYZLN25MRneEfU6mkgk7earSFOEFaTIc6rqZUo2X382zz/tEzEN50OJVxHOeHcBUnFZdeCyXoZp4GrNu9lxzaEm7JMO8C4Eg0oAcSNlPguEcYpT1dUsqmg9TDKuql7q6VnmcpaSiZt5u8mnsStiaGyWZjAaKx8vbpPU6u3or+pIQoMQ4RCMCCKU1GtfVTpUCdSlHOkudz0uHwmNqxccXJZNNavNO47US3BF62V6ejX3kjLIcAvQYal2dNI+YaWxSxOKnNbNi6LL+SWs5g5NuRz9pVVi5vtpZntdCUYPA020nt+7HiiF0CAQoDdLF8XgehZ7rVyZ4avvZdX92Jb3gI3mld6G+XUh1t0+hn6vSpBAM7WkeWhloNHA3mO+y8ZFZTBAMgf6qEYTv3caG40GquZHDsKjq9OfTZ0LutPt8OpJXUrKXlNcfmhmZYmVEK60vBc4EGrgASTUUwqufeIurrJf8Jj0XOGElCT1bJZf6yd8mnz5nnQ6duxLhODsOunbTrK71ko1Iz4PJlbhH2+Enh370fbj9pfkvK6FUWazjegtx+qR1VG3cq2rlMm084EHbFriDJsLiaCoIGeB73PWSFIjBdo5dDSN5R1b2tmyiNsmbtKJywYRDwaHuNGhowoCcypHaQpXTeYnF1XFJNRWzn/f2LfY0KXkmm8080UqGF7iRmSR8VwrybimdcLTnVk4Q+l9v5ZA6Tac3yWwGxG1GcTClNYbU7s10o0XbNo51pRpS9qLvyeSv+5Umy0WIauJx1uPYk8RQo5LaWFHRukcbacm1Hm3bLoSDXMgtpXfvJ20Vc41cRO9j1EamE0XR7OU/wAt87DiHEq0HKoriuEo2lqosaFbtKSqNWur58CJn7Qvc1uDdZ1n8lbYXBqK1pbTxemNOyr3o0HaPF8X/BHqwPMknZM1TmHLVx2Ksx2HT/yI9Z+ntJ6ku61Nj2dSWVSe1BZAhQG6WL4vA9Cz3Wrkzw1fey6v7sS3vARvNK70N8upDrbp9DP1elSCAEBB29ZN88qxt51KPYDQvaMi06njVtGCzZPabwqShsYstaEvDgXoZyFKHwlRqfrrVcZ6scltZYUKdfEWlUk9SObb2JLP6ldbZD2y4mW1Drxdd/8AyOR7eBXZx1o6j5epEp4js8R20Fxbt5Ph9GXKy5wRYTXjWMeOtc6bbWe02xlKNOr7Huyzi/J/uthZLBmwAYbjrq3pzGaj4iD95GtCStqsaWlIw4kcQ3YsLw4g6ic8K0qtou9O72m0Zyp1P8btcsxtqDCAYObdFLtKgDVkq9Yac3rMkuvCORWLYmmRTVrc63iQAXV3D9Yqyo0pRVpMhzq+2pQyaKhasvLtBxxH1Rz8eGrrUacKccoPPqeoweLxtVqWIppw5tZ/Kyz+hEQYrnuo1pptINTwCjyoqK23l5ZlzSxsqlS+pqU0s3L2b9Ezo6x6Ve6G7aSa06iujq11C2xEKOG0XPE62spTb53z6bDnOmkN/mlcsOm6sV5lhpSahg6j2ZFdXokfLgQChYaVrM2jJxd080TspOtc0VIDtYJAx3Kir4WUJ+ysj6Lo3S9GvRTqSUZLJp/f5jkPByIUZxktqZaqtCWyS+opWDobpYvi8D0LPdauTPD197Lq/uxLe8BG80rvQ3y6kOtun0M/V6VIIAQAgGcxZUF7rz4bS7bTPjt6UCbSsOy0UpTClKaqbEuCqS0YyUcwnYwnm8w7Bs4jLq2rWpdf5F8ydhVGuu7zdn/q3svyfXh5lphRQ4AtNQUjJSV0Rq1GpRm4TVmj2StvI5ErJWK+JQk0JxpSpptOKi1MVGGVjvCg5Z3JFmiW2J1D21Ud6Q8iQsHbO42fo9BFWloJGvD/AAiq3zt6HTXqxy7SX1ZCR4IY5wFKA0rgMlPhbVTtYhTlUnKzbb83crltWoCLoNGDN2o/l7VBr1nVepA9ZonRscFHvOJdnwvw/kqloT1/mt732/kpeFwjp+1LaVWmdNd6XY0fc58xgp551ggSuBCBpp2YIYBLIzsOjZl4ycR0rlKjTltRLo4/E0fcm18z6W0fNZWXO2BD9xq8zVVptFrGbktZ7WLb3gI3mldaG+XU5Vt0+hn6vSpBACAEAIAQEZpBZnLwi0d+3Fh37OBy6lmLszDKlIWrFl6Eglp/RBrrGW1R1BOT7N2fLmXs68lRgsXHXg1lJe8vK/7Ms0jpLBfgTdOz9Y+pZdRx9+Numa+pFWj41s8NUUvJ+y/pxLvY1ssLG85oIFA7UQN4yUarR1m3HNHPWnRepUWq1zJCPbwaO/B3NxPXTDrXGODvwsbyxNiuWvpc2G04NaeILvZgeK7KlGDte75I6UqNWstZrVjxk+X7/Izm0dJHRK4GmoZDp1npUh4WpU992XJEilpXC4NWw1O8vil+OBCR47nmrjX2DgpdKjCmrRRT4vG18VLWqyv9l8jmupEBAS9j2fVj47+8hg3f6omroBKj1pZaq4lhgYpVFN8M/pxIkld0rEGUnJtviIsmoIAKA+mdHfFJb0EP3Gry1beS6l/T9xdD1b3gI3mlb0N8uppW3T6Gfq9KkEAIAQAgBYA3nJ2HCFYjw0b8zwGZ6FskzFyBlJ6XmIr4QBuv5wqAOf8AWLdYrnjrBXKpS9q7/wCFjQxbVHVjtV7p5pxfl5fuRFs6OOhGrDeacq+zis947PKps5/k3ho+OLTlhn7XGDefVPiR0raMaCSGvc3aDWnUuvZwmrr0Ivea9FunUV7f6yV/py+R3jW/Hdm/2/Gi07rHi2/mdlpWcV/jpwj0jn63I6LFLjziTxXaFKMPdViHXxdau71ZN/3lsPC6EYEAIB/Y1mOjxA1uAGLnfZHx2LnOVjtSgnnLZ/ciyaXObCl4cFmAJpT+luPtoucVeWZ317U5S55Ly5+mXzKYpBCBACACgPpnR3xSW9BD9xq8tW3kupf0/cXQ9W94CN5pW9DfLqaVt0+hn6vSpBACARARNoaRwIWF6+77LKHrOQWyi2atlatDSuM/BlIbd2Lus9gXRQXE1ciCiPLiS4kk5kkknpK3saiwYxY4OaaFpqDvC1lG6sbwm4u6NNkJpseE19AQ4YjYdYUdq6tIk3lSmpwduKaK7b2j575mWo50Gx27eosdfDyyziX0qlDS0EqjUay48JFaiyL2/Vrwx/NS4YulLjbqVWJ0LjKGbhdc1n/I3LaZ4KRGSewrZU5wdpJp+eQiyaAgHtlWa+O+6wec45NG/wCC1lLVN4Rvt2GiWdIMgsDGDDWdbjtK4ebOspXyWwpemM1fmC3VDaG9JxPtHUulNcTWo8lEgl1OIIAQAUB9M6O+KS3oIfuNXlq28l1L+n7i6Hq3vARvNK3ob5dTStun0M/V6VIICOta2IcAc41dqYO+PwG8rKi2YbsUm1reix6gm6z7Dcv+R+t7Ny6qKRo2Ra3NQQAgBAWnQyO9oiGlYQLQ4/Zc+oDtwNKdSh4iahJPmWuCw7xNKcF70c1581+/UvMmGF11+AOFdh1dCTva6IcEr2l/w42zo+0CpAxwDwADXMV2qNqwrZWsy0w2ksThJJ67ceVzPrdbdFD3wdTqrXoWuBjJVGi6/UVWlUwVOolnJpp8bWuyEVueIJjR3R2NNupDY4sHfPAJpuG0rlVrRp7WdqdJyz4GgwLGMswNENzG7SDidZJ1lcI1Iy2M3lGS2o8x4oY1zjk0Fx4AVK3WbNDLJiMXuc85ucXHiTVSUjk3c5oYBACACgPpnR3xSW9BD9xq8tW3kupf0/cXQ9W94CN5pW9DfLqaVt0+hn6vSpKtb+lF2sOAQTkYmYB2N2nfkukYczRyKe95JJJJJxJOJJ3rqlY1PKGAQAgBACAv30QPa+PMS8QVZGgGo23COxx6lXaRj/jUuTLDR9V06utHaTkaUfAiOgRKktxY8/8Ash6ncRkfzWmEra8dV7UTNJ0ItrEU1lLauUvw+APfhjkB6tylXsrlZCLnJR5u31M8t+IXEE6y49dCouAes5s9J+pKapU6FNbEmvpYm9AtBnzrhEi1ZLg4nJ0Qj6rNg2ld8Xi1SVltPO4fDupm9ht8jJQ4LGw4TAxjRQNAwHxO9UM5ym7yZbRioKyO5C0WWwy1zM1+lxsKBAaGC6+M+7QZXW4uNNWoYfaVxo+pObaexFbjIQiroyFWxXggBACACgPpnR3xSW9BD9xq8tW3kupf0/cXQ9W94CN5pW9DfLqaVt0+hi+l9s3RyMM84jnkamn6vE+zivQQjfMp5Mpi7HMEAIAQAgBACAn9AZ/kbQlnnAGJyZ4ROZ7XA9Cj4mGvSkjtQlq1EzeLbshswwA817TVj9bTrrtByI/JedpVHBpovU8nFq6e1f3jyKLb9mx4THAQnvrheY0uaAdeGKs6mLjKnaPE10XgYyxKlUklFO+fGxE6M6DxJqMHzEN8KXZqcC18U7ADiG4d9syzqOUayw9Oyzk/TqSNL1u+Ymy9yPq/LyNegQWsaGMaGtaKBoFAANQCrpScnd7SPGKSsjosGwIDCPpXtblp5zAatgAQxsvHnPI6aD/ivQ4GlqUr8ymxU9ap0KappFPcKE5xo1pcdgBJ6glxYcxrKjtFXQngbbpw47FjWRmzGayYAoD6Z0d8UlvQQ/cavLVt5LqX9P3F0OelUwIcpMPOTYbncaY0XTD7+PU0r7p9D5tjRS5xc41LiSTvOa9IikZ4WTAIAQAgBACAEB6hxC0hwzaQRxGIWGrpoynZn0PpJpM2WkhM0vOe1vJt+094BA4azuC83CjrVdQv0/Yuv7yX1MzlNKZ4B1+YcXOdeOxtfqtAwAXWrUhe0IqxfYTQacdfEN63JOyQ6szS+YgvvF3KD6zT9Ydh3rR1NbKSR2q6CoqLdFtS83dM03R7SCDOMvQjiMHwzg9h2OHbkVxq0ZU9uzmecu1Jwlk1tRKrkbDG3LREvLxYxyhsLuJAwHSaBdKUdaaRhuyuz5mixC5xc41c4lzjtcTUnrXqYqysefk9ZtnWQlDFiNhtzcaV2DWegVKN2RhGgNEGThhrQccAAKviO1k/E4Bcc5HTYcodviv7yE9ja0L6hwb51MQN4qmqLkdpbYzSwx4YAIxeBk5p+txHrC2jLOxq0U4rqaH0zo74pLegh+41eWrbyXUv6fuLoMtPf4fN+hcuuG38eppW3b6HzmvSFGCAEAIAQAgBACAEBdLUtbl4Nnw61EKWqfPvGGD91o61S149nKclxZ7DQUI1HC62Xf0yX3Y0CgI9iCyLHP8A10SXc2PBdciNOepzTm1w1hTcG9aXZSzizzf6iw0Ow7wspK3zRrehemcKdaGmjIwGLDr/AKm7QuGJwjpO8c19jztGtrRVyG+me0rkrDgg4xolSP6IfOP913rXXRtO9TW5GmLqatNrizGFelOTGikdrJgOfgLjqcf8VXKtNRjdkrCYapiKqp01dsmrSmREihwLmt5MhjiKAkEl9MaE4s9S40K0aiyJGOwFXCSUalrtXyPERtBi5oFDUtFL1KkONeHBdiCSogxGSP72DFa3kDzixxbdLTdqRW7gRnRRViYOpqraT3gKnY9qnG221818na/yM7KnlYfTOjvikt6CH7jV5atvJdS/p+4ugy09/h836Fy64bfx6mlbdPofOa9IUYIAQAgBACAEAIAQExZD6t80Xegku9pPUqjSF1JeZ7f9M6sqcnxWX1d/70JFVx6oEBGWjV8RkIHMjrcaDq7Va4CGrF1GeL/U2Kc6kcPHYs31ez0NVs3Q8RYcN4dyJZ4JzW84BuRGIw3HNc8RioxlqpXKfDQk457OX92GffSRaUSLNmHEcHmA3krzRQOdm51NRqaEf0qZg6cY07pbcyJi5607LYiqqWRTvIzRhRGRGgEscHAOALTQ1o4HMHJaVIKcXF8TpSqypyUovNGiykxGtgFr40GFDhm9yfNaYZFecxo5xABIvVA9ipJQqYWd0erhW0dVoJOLlJ7U9qfX8HKbk7OhYOix5xw2FkODUbwKkdLlmWNqyVkZw+g2pdq0opfE7+n5K3b9tQXs5OBA5Kp5z+WixKj7NDQHVjTUpODwri9eZE0zpHWXYQqay4tRS+SZXCrQ82fTOjvikt6CH7jV5atvJdS+p+4ugy09/h836Fy64bfx6mlbdPofOa9IUYIAQAgBACAEAIAQDuz54wr3NDrzaY6iDUEb1yrUo1FZkzB42rhaiqU3/J3/AN2P2R61C8Nh8TL7/wCVVv8Axx9Q/wB2P2R608Nh8TMf/Kq//jj6nOUtG5HbGLQ66a3SSAcKasVMhRUaeomUeKxksRXdaSzfD0Ly36XY4AAloIAyF5+FMlC8Mg3dyZt352skZ5MRi9znuNXOcXOO1zjUnrKsopJWRCk7u5zWTUEAIzKbTuj055OZJ6StFBLYjpKtUmrSk31Z5W5yAoD6Z0d8UlvQQ/cavLVt5LqX9P3F0GWnv8Pm/QuXXDb+PU0rbp9D5zXpCjBACAEAJcAgBAFUALABZAIAQAlwCAEAIAS4BACxYAsgCgPpnR3xSW9BD9xq8tW3kupf0/cXQZae/wAPm/QuXXDb+PU0rbp9D5zXpCjBACAEBNaKlpiuY4AhzDmBmPyqtWZQ4iwBChS8MgXnRgXGgqQHZetqxtMnS35sB5gCGyjrvOAo4VIyoiBJvY0vfALG8mIQcBTWSR2LAKjY5HLQq4gvAx34dq3ewwWlko2szzRi6jcBh+7Bw6ytDYZwoTeVk23R4Ik4DElpz25LPAwR1vT95zoQhtbciHnAYmlRispGGOLBIZAjxg0F7cASK0wHxWHtCO1sywMeWIaAX3b1BgcW9hKyjIulsJvJsc0Ac8tNABt2easID+1pZpEMhrebGh1oBkTTHrRArNutAmIgAoL2Q4BZWwwxgtjAIAQAUB9M6O+KS3oIfuNXlq28l1L+n7i6DLT3+HzfoXLrht/HqaVt0+h85r0hRggBACAd2RGuRobv6wOh3NPqKwzKJjSCJWahN1NLetzqnsWq2GRdJ5oF5hcm28Q2kTC9mDTLoz1ogOI0B8aEYcTmx4bagg9801zI20x34pxMFZk3UiMOx7T1ELdhF5jupEaPtvPqhH4LmZIl5/8AOgj7MKn9rz2rPAwRukE61z3MENrS2IavFKupUY4dKykGd7L8TmOPY1Ye0yjxZklEbMQeU11c2rq4AE9GpZuCQ0hgOEs69mIxcPNc51PU4LCBIxOc57NnJO/uJ/6LAKnb/jEXzuwLaOwwyPWxgEAIAKA+mdHfFJb0EP3Gry1beS6l/T9xdBlp7/D5v0Ll1w2/j1NK26fQ+c16QowQAgBAdZV4D2E5BwJ4AhGZJK1p1j5lsRpq0FlTQ/VNTmtbZAc2xHl3uMVsRxiClG0IBukbW7K61jPYZHz7VgBzoweSXQ7tyhrUVPbwSzMFRC3Bapy2oRiwHB1WtLi40dhVtBqxzOS0sBibRZ/reVvczbQ/YplSuazbIHC2uQJL4T3Oe55JBBAANSaVA10RXDOlizcPkosGI65fydSoyp2I0ZRIG1oPLsN7mQ4ZbeocXGgwFK5DNYswRzJ9plY0Nzue595ooccWnPLMFZsCSZbELl3OvcwwmitHd80nClNhWLGCBteM18Z7mmrScDjsG1bLYBmsmAQAgAoD6Z0d8UlvQQ/cavLVt5LqX9P3F0GWnv8AD5v0Ll1w2/j1NK27fQ+c16QpAQAgBACAEAIAQAgBACAEAIAQAgBACAEAIAQCFAfTWj3ikt6CH7jV5atvJdS+p+4uh1tmz2zEGLBeS1sRpaS2l4A6xUEV6EjN056y4MzKOtGxRu5DK+XmeuD8tTfE5/CvUi9xgHchlfLzHXB+Wnic/hXqO4wDuQyvl5nrg/LTxOfwr1HcYB3IZXy8z1wflp4nP4V6juMA7kMr5eY64Py08Tn8K9R3GAdyGV8vM9cH5aeJz+Feo7jAO5DK+XmOuD8tPE5/Ch3GAdyGV8vMdcH5aeJz+FDuMA7kMr5eY64Py08Tn8K9R3GAdyGV8vMdcH5aeJz+FDuMA7kMr5eY64Py08TqfCvUdxgHchlfLzPXB+Wnic/hXqO4wDuQyvl5jrg/LTxOfwodxgHchlfLzHXB+Wnic/hQ7jAO5DK+XmeuD8tPE5/Ch3GAdyGV8vM9cH5aeJz+Feo7jAO5DK+XmeuD8tPE5/CvUdxgHchlfLzPXB+Wnic/hXqO4wDuQyvl5jrg/LTxOfwr1HcYB3IZXy8x1wflp4nP4V6juMBO5BK+XmeuD8tZ8TqfCh3GBfpKWEKGyGCSGMawE5kNAaCaa8FXSlrNtkuMbKw4dmktplbBFqZBACAEAIAQAgBACAEAIAQAgBACAEAIAQAgBACAEB//2Q==">
            <a:hlinkClick r:id="rId4"/>
          </p:cNvPr>
          <p:cNvSpPr>
            <a:spLocks noChangeAspect="1" noChangeArrowheads="1"/>
          </p:cNvSpPr>
          <p:nvPr/>
        </p:nvSpPr>
        <p:spPr bwMode="auto">
          <a:xfrm>
            <a:off x="28575" y="-2560638"/>
            <a:ext cx="35623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AutoShape 6" descr="data:image/jpeg;base64,/9j/4AAQSkZJRgABAQAAAQABAAD/2wCEAAkGBxQTEhQUExQWFRUXFR0YGBUYFxQaFhcVFhwXGBgXGB0YHSggGhwlHhcYITEhJSosLy4uGB8zODMsNygtLisBCgoKDg0OGxAQGywmICQuNCwtLiwsLCwsLSwvLCwsLCwsLCwvLCwsLCwsLCwsLCwsLCwsLCwsLCwsLCwsLCwsLP/AABEIARMAtwMBEQACEQEDEQH/xAAcAAABBQEBAQAAAAAAAAAAAAAAAQQFBgcDAgj/xABJEAABAgMEBQUMBwcEAwEAAAABAAIDBBEFEiExBkFRYXETIoGRwRcyMzRTcnOhsbLR0wdCUpLS4fAWIzVUYqLxFBWCwiRD4mP/xAAbAQEAAgMBAQAAAAAAAAAAAAAABAUBAgMGB//EADkRAAIBAgIHBQcEAwACAwAAAAABAgMRBCEFEjEzQVFxExQVYaEiMlKBkbHRBsHh8CNC8VNyFiRi/9oADAMBAAIRAxEAPwDU5+Y5Nj30rdFabVURhrzUeZKlLVjrED+1rfJH7w+CmeHvn6Ebvq5B+1rfJH7w+CeHvn6Dvq5B+1rfJH7w+CeHvn6Dvq5B+1rfJH7w+CeHvn6Dvq5B+1rfJH7w+CeHvn6Dvq5B+1rfJH7w+CeHvn6Dvq5B+1rfJH7w+CeHvn6Dvq5Dab08gwvCAN3F4r1UqsrR0nx9DHflyIyP9LEq3KHEf5v/ANALbwuXMx3+PIaP+mCDqlovS5ieFz4NG0cdTe257Z9LsA/+h44uHYFylo6qiXTr4SW2pbrF/wAjmH9KEN3ewHHhEb8FHnRlDKSLWho6FdXpVYvpc990pn8u777fwrTVJHgc/jX0Yd0pn8u/77fwpqjwOfxr6MO6Uz+Xf99v4U1R4HP419GHdKZ/Lv8Avt/CmqPA5/Gvow7pTP5d/wB9v4U1R4HP419GHdKZ/Lv++38Kao8Dn8a+jDulM/l3/fb+FNUeBz+NfRh3Smfy7/vt/CmqPA5/Gvow7pTP5d/32/hTVHgc/jX0ZdpOPykNj6UvsDqbLwBp61oylnHVk48hvb3gI3mld6G+XUj1t0+hn6vSpBACAEAIDlMR2saXPIa0ZkpYwUy2dKnvq2DVjftfXd+H2rrGHM1ciuucSak1JzJzPFb2NBFkAgBDIrXUyNOCw4qSs8+ptCcoO8W0/Ify1pkYOxG3X+agVsBGWcMmekwH6kq07Qr+0ufH+SVgxg4VBqFVVKcoO0j2OFxVLEw16Tuv7wOi0JIIAQAgBACAQoDdLF8XgehZ7rVyZ4avvZdX92Jb3gI3mld6G+XUh1t0+hn6vSpBACAEBwnZtsJhe80aOsnUBtKzYxczu2bXfMOq7Bo71mob953rso2NGyPWxqe4cFzsgTwC0nUjD3mSKWErVd3Bv5ZfUfwLDjOyYR19i4PFw4Jv5fknLRFRZ1Zwh1kr/RD+FonFOf8A1+K1eIqv3YepvHBYKLtOv9Iv9wfou8andF0+xcniK62wJcNH6LlksQ79LDOLY1DS8QdhC1WkWnaUSXL9MQnHWo1brzWX1Q0jWe9uqo2jH81Jp4ylPjYqcToHGUFfV1lzjn6bTjCjFpq00Pq6V2qU41FaRAw2Kq4aevSdn/dqJqSnQ/DJ2zbwVLiMI6Tus0e90XpmnjFqvKfLn0Hail0CAEAIAQCFAbpYvi8D0LPdauTPDV97Lq/uxLe8BG80rvQ3y6kOtun0M/V6VIIAQCEoDPNJLX5eJRvg24NG3a48dW7pXaMbI5sLC0eizLqMaabd21cK2JUXaOb9CxoaPTgqtZ6sXsXF9Fy82aNY30cwBTlKxHbhgDxKr6uJb2tkuLhDcwS8/el9Xl9EW2T0XgwxzYbBxFT61FeItsNp9pU99t/MkG2aAKA03UwWveJM59iiC0gs9rWlwADgQagUqDgpuGrOTsyLiKSirldVgQxpaMmIjThzh3p37OC4V6SnHzLPRWkJ4Wss/Ze1f3kVdU7TR9HTTzI21ZUUvjp311qywOIet2cjyf6h0ZDs+801Zr3vPzIprqYjDerRpNWZ46E5QkpRea2E3Z85fFD3w9e9UuKwrpO62H0DQ2l1i49nPKa9fND1Qy+BACAEAhQG6WL4vA9Cz3Wrkzw1fey6v7sS3vARvNK70N8upDrbp9DP1elSCAEBW9M7TuMEJp5zxV25n5nDgCt4K+ZrJld0esh0xFDQMK4rniKur7K/qJ+Bw0NV16q9hZJfFLgunFm72DYbIUNrQKCnS47TuVLVrcIkyTnVn2lTb/dnkTjW0wCjN3N7CrABDI1tCVERhB2erWF1pVHCVznUgpRsUCagFji06vWNRV7CWtG5USjquxyW5qVy2ZW4+8O9djwOsdqqsVS1JXWxnvtA47vFDs5P2o/bgRkw2rHD+k+xcaTtUi/MssdBTw1SL4xf2K0vSHypnpjyCCMCFrKKkrM6UqsqU1ODs1mT8nMX2115Eb1QYij2U7cD6VozHxxlBT4rb5P+RwuBZAgBAIUBuli+LwPQs91q5M8NX3sur+7Et7wEbzSu9DfLqQ626fQz9XpUggPL3gAkmgAqTsAxKAzKfmXTEZzvtOwGxuQHV2rrKShG7M0aMq9WNOO1uxo+gEk1lNprTbhhsP8AUVV3lOm5vi/oXuk1GjWhhYe7BfVvNs1SE6oB3KqlkzVO6PSwZBACAEMFe0hsm8Lzc9X4cB1KwwuIayZDxFG6uipK1K65wnJcRGFp6DsO1c6tNTi4sm4DFywtZVY7Ft80VePBLHFrhQj9VCppwcHZn0fDYmniKaqU3k/7YirQlG0q1uO0fAfBTsJXlrWlI87pnRdHs3KlTz5pfsvwRBVvc8S8sh5Zca68DU7Dp1freomMo9pTvxRdaCx3dsSk/dlk/wBmTqoj6MCyAQCFAbpYvi8D0LPdauTPDV97Lq/uxLe8BG80rvQ3y6kOtun0M/V6VIICC0xm7kuWjOIbv/HN3qFOlbQWZq2VGx4dXE7B6z+io2kJ2go8z0f6Yw6niJVH/qvuaFo1Fushu2OPVeK50FehY46c9nSEn0+xp0g+reBp29qqqqtI1pu6HK5HQEAhKGLnGcmRDaXHV/nUulOm5uxrOeqrkTbdsw2wg6oNReHVnkpNGg1Jt7EcpS7S0YZt7EZLOaYNFRDYTvJw6lbKNSSyyRHcMNSlaUnJrhHJfVkS/SmPU0IHQCsqg+MmJ46ja0KMV1bf7obxLdiupfIcBqy6lrUwkanF/UkYTTVTDTvCEUuNl/LHUGaZEFK47Dn+fQq2ph6lF39T1+G0lhcfDVWT+F/3P5EPNso4/nX+7FW9CetBM8LpGgqVdqOz539c/wC7TkCu1rqxATad1wLLBfeaDtAPWvN1I6s2vM+sYWr2tGFTml9j2tCQCAQoDdLF8XgehZ7rVyZ4avvZdX92Jb3gI3mld6G+XUh1t0+hn6vSpBAUzTyN+8hM2NLvvGn/AFXWmaSI+xRzXH+r2AfFVekX7aXke2/S8LYecucvskaFo3K+CafOPvfkusV2dBFBpKqq+OnKOy9voaHZp5p49gVVW2nSm8jha+kEvLCsaK1v9NRePAJToVJ7EbSmoq7KXaP0rwBUQmPdsNPjTtU+GjX/ALESWMX9zIUfSO6K4B19tXZC7QbF37tGlG+rkbU1HESUIT9p8Gi/S8w6PADaYkEYDor29KiOEadS6MXlOFn/AGxmGnUw+GGwwSKkh2+mpWMbTkuW05wm6NCUo+83q35K2duV+ZSmt306+xSnkskQacYylZuw5gCFXERH8KCvauH+V55JE7/6VNWipTl5+yvyLFjQjlDc0efU+yidnWTylc27zg5RtKi0+cW/s7ja9Q1BO7au9taNmQVNQnrUm8s1zJYsEZlfrD1HZwVQpSwtWz2Htp0aWmMH2i99ZX8/wyHIVwpJq6PDTi4ScZKzRP2cf3beHaVQYtWrSPpWhZXwNN+X7jlRy0BAIUBuli+LwPQs91q5M8NX3sur+7Et7wEbzSu9DfLqQ626fQz9XpUggKDpm+sydzGj2ntXansOcjro5Av3W7XGvAZ+oKrxMdfEJHtNFVu76JnV45267EaNITQhh7s3GgaPafYpFSnrtLgeUhPVvLiNNJtNTKyzYcM1jxKkn7LcRU9WAXCOEU6rfAkqvqUrvbyM5lbKmptxeA55OJe458K6uCndpTpq0UcewqVPaqOy8/whjOyfJktL2OI+y697MFvCetwaOVWhCEbqaflncc2PChF7eUcc+9FR/kqPiJ1Flb2eLLbReHw8lrKa7XbFPJX4Z8fsbroYWmEC01FO38lV4xptW2cDSlCcJSVRWaefUqP0s2eC1zwMRR/Vg5SsHP2Yvk7Gkoa2vT5q/wA45r90ZlJwLzTQVfUAYijcyXGvQB0qdVqxi0pvI5YHCVa0HKkk3e2fDK9ywTtmwmy0ABjoUdt4uitcHiJXOtCCKaqV1qKsTKM3rbHsJ0dEdvF9i842vk738uZDQZAY1DnVwrS6BvxNT1LNXFv/AFaXqSsJoRXaqxlK/H3VHzzd2zy+yXanA9YSOkYf7JmtX9L1lu5p8rqzHsjK3Bjmc/1WnSoWJr9rLLYeg0Ro7ulLP3nt5fgj7Wg0fXU4V6dfYrHA1danqvgeW/UWE7LE9otk/vxJKzvBt4dpVbi99I9XoRWwNPp+45UctQQCFAbpYvi8D0LPdauTPDV97Lq/uxLe8BG80rvQ3y6kOtun0M/V6VIIDPtMB/5T97Wn+0DsXeGw5y2knoE2/Fa0/aI6DT4lV9dauI1v/wAnoqFTW0PKHKaX1zLpOQbj3N1A4cDiF2hPWjrFJKNpWKVLWaY8aJMTALIIJIvYVa3LD7IGO9bXysjvZU5Xlm1kl+/4Qloz8edeJeXF2GQS2C00q0ZOinIuOpuQqEioQ9pmk4VJvN9b7fmQbLJi/WhuYAaEu5o6K5nhVbVa0aa1jfB4GpiaipxW3jyJ6zNHw43mv5odW6Wkkbr2HO3hR4Ve2V9hZYqgtHTUPe6pfVLajatHpMwoLQczid1dSqsVNSqO3A5UYtR9ra8xhptJCJLkHh14frgt8G/aceZmpPUlGfL7cfQw+zmBrnMI54Oe0blKxkpTip8H6MvNB06NCpOhKNqi4847VYkFXnpxUAIAWAQ9rRcbp1GoO4j4q3wFOy10/wDp4f8AUeKcqnYSXuu6fk1x+Y0Ey/ABxwyA/JTHRp3u1tKWGPxaUYRm7LYl+CXs6bvjHMesbVUYvD9lK62M9toTSjxlJxn78dvn5jxRC8EKA3SxfF4HoWe61cmeGr72XV/diW94CN5pXehvl1IdbdPoZ+r0qQQFM07lqPhxNrS08Wmo9p6l0ps0kcdBpu5NMrtB/XqUfFRzi/kWuj6l8PWpeSkvk8/RmtWtZxic5vfAdY6VEoVdTJnCrT1s0Ve07IiR28kLzTUEimdMQDsFadSlzmlHJmuH1VVTqJtEnYWhDYIvEFzzm4DE7RU6uFFEeKWzIkVIOcm0mk/7nzJJ+jHKYvaIbAO9BJeRsJ1cMlrPExfs2uZoRqUpa8HYlrKsSGy6QwNDe9G/aVGqYiVtVHTUdSWvN3fntJpRDuMLYhFzKajUHpFF3w8kpHGsrxMY0jsUD94xwa4HAE04gbR+atXq0r3zi9q/dEjD1KuOUYpNVYbJrY7cJfkYwi6lHtLXbCMDvG0Kuq01BrVeTPXYHFTrxtUVpLJ2zXVNf9Oi5E4EA3nJnkwCRUE0K74eh2ravsKzSekFgownJXTdn5KxD2hHD31GVAPb8Vb4SjKnDVkeI0zjYYvE9pT2WSzPVllvKNvEjHPVjhis4lS7NqPz6GuiJ0oYpTm81s5Xs8n1HcSFyM05mq9QcDl2LjViqmH6E7R1Xu+kotZKfD/2/DyJMKlPfCFZBuli+LwPQs91q5M8NX3sur+7Et7wEbzSu9DfLqQ626fQz9XpUggIjSqWvyz9rOeP+OfqJW0dphrIoUlMcnEa8fVcCs1o60Gjrg6vZ1ot7Nj6PJm72PM8rCaQTgAMx0epVNaCUr2WZNV1JxvmnYssvBDQKY7zn+SgTk2yTGKSOy0NxCEMCoZGNq2rDl23ojgBvNF1pUZVHZGk56uRVbf0rAhl1662m71bTvVhTwyp5yz5eZGTnXerHJcW8kkZFaFtPiRS/wCrkG6ruw71PeGhUj7W37GtDSlXC1F2L9lPZz6nR2kMVwDX0LARqFQBvzWlTCXp6t2zthdLKlilVUEk3na/Hbxt6EgDVUjTTsz6JGSkk47GKhsMbXZVldhB7O1TcBNKrbmjz/6kouphNb4Wn+3oQiuz58dZVgLwDkcMN+S415SjByjtJujqVOriYU6mxu2Xp6j60Ab8Ik1dgCdfNIoVDw89eE8suBfaUoKjiMPd3kmk/k1Z/MllUntUIUMm6WL4vA9Cz3Wrkzw1fey6v7sS3vARvNK70N8upDrbp9DP1elSCAoM/bAiPfynKOaSQGMfda1oNAaUN5xzxW6Uja0LLN3e3+8WPpDRmBHgufBjm+PqOoCOIpiN4PQtFW9rVaN6uF1IKazT2P8AZ8n5E5obaj2N5NwpEh81zTraPhhiuUoxk3D5r++RJmm6UcQuOUuq/KNJsm0mubgcNY1tPABVdeg0zrSq3JdjwcjVRGmtpJumelgycZiPd3krpCGsaSlYxTSyHMTs29pc1rGuo1rnU6boxc4q6w8qdNaq2kathq0qUav+j5Xf1ysjja2iEyyHDZUuGJAcaAV1AE4cEhV/yOSV+nA6vsp4ZUtZxle7vnrfTkRs7orEhNDnnPYDTHjSvFbVMW6avbLqMFoqjinqRqNS/wDXJ9MxtCslo74k8MFGqaQm17KsXuH/AEvRi71ZOXlsRItFMBkq5u7uemhBQiox2LIVDYRwrgUTad0aTjGacZK6ZAT8tcdQZHEfBX2Er9rDPaj5xpjRywdfVh7ss1+DlLNJcLudajox7F1quKi9bYQsFCpOvFUl7V7r5ZjgROUjNNKc4YcP8LhqKjQaTv8AyWUa8sdpOM5RtmsuSj/wnVRH0UQrIN0sXxeB6FnutXJnhq+9l1f3YlveAjeaV3ob5dSHW3T6Gfq9KkAgM5s6FcnGA6opHU4jsWa0vY6W+6JODg+1XnGVuurI0Ga0ZYyFGmQ4wIgBdWpuktxN4ZYnDD1qJUqKU1FehJwdWdKLVk09qayfm/yUSy7SeIwiuxL/AF3cKdVR1LetFRV43vF8fMm4GTry7Ooko1VZW2JxyRoMtMEUew0wqDuP6yXT2akblLUhOjNwe1OxZ7HtG/rDXjMaiNowyUCvR1ehJpVbljhxARUZKtcWnYmpjOXbeiF2dP0NS7yerGxzitaVz0+zIF/lTDZfGN+gz28VzVSbVjpaytnbrl9CI0lrGuth0JBqcQDlsONMVOwf+K7kQ8T/AJLKJn+m9v3Lsu5vPaBepTLAt66AqT2DqReo8mSMDiqWDqKrVTbWxL9/2KrCtNhzq3j+SjzwFWOazPSUP1Hg6jtO8eq/Fx2yIDiCDwUSUJRykrF1Rr06yvTkmvJ3EfFoQDrwB37FmMNaLa4GlTEqnVhCX+2SfC/J9eB0XMkWIe2nc5o3e0/krjRytBvzPEfqmd68I8o/uNZSPcdWld3wUmvT7WGqnmU2jsZ3Osqjjdf3Z5of2fCvPdEpQY06dag4qrq01STu+J6XQ2E7XFzxmq4xu9VPzJNVp6wQoDdLF8XgehZ7rVyZ4avvZdX92Jb3gI3mld6G+XUh1t0+hn6vSpBAUzSKQc2bY9uTyHDzm98BvoAelYqy/wAUuhM0cr4qnnlfjy4+g803tJz4UIFxLSAeOdPYuVFp1FblclV6HZYaq5bVPU+Sz9SvMdWWG1kQlp40qOvHoWZzXb6nBo60KD8P7wnZweXW/wCGXDRmb5SFTZ7Dq66rSheLlTfBmNMatV08VDZNZ+TW1E5LxixwcNR/QXaUdaNimi9Vot8KLhg7Bw2ZgqpknfMsU1YdWXHbyZfXmlxodoGHtBXKtGTlqm9KSUdYq2nWlol4QLCHRH+DbqA1vO5SsNh25WNalRKOtLYZLN25MRneEfU6mkgk7earSFOEFaTIc6rqZUo2X382zz/tEzEN50OJVxHOeHcBUnFZdeCyXoZp4GrNu9lxzaEm7JMO8C4Eg0oAcSNlPguEcYpT1dUsqmg9TDKuql7q6VnmcpaSiZt5u8mnsStiaGyWZjAaKx8vbpPU6u3or+pIQoMQ4RCMCCKU1GtfVTpUCdSlHOkudz0uHwmNqxccXJZNNavNO47US3BF62V6ejX3kjLIcAvQYal2dNI+YaWxSxOKnNbNi6LL+SWs5g5NuRz9pVVi5vtpZntdCUYPA020nt+7HiiF0CAQoDdLF8XgehZ7rVyZ4avvZdX92Jb3gI3mld6G+XUh1t0+hn6vSpBAM7WkeWhloNHA3mO+y8ZFZTBAMgf6qEYTv3caG40GquZHDsKjq9OfTZ0LutPt8OpJXUrKXlNcfmhmZYmVEK60vBc4EGrgASTUUwqufeIurrJf8Jj0XOGElCT1bJZf6yd8mnz5nnQ6duxLhODsOunbTrK71ko1Iz4PJlbhH2+Enh370fbj9pfkvK6FUWazjegtx+qR1VG3cq2rlMm084EHbFriDJsLiaCoIGeB73PWSFIjBdo5dDSN5R1b2tmyiNsmbtKJywYRDwaHuNGhowoCcypHaQpXTeYnF1XFJNRWzn/f2LfY0KXkmm8080UqGF7iRmSR8VwrybimdcLTnVk4Q+l9v5ZA6Tac3yWwGxG1GcTClNYbU7s10o0XbNo51pRpS9qLvyeSv+5Umy0WIauJx1uPYk8RQo5LaWFHRukcbacm1Hm3bLoSDXMgtpXfvJ20Vc41cRO9j1EamE0XR7OU/wAt87DiHEq0HKoriuEo2lqosaFbtKSqNWur58CJn7Qvc1uDdZ1n8lbYXBqK1pbTxemNOyr3o0HaPF8X/BHqwPMknZM1TmHLVx2Ksx2HT/yI9Z+ntJ6ku61Nj2dSWVSe1BZAhQG6WL4vA9Cz3Wrkzw1fey6v7sS3vARvNK70N8upDrbp9DP1elSCAEBB29ZN88qxt51KPYDQvaMi06njVtGCzZPabwqShsYstaEvDgXoZyFKHwlRqfrrVcZ6scltZYUKdfEWlUk9SObb2JLP6ldbZD2y4mW1Drxdd/8AyOR7eBXZx1o6j5epEp4js8R20Fxbt5Ph9GXKy5wRYTXjWMeOtc6bbWe02xlKNOr7Huyzi/J/uthZLBmwAYbjrq3pzGaj4iD95GtCStqsaWlIw4kcQ3YsLw4g6ic8K0qtou9O72m0Zyp1P8btcsxtqDCAYObdFLtKgDVkq9Yac3rMkuvCORWLYmmRTVrc63iQAXV3D9Yqyo0pRVpMhzq+2pQyaKhasvLtBxxH1Rz8eGrrUacKccoPPqeoweLxtVqWIppw5tZ/Kyz+hEQYrnuo1pptINTwCjyoqK23l5ZlzSxsqlS+pqU0s3L2b9Ezo6x6Ve6G7aSa06iujq11C2xEKOG0XPE62spTb53z6bDnOmkN/mlcsOm6sV5lhpSahg6j2ZFdXokfLgQChYaVrM2jJxd080TspOtc0VIDtYJAx3Kir4WUJ+ysj6Lo3S9GvRTqSUZLJp/f5jkPByIUZxktqZaqtCWyS+opWDobpYvi8D0LPdauTPD197Lq/uxLe8BG80rvQ3y6kOtun0M/V6VIIAQAgGcxZUF7rz4bS7bTPjt6UCbSsOy0UpTClKaqbEuCqS0YyUcwnYwnm8w7Bs4jLq2rWpdf5F8ydhVGuu7zdn/q3svyfXh5lphRQ4AtNQUjJSV0Rq1GpRm4TVmj2StvI5ErJWK+JQk0JxpSpptOKi1MVGGVjvCg5Z3JFmiW2J1D21Ud6Q8iQsHbO42fo9BFWloJGvD/AAiq3zt6HTXqxy7SX1ZCR4IY5wFKA0rgMlPhbVTtYhTlUnKzbb83crltWoCLoNGDN2o/l7VBr1nVepA9ZonRscFHvOJdnwvw/kqloT1/mt732/kpeFwjp+1LaVWmdNd6XY0fc58xgp551ggSuBCBpp2YIYBLIzsOjZl4ycR0rlKjTltRLo4/E0fcm18z6W0fNZWXO2BD9xq8zVVptFrGbktZ7WLb3gI3mldaG+XU5Vt0+hn6vSpBACAEAIAQEZpBZnLwi0d+3Fh37OBy6lmLszDKlIWrFl6Eglp/RBrrGW1R1BOT7N2fLmXs68lRgsXHXg1lJe8vK/7Ms0jpLBfgTdOz9Y+pZdRx9+Numa+pFWj41s8NUUvJ+y/pxLvY1ssLG85oIFA7UQN4yUarR1m3HNHPWnRepUWq1zJCPbwaO/B3NxPXTDrXGODvwsbyxNiuWvpc2G04NaeILvZgeK7KlGDte75I6UqNWstZrVjxk+X7/Izm0dJHRK4GmoZDp1npUh4WpU992XJEilpXC4NWw1O8vil+OBCR47nmrjX2DgpdKjCmrRRT4vG18VLWqyv9l8jmupEBAS9j2fVj47+8hg3f6omroBKj1pZaq4lhgYpVFN8M/pxIkld0rEGUnJtviIsmoIAKA+mdHfFJb0EP3Gry1beS6l/T9xdD1b3gI3mlb0N8uppW3T6Gfq9KkEAIAQAgBYA3nJ2HCFYjw0b8zwGZ6FskzFyBlJ6XmIr4QBuv5wqAOf8AWLdYrnjrBXKpS9q7/wCFjQxbVHVjtV7p5pxfl5fuRFs6OOhGrDeacq+zis947PKps5/k3ho+OLTlhn7XGDefVPiR0raMaCSGvc3aDWnUuvZwmrr0Ivea9FunUV7f6yV/py+R3jW/Hdm/2/Gi07rHi2/mdlpWcV/jpwj0jn63I6LFLjziTxXaFKMPdViHXxdau71ZN/3lsPC6EYEAIB/Y1mOjxA1uAGLnfZHx2LnOVjtSgnnLZ/ciyaXObCl4cFmAJpT+luPtoucVeWZ317U5S55Ly5+mXzKYpBCBACACgPpnR3xSW9BD9xq8tW3kupf0/cXQ9W94CN5pW9DfLqaVt0+hn6vSpBACARARNoaRwIWF6+77LKHrOQWyi2atlatDSuM/BlIbd2Lus9gXRQXE1ciCiPLiS4kk5kkknpK3saiwYxY4OaaFpqDvC1lG6sbwm4u6NNkJpseE19AQ4YjYdYUdq6tIk3lSmpwduKaK7b2j575mWo50Gx27eosdfDyyziX0qlDS0EqjUay48JFaiyL2/Vrwx/NS4YulLjbqVWJ0LjKGbhdc1n/I3LaZ4KRGSewrZU5wdpJp+eQiyaAgHtlWa+O+6wec45NG/wCC1lLVN4Rvt2GiWdIMgsDGDDWdbjtK4ebOspXyWwpemM1fmC3VDaG9JxPtHUulNcTWo8lEgl1OIIAQAUB9M6O+KS3oIfuNXlq28l1L+n7i6Hq3vARvNK3ob5dTStun0M/V6VIICOta2IcAc41dqYO+PwG8rKi2YbsUm1reix6gm6z7Dcv+R+t7Ny6qKRo2Ra3NQQAgBAWnQyO9oiGlYQLQ4/Zc+oDtwNKdSh4iahJPmWuCw7xNKcF70c1581+/UvMmGF11+AOFdh1dCTva6IcEr2l/w42zo+0CpAxwDwADXMV2qNqwrZWsy0w2ksThJJ67ceVzPrdbdFD3wdTqrXoWuBjJVGi6/UVWlUwVOolnJpp8bWuyEVueIJjR3R2NNupDY4sHfPAJpuG0rlVrRp7WdqdJyz4GgwLGMswNENzG7SDidZJ1lcI1Iy2M3lGS2o8x4oY1zjk0Fx4AVK3WbNDLJiMXuc85ucXHiTVSUjk3c5oYBACACgPpnR3xSW9BD9xq8tW3kupf0/cXQ9W94CN5pW9DfLqaVt0+hn6vSpKtb+lF2sOAQTkYmYB2N2nfkukYczRyKe95JJJJJxJOJJ3rqlY1PKGAQAgBACAv30QPa+PMS8QVZGgGo23COxx6lXaRj/jUuTLDR9V06utHaTkaUfAiOgRKktxY8/8Ash6ncRkfzWmEra8dV7UTNJ0ItrEU1lLauUvw+APfhjkB6tylXsrlZCLnJR5u31M8t+IXEE6y49dCouAes5s9J+pKapU6FNbEmvpYm9AtBnzrhEi1ZLg4nJ0Qj6rNg2ld8Xi1SVltPO4fDupm9ht8jJQ4LGw4TAxjRQNAwHxO9UM5ym7yZbRioKyO5C0WWwy1zM1+lxsKBAaGC6+M+7QZXW4uNNWoYfaVxo+pObaexFbjIQiroyFWxXggBACACgPpnR3xSW9BD9xq8tW3kupf0/cXQ9W94CN5pW9DfLqaVt0+hi+l9s3RyMM84jnkamn6vE+zivQQjfMp5Mpi7HMEAIAQAgBACAn9AZ/kbQlnnAGJyZ4ROZ7XA9Cj4mGvSkjtQlq1EzeLbshswwA817TVj9bTrrtByI/JedpVHBpovU8nFq6e1f3jyKLb9mx4THAQnvrheY0uaAdeGKs6mLjKnaPE10XgYyxKlUklFO+fGxE6M6DxJqMHzEN8KXZqcC18U7ADiG4d9syzqOUayw9Oyzk/TqSNL1u+Ymy9yPq/LyNegQWsaGMaGtaKBoFAANQCrpScnd7SPGKSsjosGwIDCPpXtblp5zAatgAQxsvHnPI6aD/ivQ4GlqUr8ymxU9ap0KappFPcKE5xo1pcdgBJ6glxYcxrKjtFXQngbbpw47FjWRmzGayYAoD6Z0d8UlvQQ/cavLVt5LqX9P3F0OelUwIcpMPOTYbncaY0XTD7+PU0r7p9D5tjRS5xc41LiSTvOa9IikZ4WTAIAQAgBACAEB6hxC0hwzaQRxGIWGrpoynZn0PpJpM2WkhM0vOe1vJt+094BA4azuC83CjrVdQv0/Yuv7yX1MzlNKZ4B1+YcXOdeOxtfqtAwAXWrUhe0IqxfYTQacdfEN63JOyQ6szS+YgvvF3KD6zT9Ydh3rR1NbKSR2q6CoqLdFtS83dM03R7SCDOMvQjiMHwzg9h2OHbkVxq0ZU9uzmecu1Jwlk1tRKrkbDG3LREvLxYxyhsLuJAwHSaBdKUdaaRhuyuz5mixC5xc41c4lzjtcTUnrXqYqysefk9ZtnWQlDFiNhtzcaV2DWegVKN2RhGgNEGThhrQccAAKviO1k/E4Bcc5HTYcodviv7yE9ja0L6hwb51MQN4qmqLkdpbYzSwx4YAIxeBk5p+txHrC2jLOxq0U4rqaH0zo74pLegh+41eWrbyXUv6fuLoMtPf4fN+hcuuG38eppW3b6HzmvSFGCAEAIAQAgBACAEBdLUtbl4Nnw61EKWqfPvGGD91o61S149nKclxZ7DQUI1HC62Xf0yX3Y0CgI9iCyLHP8A10SXc2PBdciNOepzTm1w1hTcG9aXZSzizzf6iw0Ow7wspK3zRrehemcKdaGmjIwGLDr/AKm7QuGJwjpO8c19jztGtrRVyG+me0rkrDgg4xolSP6IfOP913rXXRtO9TW5GmLqatNrizGFelOTGikdrJgOfgLjqcf8VXKtNRjdkrCYapiKqp01dsmrSmREihwLmt5MhjiKAkEl9MaE4s9S40K0aiyJGOwFXCSUalrtXyPERtBi5oFDUtFL1KkONeHBdiCSogxGSP72DFa3kDzixxbdLTdqRW7gRnRRViYOpqraT3gKnY9qnG221818na/yM7KnlYfTOjvikt6CH7jV5atvJdS/p+4ugy09/h836Fy64bfx6mlbdPofOa9IUYIAQAgBACAEAIAQExZD6t80Xegku9pPUqjSF1JeZ7f9M6sqcnxWX1d/70JFVx6oEBGWjV8RkIHMjrcaDq7Va4CGrF1GeL/U2Kc6kcPHYs31ez0NVs3Q8RYcN4dyJZ4JzW84BuRGIw3HNc8RioxlqpXKfDQk457OX92GffSRaUSLNmHEcHmA3krzRQOdm51NRqaEf0qZg6cY07pbcyJi5607LYiqqWRTvIzRhRGRGgEscHAOALTQ1o4HMHJaVIKcXF8TpSqypyUovNGiykxGtgFr40GFDhm9yfNaYZFecxo5xABIvVA9ipJQqYWd0erhW0dVoJOLlJ7U9qfX8HKbk7OhYOix5xw2FkODUbwKkdLlmWNqyVkZw+g2pdq0opfE7+n5K3b9tQXs5OBA5Kp5z+WixKj7NDQHVjTUpODwri9eZE0zpHWXYQqay4tRS+SZXCrQ82fTOjvikt6CH7jV5atvJdS+p+4ugy09/h836Fy64bfx6mlbdPofOa9IUYIAQAgBACAEAIAQDuz54wr3NDrzaY6iDUEb1yrUo1FZkzB42rhaiqU3/J3/AN2P2R61C8Nh8TL7/wCVVv8Axx9Q/wB2P2R608Nh8TMf/Kq//jj6nOUtG5HbGLQ66a3SSAcKasVMhRUaeomUeKxksRXdaSzfD0Ly36XY4AAloIAyF5+FMlC8Mg3dyZt352skZ5MRi9znuNXOcXOO1zjUnrKsopJWRCk7u5zWTUEAIzKbTuj055OZJ6StFBLYjpKtUmrSk31Z5W5yAoD6Z0d8UlvQQ/cavLVt5LqX9P3F0GWnv8Pm/QuXXDb+PU0rbp9D5zXpCjBACAEAJcAgBAFUALABZAIAQAlwCAEAIAS4BACxYAsgCgPpnR3xSW9BD9xq8tW3kupf0/cXQZae/wAPm/QuXXDb+PU0rbp9D5zXpCjBACAEBNaKlpiuY4AhzDmBmPyqtWZQ4iwBChS8MgXnRgXGgqQHZetqxtMnS35sB5gCGyjrvOAo4VIyoiBJvY0vfALG8mIQcBTWSR2LAKjY5HLQq4gvAx34dq3ewwWlko2szzRi6jcBh+7Bw6ytDYZwoTeVk23R4Ik4DElpz25LPAwR1vT95zoQhtbciHnAYmlRispGGOLBIZAjxg0F7cASK0wHxWHtCO1sywMeWIaAX3b1BgcW9hKyjIulsJvJsc0Ac8tNABt2easID+1pZpEMhrebGh1oBkTTHrRArNutAmIgAoL2Q4BZWwwxgtjAIAQAUB9M6O+KS3oIfuNXlq28l1L+n7i6DLT3+HzfoXLrht/HqaVt0+h85r0hRggBACAd2RGuRobv6wOh3NPqKwzKJjSCJWahN1NLetzqnsWq2GRdJ5oF5hcm28Q2kTC9mDTLoz1ogOI0B8aEYcTmx4bagg9801zI20x34pxMFZk3UiMOx7T1ELdhF5jupEaPtvPqhH4LmZIl5/8AOgj7MKn9rz2rPAwRukE61z3MENrS2IavFKupUY4dKykGd7L8TmOPY1Ye0yjxZklEbMQeU11c2rq4AE9GpZuCQ0hgOEs69mIxcPNc51PU4LCBIxOc57NnJO/uJ/6LAKnb/jEXzuwLaOwwyPWxgEAIAKA+mdHfFJb0EP3Gry1beS6l/T9xdBlp7/D5v0Ll1w2/j1NK26fQ+c16QowQAgBAdZV4D2E5BwJ4AhGZJK1p1j5lsRpq0FlTQ/VNTmtbZAc2xHl3uMVsRxiClG0IBukbW7K61jPYZHz7VgBzoweSXQ7tyhrUVPbwSzMFRC3Bapy2oRiwHB1WtLi40dhVtBqxzOS0sBibRZ/reVvczbQ/YplSuazbIHC2uQJL4T3Oe55JBBAANSaVA10RXDOlizcPkosGI65fydSoyp2I0ZRIG1oPLsN7mQ4ZbeocXGgwFK5DNYswRzJ9plY0Nzue595ooccWnPLMFZsCSZbELl3OvcwwmitHd80nClNhWLGCBteM18Z7mmrScDjsG1bLYBmsmAQAgAoD6Z0d8UlvQQ/cavLVt5LqX9P3F0GWnv8AD5v0Ll1w2/j1NK27fQ+c16QpAQAgBACAEAIAQAgBACAEAIAQAgBACAEAIAQCFAfTWj3ikt6CH7jV5atvJdS+p+4uh1tmz2zEGLBeS1sRpaS2l4A6xUEV6EjN056y4MzKOtGxRu5DK+XmeuD8tTfE5/CvUi9xgHchlfLzHXB+Wnic/hXqO4wDuQyvl5nrg/LTxOfwr1HcYB3IZXy8z1wflp4nP4V6juMA7kMr5eY64Py08Tn8K9R3GAdyGV8vM9cH5aeJz+Feo7jAO5DK+XmOuD8tPE5/Ch3GAdyGV8vMdcH5aeJz+FDuMA7kMr5eY64Py08Tn8K9R3GAdyGV8vMdcH5aeJz+FDuMA7kMr5eY64Py08TqfCvUdxgHchlfLzPXB+Wnic/hXqO4wDuQyvl5jrg/LTxOfwodxgHchlfLzHXB+Wnic/hQ7jAO5DK+XmeuD8tPE5/Ch3GAdyGV8vM9cH5aeJz+Feo7jAO5DK+XmeuD8tPE5/CvUdxgHchlfLzPXB+Wnic/hXqO4wDuQyvl5jrg/LTxOfwr1HcYB3IZXy8x1wflp4nP4V6juMBO5BK+XmeuD8tZ8TqfCh3GBfpKWEKGyGCSGMawE5kNAaCaa8FXSlrNtkuMbKw4dmktplbBFqZBACAEAIAQAgBACAEAIAQAgBACAEAIAQAgBACAEB//2Q==">
            <a:hlinkClick r:id="rId4"/>
          </p:cNvPr>
          <p:cNvSpPr>
            <a:spLocks noChangeAspect="1" noChangeArrowheads="1"/>
          </p:cNvSpPr>
          <p:nvPr/>
        </p:nvSpPr>
        <p:spPr bwMode="auto">
          <a:xfrm>
            <a:off x="180975" y="-2408238"/>
            <a:ext cx="35623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26" name="Picture 2" descr="http://www.gcmonitor.org/img/original/Courtroom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89"/>
          <a:stretch/>
        </p:blipFill>
        <p:spPr bwMode="auto">
          <a:xfrm>
            <a:off x="-1" y="0"/>
            <a:ext cx="25146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kstvak 12"/>
          <p:cNvSpPr txBox="1"/>
          <p:nvPr/>
        </p:nvSpPr>
        <p:spPr>
          <a:xfrm>
            <a:off x="2819938" y="730933"/>
            <a:ext cx="568863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u="sng" dirty="0" smtClean="0">
                <a:solidFill>
                  <a:schemeClr val="bg1"/>
                </a:solidFill>
              </a:rPr>
              <a:t>Grondwet</a:t>
            </a:r>
            <a:endParaRPr lang="nl-NL" dirty="0" smtClean="0">
              <a:solidFill>
                <a:schemeClr val="bg1"/>
              </a:solidFill>
            </a:endParaRPr>
          </a:p>
          <a:p>
            <a:endParaRPr lang="nl-NL" u="sng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VS kent weinig sociale grondrechten. Overheid bemoeit zich weinig met huisvesting, gezondheidszorg en onderwijs.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Wel </a:t>
            </a:r>
            <a:r>
              <a:rPr lang="nl-NL" u="sng" dirty="0" smtClean="0">
                <a:solidFill>
                  <a:schemeClr val="bg1"/>
                </a:solidFill>
              </a:rPr>
              <a:t>klassieke grondrechten:</a:t>
            </a:r>
            <a:r>
              <a:rPr lang="nl-NL" dirty="0" smtClean="0">
                <a:solidFill>
                  <a:schemeClr val="bg1"/>
                </a:solidFill>
              </a:rPr>
              <a:t> vrijheid van godsdienst bijv.</a:t>
            </a: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Opvallend verschil: recht op vrij wapenbezit in VS.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i="1" dirty="0">
              <a:solidFill>
                <a:schemeClr val="bg1"/>
              </a:solidFill>
            </a:endParaRPr>
          </a:p>
          <a:p>
            <a:endParaRPr lang="nl-NL" i="1" dirty="0" smtClean="0">
              <a:solidFill>
                <a:schemeClr val="bg1"/>
              </a:solidFill>
            </a:endParaRPr>
          </a:p>
          <a:p>
            <a:endParaRPr lang="nl-NL" i="1" dirty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i="1" dirty="0">
              <a:solidFill>
                <a:schemeClr val="bg1"/>
              </a:solidFill>
            </a:endParaRPr>
          </a:p>
          <a:p>
            <a:endParaRPr lang="nl-NL" i="1" dirty="0" smtClean="0">
              <a:solidFill>
                <a:schemeClr val="bg1"/>
              </a:solidFill>
            </a:endParaRPr>
          </a:p>
        </p:txBody>
      </p:sp>
      <p:pic>
        <p:nvPicPr>
          <p:cNvPr id="14" name="Afbeelding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531" y="2549259"/>
            <a:ext cx="809849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2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111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3076" name="Picture 4" descr="http://www.walkofheroes.org/wp-content/uploads/2011/12/detail-of-american-flag-11279635008nza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510" y="53058"/>
            <a:ext cx="986870" cy="65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gcmonitor.org/img/original/Courtroom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89"/>
          <a:stretch/>
        </p:blipFill>
        <p:spPr bwMode="auto">
          <a:xfrm>
            <a:off x="-1" y="0"/>
            <a:ext cx="25146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kstvak 12"/>
          <p:cNvSpPr txBox="1"/>
          <p:nvPr/>
        </p:nvSpPr>
        <p:spPr>
          <a:xfrm>
            <a:off x="2611738" y="340439"/>
            <a:ext cx="568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u="sng" dirty="0" smtClean="0">
                <a:solidFill>
                  <a:schemeClr val="bg1"/>
                </a:solidFill>
              </a:rPr>
              <a:t>Overzicht:</a:t>
            </a:r>
            <a:r>
              <a:rPr lang="nl-NL" dirty="0" smtClean="0">
                <a:solidFill>
                  <a:schemeClr val="bg1"/>
                </a:solidFill>
              </a:rPr>
              <a:t> Nederland en de VS</a:t>
            </a:r>
            <a:endParaRPr lang="nl-NL" i="1" dirty="0" smtClean="0">
              <a:solidFill>
                <a:schemeClr val="bg1"/>
              </a:solidFill>
            </a:endParaRPr>
          </a:p>
        </p:txBody>
      </p:sp>
      <p:graphicFrame>
        <p:nvGraphicFramePr>
          <p:cNvPr id="5" name="Tabel 4"/>
          <p:cNvGraphicFramePr>
            <a:graphicFrameLocks noGrp="1"/>
          </p:cNvGraphicFramePr>
          <p:nvPr>
            <p:extLst/>
          </p:nvPr>
        </p:nvGraphicFramePr>
        <p:xfrm>
          <a:off x="2611738" y="843558"/>
          <a:ext cx="6096000" cy="3937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/>
                <a:gridCol w="1856432"/>
                <a:gridCol w="2207568"/>
              </a:tblGrid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VS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NL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Staatshoofd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dirty="0" smtClean="0"/>
                        <a:t>Gekozen</a:t>
                      </a:r>
                    </a:p>
                    <a:p>
                      <a:r>
                        <a:rPr lang="nl-NL" sz="1400" dirty="0" smtClean="0"/>
                        <a:t>Veel</a:t>
                      </a:r>
                      <a:r>
                        <a:rPr lang="nl-NL" sz="1400" baseline="0" dirty="0" smtClean="0"/>
                        <a:t> macht. (veto, opperbevelhebber)</a:t>
                      </a:r>
                      <a:endParaRPr lang="nl-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dirty="0" smtClean="0"/>
                        <a:t>Ceremonieel,</a:t>
                      </a:r>
                      <a:r>
                        <a:rPr lang="nl-NL" sz="1400" baseline="0" dirty="0" smtClean="0"/>
                        <a:t> weinig macht en invloed. Koninklijke bloedlijn.</a:t>
                      </a:r>
                      <a:endParaRPr lang="nl-NL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Rechtspraak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dirty="0" smtClean="0"/>
                        <a:t>Juryrechtspraak</a:t>
                      </a:r>
                    </a:p>
                    <a:p>
                      <a:r>
                        <a:rPr lang="nl-NL" sz="1400" dirty="0" smtClean="0"/>
                        <a:t>Hoogste</a:t>
                      </a:r>
                      <a:r>
                        <a:rPr lang="nl-NL" sz="1400" baseline="0" dirty="0" smtClean="0"/>
                        <a:t> rechters door president gekozen.</a:t>
                      </a:r>
                      <a:endParaRPr lang="nl-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dirty="0" smtClean="0"/>
                        <a:t>Rechters spreken als enige recht. Hoogste</a:t>
                      </a:r>
                      <a:r>
                        <a:rPr lang="nl-NL" sz="1400" baseline="0" dirty="0" smtClean="0"/>
                        <a:t> rechters door Tweede kamer gekozen.</a:t>
                      </a:r>
                      <a:endParaRPr lang="nl-NL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Verdachten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dirty="0" smtClean="0"/>
                        <a:t>Uitlokking toegestaan.</a:t>
                      </a:r>
                    </a:p>
                    <a:p>
                      <a:r>
                        <a:rPr lang="nl-NL" sz="1400" dirty="0" smtClean="0"/>
                        <a:t>Grote macht en vrijheid voor veiligheidsdiensten (Patriot act, NSA)</a:t>
                      </a:r>
                      <a:endParaRPr lang="nl-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dirty="0" smtClean="0"/>
                        <a:t>Na 9/11 meer macht</a:t>
                      </a:r>
                      <a:r>
                        <a:rPr lang="nl-NL" sz="1400" baseline="0" dirty="0" smtClean="0"/>
                        <a:t> voor AIVD. </a:t>
                      </a:r>
                      <a:endParaRPr lang="nl-NL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Klassenjustitie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dirty="0" smtClean="0"/>
                        <a:t>Zwarte</a:t>
                      </a:r>
                      <a:r>
                        <a:rPr lang="nl-NL" sz="1400" baseline="0" dirty="0" smtClean="0"/>
                        <a:t> Amerikanen vaker en zwaarder bestraft.</a:t>
                      </a:r>
                      <a:endParaRPr lang="nl-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dirty="0" smtClean="0"/>
                        <a:t>Witteboordencriminaliteit (fraude zaken) minder zwaar bestraft.</a:t>
                      </a:r>
                      <a:endParaRPr lang="nl-NL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27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112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3076" name="Picture 4" descr="http://www.walkofheroes.org/wp-content/uploads/2011/12/detail-of-american-flag-11279635008nza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510" y="53058"/>
            <a:ext cx="986870" cy="65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gcmonitor.org/img/original/Courtroom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89"/>
          <a:stretch/>
        </p:blipFill>
        <p:spPr bwMode="auto">
          <a:xfrm>
            <a:off x="-1" y="0"/>
            <a:ext cx="25146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kstvak 12"/>
          <p:cNvSpPr txBox="1"/>
          <p:nvPr/>
        </p:nvSpPr>
        <p:spPr>
          <a:xfrm>
            <a:off x="2611738" y="340439"/>
            <a:ext cx="568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u="sng" dirty="0" smtClean="0">
                <a:solidFill>
                  <a:schemeClr val="bg1"/>
                </a:solidFill>
              </a:rPr>
              <a:t>Overzicht:</a:t>
            </a:r>
            <a:r>
              <a:rPr lang="nl-NL" dirty="0" smtClean="0">
                <a:solidFill>
                  <a:schemeClr val="bg1"/>
                </a:solidFill>
              </a:rPr>
              <a:t> Nederland en de VS</a:t>
            </a:r>
            <a:endParaRPr lang="nl-NL" i="1" dirty="0" smtClean="0">
              <a:solidFill>
                <a:schemeClr val="bg1"/>
              </a:solidFill>
            </a:endParaRPr>
          </a:p>
        </p:txBody>
      </p:sp>
      <p:graphicFrame>
        <p:nvGraphicFramePr>
          <p:cNvPr id="5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155598"/>
              </p:ext>
            </p:extLst>
          </p:nvPr>
        </p:nvGraphicFramePr>
        <p:xfrm>
          <a:off x="2611738" y="843558"/>
          <a:ext cx="6096000" cy="2230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/>
                <a:gridCol w="1856432"/>
                <a:gridCol w="2207568"/>
              </a:tblGrid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VS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NL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Straf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dirty="0" smtClean="0"/>
                        <a:t>Doodstraf in veel staten. Strengere straffen voor </a:t>
                      </a:r>
                      <a:r>
                        <a:rPr lang="nl-NL" sz="1400" dirty="0" err="1" smtClean="0"/>
                        <a:t>veelplegers</a:t>
                      </a:r>
                      <a:r>
                        <a:rPr lang="nl-NL" sz="1400" dirty="0" smtClean="0"/>
                        <a:t>.</a:t>
                      </a:r>
                      <a:endParaRPr lang="nl-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dirty="0" smtClean="0"/>
                        <a:t>Geen doodstraf, wel zwaardere straf voor </a:t>
                      </a:r>
                      <a:r>
                        <a:rPr lang="nl-NL" sz="1400" dirty="0" err="1" smtClean="0"/>
                        <a:t>veelplegers</a:t>
                      </a:r>
                      <a:r>
                        <a:rPr lang="nl-NL" sz="1400" dirty="0" smtClean="0"/>
                        <a:t>.</a:t>
                      </a:r>
                      <a:endParaRPr lang="nl-NL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Controle van grondwettelijke basis voor wet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dirty="0" smtClean="0"/>
                        <a:t>Door Hooggerechtshof.</a:t>
                      </a:r>
                      <a:endParaRPr lang="nl-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dirty="0" smtClean="0"/>
                        <a:t>Door</a:t>
                      </a:r>
                      <a:r>
                        <a:rPr lang="nl-NL" sz="1400" baseline="0" dirty="0" smtClean="0"/>
                        <a:t> parlement</a:t>
                      </a:r>
                      <a:endParaRPr lang="nl-NL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60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113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2611738" y="340439"/>
            <a:ext cx="56886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8.1 Internationale ontwikkelingen</a:t>
            </a:r>
          </a:p>
          <a:p>
            <a:endParaRPr lang="nl-NL" i="1" dirty="0" smtClean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Internationaal Recht: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Voor landen onderling: internationaal gerechtshof/strafhof, oorlogstribunalen.</a:t>
            </a: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Voor alle burgers: </a:t>
            </a:r>
            <a:r>
              <a:rPr lang="nl-NL" u="sng" dirty="0" smtClean="0">
                <a:solidFill>
                  <a:schemeClr val="bg1"/>
                </a:solidFill>
              </a:rPr>
              <a:t>Universele verklaring van de Rechten van de Mens</a:t>
            </a:r>
            <a:r>
              <a:rPr lang="nl-NL" dirty="0" smtClean="0">
                <a:solidFill>
                  <a:schemeClr val="bg1"/>
                </a:solidFill>
              </a:rPr>
              <a:t> (door VN vastgelegd). </a:t>
            </a:r>
            <a:r>
              <a:rPr lang="nl-NL" u="sng" dirty="0" smtClean="0">
                <a:solidFill>
                  <a:schemeClr val="bg1"/>
                </a:solidFill>
              </a:rPr>
              <a:t>Europees Verdrag ter bescherming van de Rechten van de Mens</a:t>
            </a:r>
            <a:r>
              <a:rPr lang="nl-NL" dirty="0" smtClean="0">
                <a:solidFill>
                  <a:schemeClr val="bg1"/>
                </a:solidFill>
              </a:rPr>
              <a:t>.</a:t>
            </a:r>
            <a:endParaRPr lang="nl-NL" dirty="0">
              <a:solidFill>
                <a:schemeClr val="bg1"/>
              </a:solidFill>
            </a:endParaRPr>
          </a:p>
          <a:p>
            <a:endParaRPr lang="nl-NL" i="1" dirty="0" smtClean="0">
              <a:solidFill>
                <a:schemeClr val="bg1"/>
              </a:solidFill>
            </a:endParaRPr>
          </a:p>
        </p:txBody>
      </p:sp>
      <p:pic>
        <p:nvPicPr>
          <p:cNvPr id="2050" name="Picture 2" descr="http://www.eropuit.nl/images/625x467/vredespaleis_den_haag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04" r="47977"/>
          <a:stretch/>
        </p:blipFill>
        <p:spPr bwMode="auto">
          <a:xfrm>
            <a:off x="0" y="0"/>
            <a:ext cx="224826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71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www.welingelichtekringen.nl/wp-content/uploads/2013/01/Tehran-hanging-Jan-20-2013.jpg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863" y="1395927"/>
            <a:ext cx="4683834" cy="312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7461667" y="4777048"/>
            <a:ext cx="1600200" cy="273844"/>
          </a:xfrm>
        </p:spPr>
        <p:txBody>
          <a:bodyPr/>
          <a:lstStyle/>
          <a:p>
            <a:fld id="{A9096D49-DAE3-40DE-93E0-41688E0A5016}" type="slidenum">
              <a:rPr lang="nl-NL" sz="1800">
                <a:solidFill>
                  <a:schemeClr val="bg1"/>
                </a:solidFill>
              </a:rPr>
              <a:t>114</a:t>
            </a:fld>
            <a:endParaRPr lang="nl-NL" sz="18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thepostonline.nl/wp-content/uploads/2013/01/Vrouwe-Justitia-621x32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21" r="27015"/>
          <a:stretch/>
        </p:blipFill>
        <p:spPr bwMode="auto">
          <a:xfrm>
            <a:off x="0" y="-16278"/>
            <a:ext cx="2483768" cy="513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/>
          <p:cNvSpPr txBox="1"/>
          <p:nvPr/>
        </p:nvSpPr>
        <p:spPr>
          <a:xfrm>
            <a:off x="2611738" y="340439"/>
            <a:ext cx="568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Verschil wel of geen rechtstaat:</a:t>
            </a:r>
            <a:endParaRPr lang="nl-NL" i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98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4970" y="-16278"/>
            <a:ext cx="6051486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endParaRPr lang="nl-NL" sz="2000" u="sng" dirty="0" smtClean="0">
              <a:solidFill>
                <a:schemeClr val="bg1"/>
              </a:solidFill>
            </a:endParaRPr>
          </a:p>
          <a:p>
            <a:r>
              <a:rPr lang="nl-NL" sz="2000" u="sng" dirty="0" err="1" smtClean="0">
                <a:solidFill>
                  <a:schemeClr val="bg1"/>
                </a:solidFill>
              </a:rPr>
              <a:t>Toetsstof</a:t>
            </a:r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</a:rPr>
              <a:t>Idee en oorsprong van de rechtstaat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</a:rPr>
              <a:t>Grondwet en grondrechten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</a:rPr>
              <a:t>Trias Politica: scheiding of evenwicht van machten.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</a:rPr>
              <a:t>Het legaliteitsbeginsel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</a:rPr>
              <a:t>Het strafproces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</a:rPr>
              <a:t>Het strafrecht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</a:rPr>
              <a:t>Burgerlijk recht en bestuursrecht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</a:rPr>
              <a:t>Grenzen aan de rechtstaat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115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5" name="Picture 2" descr="http://thepostonline.nl/wp-content/uploads/2013/01/Vrouwe-Justitia-621x32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21" r="27015"/>
          <a:stretch/>
        </p:blipFill>
        <p:spPr bwMode="auto">
          <a:xfrm>
            <a:off x="0" y="-16278"/>
            <a:ext cx="2483768" cy="513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25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116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2513561" y="339502"/>
            <a:ext cx="37743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u="sng" dirty="0" smtClean="0">
                <a:solidFill>
                  <a:schemeClr val="bg1"/>
                </a:solidFill>
              </a:rPr>
              <a:t>Wie wordt Crimineel?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Sigmund Freud: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Criminaliteit is storing in de </a:t>
            </a:r>
            <a:r>
              <a:rPr lang="nl-NL" dirty="0" err="1" smtClean="0">
                <a:solidFill>
                  <a:schemeClr val="bg1"/>
                </a:solidFill>
              </a:rPr>
              <a:t>psyche</a:t>
            </a:r>
            <a:r>
              <a:rPr lang="nl-NL" dirty="0" smtClean="0">
                <a:solidFill>
                  <a:schemeClr val="bg1"/>
                </a:solidFill>
              </a:rPr>
              <a:t>.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Elke </a:t>
            </a:r>
            <a:r>
              <a:rPr lang="nl-NL" dirty="0" err="1" smtClean="0">
                <a:solidFill>
                  <a:schemeClr val="bg1"/>
                </a:solidFill>
              </a:rPr>
              <a:t>psyche</a:t>
            </a:r>
            <a:r>
              <a:rPr lang="nl-NL" dirty="0" smtClean="0">
                <a:solidFill>
                  <a:schemeClr val="bg1"/>
                </a:solidFill>
              </a:rPr>
              <a:t> heeft drie delen: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nl-NL" dirty="0" smtClean="0">
                <a:solidFill>
                  <a:schemeClr val="bg1"/>
                </a:solidFill>
              </a:rPr>
              <a:t>Het onderbewustzijn.</a:t>
            </a:r>
          </a:p>
          <a:p>
            <a:pPr marL="342900" indent="-342900">
              <a:buFont typeface="+mj-lt"/>
              <a:buAutoNum type="arabicPeriod"/>
            </a:pPr>
            <a:r>
              <a:rPr lang="nl-NL" dirty="0" smtClean="0">
                <a:solidFill>
                  <a:schemeClr val="bg1"/>
                </a:solidFill>
              </a:rPr>
              <a:t>Het ego, het bewustzijn.</a:t>
            </a:r>
          </a:p>
          <a:p>
            <a:pPr marL="342900" indent="-342900">
              <a:buFont typeface="+mj-lt"/>
              <a:buAutoNum type="arabicPeriod"/>
            </a:pPr>
            <a:r>
              <a:rPr lang="nl-NL" dirty="0" smtClean="0">
                <a:solidFill>
                  <a:schemeClr val="bg1"/>
                </a:solidFill>
              </a:rPr>
              <a:t>Het geweten.</a:t>
            </a:r>
          </a:p>
          <a:p>
            <a:pPr marL="342900" indent="-342900">
              <a:buFont typeface="+mj-lt"/>
              <a:buAutoNum type="arabicPeriod"/>
            </a:pPr>
            <a:endParaRPr lang="nl-NL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nl-NL" dirty="0" smtClean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Als die drie niet in balans zijn kan crimineel gedrag ontstaan.</a:t>
            </a:r>
            <a:endParaRPr lang="nl-NL" dirty="0">
              <a:solidFill>
                <a:schemeClr val="bg1"/>
              </a:solidFill>
            </a:endParaRPr>
          </a:p>
          <a:p>
            <a:endParaRPr lang="nl-NL" i="1" dirty="0" smtClean="0">
              <a:solidFill>
                <a:schemeClr val="bg1"/>
              </a:solidFill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4288100"/>
            <a:ext cx="809849" cy="753007"/>
          </a:xfrm>
          <a:prstGeom prst="rect">
            <a:avLst/>
          </a:prstGeom>
        </p:spPr>
      </p:pic>
      <p:pic>
        <p:nvPicPr>
          <p:cNvPr id="1026" name="Picture 2" descr="File:Sigmund Freud LIF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947" y="493759"/>
            <a:ext cx="2506106" cy="355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data:image/jpeg;base64,/9j/4AAQSkZJRgABAQAAAQABAAD/2wCEAAkGBxMSEhUUExQUFBUXFBQVFBUUFBQUFBUUFRQWFxUUFBQYHCggGBolHBQUITEhJSkrLi4uFx8zODMsNygtLisBCgoKDg0OFxAQGiwcHBwsLCwsLCwsLCwsLCwsLCwsLCwsLCwsLCwsLCwsLCwsLCwsLCwsLCwsLCwsLCwsLCwsLP/AABEIAMoA+QMBIgACEQEDEQH/xAAcAAABBQEBAQAAAAAAAAAAAAADAQIEBQYHAAj/xAA/EAABAwIDBQUFBQcDBQAAAAABAAIDBBEFITEGEkFRYRMicYGRBzJCobEjcsHR8BQzUmKCsuEVkvEWJKLC4v/EABgBAAMBAQAAAAAAAAAAAAAAAAABAgME/8QAHxEBAQACAwEBAQEBAAAAAAAAAAECERIhMQNBUTIi/9oADAMBAAIRAxEAPwDk8IvdOcbJrcghSOT0nZ7NUbeumRMyT0EaQrGgj4/oqvGq1WEUO+RyAzTEX2zlPZoJ8Vjto6wy1D3cL7o8AtpW1Igpnu6EDx0XOS+6lRjimOCUpCgzCmsCc4J8TUEQBLup6cxqRgliEclMcFFkThEuiMFhdAGqku0CZUxa3YOgBcZTbLIA8+B8FlYmbxA4kgLpOytI2Fr9433Wgk9LE/h80WiM77Rq28scANxG3ed99/8A8gf7lj7KbiNUZpXyHV7i7wB0HkLDyUVKUw91KQnELyeyDUqinLHAkXANy06FJExLOy1kb30NNrgGIEX712HNvNvQrZUNRcLkGH13Z73UWVzgu1RhaQ4F/wDCo4nKsfabSxtdG5tt517+CzZl7SK595mRPMcP10QcWxN9RIXvPgOAHIKdg1ITBPIR3Q23ic1f4nfalndceaDZPXrIMWTIIIbcqSW3Xg1BFsvJzU1yAWnZdwHVdDwKCzPFYnB6bekC6LQM3W3OgCMjjN7dVY7kI4d534LIqRjOIdrO93DeIHgMlD7RSo5yRNL0l0A5xRohYKMpTAika4Zp4KeGprmIMFzkFymxUTjyCf8A6cOLj5BLchzG1XNaiPK0FNsm+Vm9C4E59x/dJt/C7T1sqKrpJInFkjHMcNWuBBH5jrormUvicsbPU/A4QXbzhcAgDq48PS61+O1XY0b/AOKV3Zt+6feI/pFvNQdjsNvGZHaAd0W+I/F4ho+artsavflbHwibb+p3ed/6jyU30Rnt1NLU8BecEGFZeAT7J8EdymQ8LEys0ARw2yiTuuUp6L4C5q82MnQXTwLnxW7w/CWUtMZZAC9w7oKq9Jk2yGH4S+V4b7oPErquB4TCyDsRY5d7qea5tFO4TBz3GxPkFrsFxMdra+RAz6qMrVYspthgv7NJl7rjl+Sz66J7UXNMUNte0N/DccudKp4KlFesnApE0lLkMJXIlNHvOARBWl2aou9vcFpNpKjsaV54kbo8Sm4BS2A8FR+0Cvu5kI0b3nePD8VNVGH3V4qQ5qbuKtloG6QlFLE3dRsGt1UxhQIY7lTmRJWqxlI3NSIYl5jVJYy6yyybY4HMbdPMKeywC8XXUbaSNjs1SksaAbWNx5/8fJaCopYprxzMDh8JOovyI62VFszNutBdzHyva6u8SrG2J4Cw65OBuhdQZaEQgMAuy+mh9Vi8a2Qm70sbhNclzha0gubmzdHeXotnNXBw/Prx9U2jrM8jfzTmVjO4SuRlhGRyPEHUeKbZdaxfZiKsG9+7l4SNGTukjePjqub41g8tM/clbY/CRm1w5tdxWky2xywuKrcFJp47JjBmpJTQHObBQSpFY7go4V4pyXeyWHCadt9AQfNaDbKu35RG33Yxbzspmy9KIKcynUNJJ6lZSSYvcXHUkn1U2nIY9lxmorK57DYHRSJjwUSeFEBMSxB81t83tooNkaVlkJMJDwmJ10wppKVebL0m8/ePBUYF9FttnqbcYOZRfBGgo7Ma52gGa5tik/ayveTqcvDgtrtVWCGn3QbF+XlxWB3gpiyFqanF6Q5oBjk5kV0+ONHYErVTEsbLZBGY1I1PWdrWTRzUQGyC0p90tKPMittm5G9pZ9s8hdVLGXUiNlijo46OcJs3eZm02vbgqGSrLQWO1abOv1LbnwNle7EVLi0C5Otxde232Zc77aEd5ou5o+Jozu3+YZ5KdtOLJ1UxGdzbhblz+Q9VIpJ7aHxUR1XG+EgkB4tlxz/Q9FXw1Jb6oRp0DD6vukZaI9dSxVcboZhkblrtXMdYbrmnnn5hZXD8TyOfD8vyV1Q1RfI0Di7P6fn6Jb0qTfTmuLYRJSzuhl95tiCNHNPuuHQ/mgra+1xwNbH0po/nJKR8rLC1MlgVvO45Mpq1DkdckqVgsW/MwHMXUFaLYil36gcgL3Wl8ZNLtVOIoGQt+LM+CyTVY7T1va1Dre63ujy1Va1QspHFR5rqU9uWSjPaUj0gP1TbKVNFok7JVtIISEpUgFyqiascHpi54ut1QszA5LP4JT2bfktDFII4nSHgCUrTjJbaVXaT7o0YLeZ1Wf7JTZJN9xcdSSfVJuj9ZqOTbgjNYntPBF3Um7mlyOY6OYxFCYCnhSsVoTrJjSigKTeY1FaxIwIzSg4WNqV70j3oBukcro2weeYOeV/LRdGljDm24hc09nMJaSTfPn1XQX1QBKU7aZM5tBstT1LXbzAyXhMwAPB4b38Q6Fc/xDZqen/eAPj4Ss0/rbq36dV1bEKoeZTaKQG4IyItmL35/gilLHG/2ZwNhdauimjgYHzODAB/U7m1o1J/MrS4zs2xsUxgaGv7Nzoy3g4C43Rna9rea4xKXOO85znHm4kn1KWONvp5Zcf8p20WKuqqh8zha9g1v8LGizW+g9SVQVz8wFPN/FLS4SJ323i0nQ6hdMsjjywyqnatrs03sKeSU5Hds3qTyWdxXBZKR7RMO4TcOGjhxt1VzUYoyaJkbO6Ac75eCrK9M5jd6VWpuiNYiSUzgLkZcxokYoUVrE1reaLEbpSEDaHLFY3SWRqhuQ8UBMK5Fo2XcB1QXFWez8V5M+C0ZtfRQWAHqom11WGxtiGrsz4BW+HR8SsZj1SZJ3ngDujyWVrXGdq4AJfmvbq80KWpQnuTCU8BI3iOKIwIYKJeyRitaiBDa5KHJAcFLdCBTgUCH3Uqgye0nnx0UWNTKFl5GgmwuEq0xnbruz1M3cBaOH6/BJi77TtbwfGSOu6bOHzHqrDZyDcjbllx6JcaoO1sW++x2/Gfk5p6EfOym2n14zEtWTJungSCOnD9dVe0MQGY0yzWOxqua2oIFxYAEHIh3LxC0mEYgDGE+ULVaTevbjfgc1wjazDP2Wrli+EO3mfceN5vpe3ku1UVcN+3l+f1+S577V6MPZFWs90/Yv8AUujPpceiMfRl1NufBXGzjmidm9zVJE9FbKWkEahaaKOje0SOJ1DZwu4PaWHlnnn6rmUcdtF0OtikqcPvYk5OHksDGCMk99M7P+k3DaksNjm3iCrPGsLDGtmjzif/AOLuSpmrb0hBwiXftlINzmTcaKJdZLyw3hv+MVnwSPyRo3pr8ytXKj1PujxUZSKo5DxUZAQHNyB6q02fbZ91GrYd1jfE/RTdm6wMcQRe4Wl8Zz1s4JfsnW5Fc9uST43XQ8MbvMdbiCspU4BK0m7Cczm03WVbYVVhvT0THNUgwlpsR6ixSvjKnbTSMDwKdZOMZ/XBNAQDborShEpYnWQNpTAntYgteiMekYgaiNCG1yM1I4W6mYU0ukbbW6jbi2Ps/wAPBfvOHFKtMPXRsBl+xAItknMlzIUqSKzbNHBU76gA9UoLQ9o9mI6sbzTuSgZPAyd/LIPiHXULFtqhRPcyoduuAHdALjbgRYaHmukUtXy/V1iva/h4dDFUjJzHdm7q19y30IP+4pcZafOyKGo2pEl2tIjYfec91nFvIcgqjbfats0DKSDvMa4PkfawcWg7rWg8M73WSqpuAS08N1c+cxvJOX1uU4kpJDexVjDHchR+wCNE+2qrZY/x0nZeuMsYiJtb3baZcFV7U7PuNSOyZ77A4gc9Cq7ZuqcJW7ut1tq2vZ+2U7Q4F24Q8DgSRYHrqs7WvGRlxsVOwb8je6NQ3MqqxfES+0bWlkbPh4k83Luz2DIHiuU+0zD44alu5bvtu4DmCnhO2P1t0xjMl46pS26W18lq5kas0HiodlLqxYDxUW6cNKx2O0cf3j9FBwod9XG1TbMj+8foFX4Ky5WkZfrfbOnuqx7NQcCYGhWZIKirgb6CJ+T2tPXUqrrNmojm248P8q6jizRuxvlpy5FLUVLYwFTs84GzHA30BuD4KlrKN8Rs9pb9D5rq4ornRAqqAEbpAI5EXBS4nzrkTz9SmtK32KbKQ/CxzDfg429HLM1uzsjf3ZD+bT3XD8D4oPkrA5EaVDmLmGzmkHqLItHUgouNEyT42o7AhxyInaiyzaSpbV0LYEC2fkuZxSEkALpGzF2tFlF6bYtxjIk7Iuize0XazKz/AOUk6X58Fga+vl7ZzZWGM3uW9CMrEZEdQt3T1V2gHgvYjhMdUyzx3h7jx7zT48uiVl/Dmp6osPq+6eX60Wb9qmOt7BlMM3ucJX2PuNbfdv4kk26KgxDaeoiLoWsbE5jnNcT3nAg2Nri3yKyVfUucS5xLnON3OcbknxV4S/rPPKa1Fe+MuKlUx3dV6lU5rVpazk/TA9vNOsDxCcWDkmiIclKokU074/dcR4LUbC0LpalshuQ03JPEoGxGERTTbkgvlcLr+HYLDCLRsAWdrWdI202MMpoTM/Rug5k6ALheNbQOqpnSv45AfwtGgXafaFhgmoJgct1u+PFuf4L557K61+c3HP8AXLvS0bUp0M91UBrhqn0r9TdXYy2s6s5DxUTdCK2UOCXcS3prjhubWO1je5H9530CbgdPa3VTNqIe5F9530CZSSCJnaOytzWk8c99aIVIjs3iQiRYhw48VzOtxaSSQv3iL6DkOCJFjszfi+SnVPcdShqTxKO2uXNodqnC12+hVtR7Wxk2cN3qUap7bmLEiNbFGFa1/RZJuNRutZw9VI/1JjdTnwQGlcA4Z5hIaZh0IGuRy/wVVUuIZX+uiKK+/AIA+LYLHNHZ7WkZ9T4g87clzXaTZZ0F5I950V8nWzb0f+a6U3ECLC3+QpRqWyNIcLtItuuF9creCJbBdVxGnqyDZ3qrGOQFaHFdhLuJheAD8Lr93pfksXiVK+nldGTZzCAbG4zAP0IT4y+CZWeruE2IIK32zWIAt97eP08lymHEH5afmtps3DM9u+yO4sDm5g104rLLCxtj9Y6RS1fz8FeUNdaw4k5LDYa+Qd54seAuD5KNjuIVAaWxt3d4WLge/Y6ho+Hyuo1WszxZjbCpbNW1EjLbhlda2hDbNv52v5rOTsVlLGRkRboclW1stlUiboO+7opUU44hV7ZQVYxDJVYUou8DoV5uqY6EFLBEN4XJIvmpVPW09nkB7bfByFvTiuqy1wtks7spg0fZNczQgE9fNXdVRlpBbpyWe2mmS9pu0zYqR0J/eS90Dk3iVxuFwK3PtipT+0xuOjosuljn9QufNjsVvhOnL9bvKpUhUV4XjIUrTcXtorZj4cyzj4firFV9FJcnw/FTLrPL10fL/LXY1CCI+hcT6BY/GpnSusMmjhz6rS7UVW5E3+YkfK5WYbYq45qp5Ii3VMV4YwdQgyULTpkq2nSpXlMfQO4ZoL4HDUIGggUR9U+3vu9SUwtTXDJMkmDHJ2aPNuqt6ba9wtvN8Tqs22Fx0ClQUH8SLIqbbOm2sjdqbWyzBHopjdpIh8YHosNOwAADmgusdVOj23GJbZMawiIl7zodGDqefgFg5pTK5znEucTcnmTxKUxhPaFUmk2vQxXIaONgurbPERwbvDIeIAAv5lc9wmkGUkmTRfxdw3Wjmrw7QjLuuAHAWIAGiWVPFumSjK/4KWHMcbW/XgsRBtAxx97PkcvDVWNPiVzr4qFbXlXg8Ugs4B3lYrIY/sSCCYiWu4Nd7p/JaWGv6jopTK9rsjY+aZ7cVq6KSF269paf1opFJWcCuwYjhdPUs3XtB/uHgVzDa7Zz9kLSHbzXEgX4J9Upbj4a2QFFYomAYRJPvljs2C5bzCtKfD3NLXvs0X+LJZ5TTbDPfbsewMu7SMDjmrvEMQYxpcXAAa3XKP8ArNsLd1pDyBYBug81k8Zx6eovvyHdPwg2H+VEwaX6T1Z7ebQCtqLt9xg3Wdc8z9PRZ3sLC6A0nIKTI82stfI57d3YD29FaUMkTm7r226qtjI0KmshA45JUFqqERm7SC05BBuvOfnqnJOj5+LTb3KGD77v7VkqerIWv9oTPsYPvu/sWGBW0nTjXUdSCpDTdUAfZSqerKmw5VtZekbdR4ZwdUcPukZAwcQhugbfRGIQ3IBLAJrl66UoCBUuzsh2Sym5SWVoOaLm2q0smHxQRBxG852Qa7jl3nHoLqFgOGmQtyvc39CMvqj45V78pA91ncb/AE6nzN/klaciM+UuzP8Ax0A4IJTbpLqVE3UWJxGhPqglykQDJKnE19VI1t2uNxpyQ6TaZ498C18yNfRQ55SqrmniWTpVBj8bmh2+AONzYhZPbDGv2qQBvuM06nmqII9NAXmwyHE8AFUmk722PstFpJXcC0NWvxvBGTRkWztkViMGxqKBu402tq7+Iq1rds2BlmnecRkpvdVOowtWDG9zTwJCj9qSU+rnL3Fx1JJKACr1E8lhEpTRz0Uakcjb+airiRJuEcAo0l9Lr0tjovNHNQqFEZtdesURui9ZK1rh4vNuxeGH77v7QsS6nW427yhh++7+0LHNkWzmQXMsvNUxzQUMwJ7LRjH2R21RCA+EhNaloLSKqBRi8KpaUUSqdKSwc0k8lggMmTZnXTk7KhBGp4S82HU+QFz8gghT8HH2rbam7R4uFvxKtLUYS8RUzpgLWaQzq5xs0+X4LMlq0+04EUMEI6vPl3Rf1cs0VnVyB3SbycU0NQDXZo7Gmy9GzNSAxTkvGItY4birVNxJwuAOChrTCdM872kYfRuleGjibKwxfdZ9lHoPePMqwwKLsIHTn3iCGjrwVC43OZzJStEgTI7o7IQvdmQiRlTVBVFNlcKMyIkqxkOSGIrpy9Dj2VjgEsb814RXsFJFM0HW6VMkTuNs0edgsDqUwwHwSiwHMqTBJ3czovftDUUkkZpm4Eq0w8Xm3p+zh+87+0LFha3bU92P7zvoFkXLWMNdCtsiMeFFOidCiwhjmgPgUjinSaJbCvIK8CUVMerIrCnOKGzVPRCpQFodjaUPnbf4bkDrZUUHvDxC1exv7+XpG+3TvDRFERNpq8S1Mljk07jfBmR+e8qu6hNKkNULELk5qaU7ggC04UiX3UOl0T6r3HeCj2r/ABRvdckp9HDvva3mQEEq22WH/cx+J+i3/GKz2il3AyFujRd3iqKyn46ft5PvfkoTtFmsRxyTQlHup8SRntjTrJzU9FVEZ8ljkiRSmyHIO8jwDJKkeZCdTYJwZa3VKBl5o0w0SBKj3Qo1lJm0HigJNcPH/9k="/>
          <p:cNvSpPr>
            <a:spLocks noChangeAspect="1" noChangeArrowheads="1"/>
          </p:cNvSpPr>
          <p:nvPr/>
        </p:nvSpPr>
        <p:spPr bwMode="auto">
          <a:xfrm>
            <a:off x="155575" y="-1690688"/>
            <a:ext cx="4362450" cy="353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5" name="AutoShape 8" descr="data:image/jpeg;base64,/9j/4AAQSkZJRgABAQAAAQABAAD/2wCEAAkGBxMSEhUUExQUFBUXFBQVFBUUFBQUFBUUFRQWFxUUFBQYHCggGBolHBQUITEhJSkrLi4uFx8zODMsNygtLisBCgoKDg0OFxAQGiwcHBwsLCwsLCwsLCwsLCwsLCwsLCwsLCwsLCwsLCwsLCwsLCwsLCwsLCwsLCwsLCwsLCwsLP/AABEIAMoA+QMBIgACEQEDEQH/xAAcAAABBQEBAQAAAAAAAAAAAAADAQIEBQYHAAj/xAA/EAABAwIDBQUFBQcDBQAAAAABAAIDBBEFITEGEkFRYRMicYGRBzJCobEjcsHR8BQzUmKCsuEVkvEWJKLC4v/EABgBAAMBAQAAAAAAAAAAAAAAAAABAgME/8QAHxEBAQACAwEBAQEBAAAAAAAAAAECERIhMQNBUTIi/9oADAMBAAIRAxEAPwDk8IvdOcbJrcghSOT0nZ7NUbeumRMyT0EaQrGgj4/oqvGq1WEUO+RyAzTEX2zlPZoJ8Vjto6wy1D3cL7o8AtpW1Igpnu6EDx0XOS+6lRjimOCUpCgzCmsCc4J8TUEQBLup6cxqRgliEclMcFFkThEuiMFhdAGqku0CZUxa3YOgBcZTbLIA8+B8FlYmbxA4kgLpOytI2Fr9433Wgk9LE/h80WiM77Rq28scANxG3ed99/8A8gf7lj7KbiNUZpXyHV7i7wB0HkLDyUVKUw91KQnELyeyDUqinLHAkXANy06FJExLOy1kb30NNrgGIEX712HNvNvQrZUNRcLkGH13Z73UWVzgu1RhaQ4F/wDCo4nKsfabSxtdG5tt517+CzZl7SK595mRPMcP10QcWxN9RIXvPgOAHIKdg1ITBPIR3Q23ic1f4nfalndceaDZPXrIMWTIIIbcqSW3Xg1BFsvJzU1yAWnZdwHVdDwKCzPFYnB6bekC6LQM3W3OgCMjjN7dVY7kI4d534LIqRjOIdrO93DeIHgMlD7RSo5yRNL0l0A5xRohYKMpTAika4Zp4KeGprmIMFzkFymxUTjyCf8A6cOLj5BLchzG1XNaiPK0FNsm+Vm9C4E59x/dJt/C7T1sqKrpJInFkjHMcNWuBBH5jrormUvicsbPU/A4QXbzhcAgDq48PS61+O1XY0b/AOKV3Zt+6feI/pFvNQdjsNvGZHaAd0W+I/F4ho+artsavflbHwibb+p3ed/6jyU30Rnt1NLU8BecEGFZeAT7J8EdymQ8LEys0ARw2yiTuuUp6L4C5q82MnQXTwLnxW7w/CWUtMZZAC9w7oKq9Jk2yGH4S+V4b7oPErquB4TCyDsRY5d7qea5tFO4TBz3GxPkFrsFxMdra+RAz6qMrVYspthgv7NJl7rjl+Sz66J7UXNMUNte0N/DccudKp4KlFesnApE0lLkMJXIlNHvOARBWl2aou9vcFpNpKjsaV54kbo8Sm4BS2A8FR+0Cvu5kI0b3nePD8VNVGH3V4qQ5qbuKtloG6QlFLE3dRsGt1UxhQIY7lTmRJWqxlI3NSIYl5jVJYy6yyybY4HMbdPMKeywC8XXUbaSNjs1SksaAbWNx5/8fJaCopYprxzMDh8JOovyI62VFszNutBdzHyva6u8SrG2J4Cw65OBuhdQZaEQgMAuy+mh9Vi8a2Qm70sbhNclzha0gubmzdHeXotnNXBw/Prx9U2jrM8jfzTmVjO4SuRlhGRyPEHUeKbZdaxfZiKsG9+7l4SNGTukjePjqub41g8tM/clbY/CRm1w5tdxWky2xywuKrcFJp47JjBmpJTQHObBQSpFY7go4V4pyXeyWHCadt9AQfNaDbKu35RG33Yxbzspmy9KIKcynUNJJ6lZSSYvcXHUkn1U2nIY9lxmorK57DYHRSJjwUSeFEBMSxB81t83tooNkaVlkJMJDwmJ10wppKVebL0m8/ePBUYF9FttnqbcYOZRfBGgo7Ma52gGa5tik/ayveTqcvDgtrtVWCGn3QbF+XlxWB3gpiyFqanF6Q5oBjk5kV0+ONHYErVTEsbLZBGY1I1PWdrWTRzUQGyC0p90tKPMittm5G9pZ9s8hdVLGXUiNlijo46OcJs3eZm02vbgqGSrLQWO1abOv1LbnwNle7EVLi0C5Otxde232Zc77aEd5ou5o+Jozu3+YZ5KdtOLJ1UxGdzbhblz+Q9VIpJ7aHxUR1XG+EgkB4tlxz/Q9FXw1Jb6oRp0DD6vukZaI9dSxVcboZhkblrtXMdYbrmnnn5hZXD8TyOfD8vyV1Q1RfI0Di7P6fn6Jb0qTfTmuLYRJSzuhl95tiCNHNPuuHQ/mgra+1xwNbH0po/nJKR8rLC1MlgVvO45Mpq1DkdckqVgsW/MwHMXUFaLYil36gcgL3Wl8ZNLtVOIoGQt+LM+CyTVY7T1va1Dre63ujy1Va1QspHFR5rqU9uWSjPaUj0gP1TbKVNFok7JVtIISEpUgFyqiascHpi54ut1QszA5LP4JT2bfktDFII4nSHgCUrTjJbaVXaT7o0YLeZ1Wf7JTZJN9xcdSSfVJuj9ZqOTbgjNYntPBF3Um7mlyOY6OYxFCYCnhSsVoTrJjSigKTeY1FaxIwIzSg4WNqV70j3oBukcro2weeYOeV/LRdGljDm24hc09nMJaSTfPn1XQX1QBKU7aZM5tBstT1LXbzAyXhMwAPB4b38Q6Fc/xDZqen/eAPj4Ss0/rbq36dV1bEKoeZTaKQG4IyItmL35/gilLHG/2ZwNhdauimjgYHzODAB/U7m1o1J/MrS4zs2xsUxgaGv7Nzoy3g4C43Rna9rea4xKXOO85znHm4kn1KWONvp5Zcf8p20WKuqqh8zha9g1v8LGizW+g9SVQVz8wFPN/FLS4SJ323i0nQ6hdMsjjywyqnatrs03sKeSU5Hds3qTyWdxXBZKR7RMO4TcOGjhxt1VzUYoyaJkbO6Ac75eCrK9M5jd6VWpuiNYiSUzgLkZcxokYoUVrE1reaLEbpSEDaHLFY3SWRqhuQ8UBMK5Fo2XcB1QXFWez8V5M+C0ZtfRQWAHqom11WGxtiGrsz4BW+HR8SsZj1SZJ3ngDujyWVrXGdq4AJfmvbq80KWpQnuTCU8BI3iOKIwIYKJeyRitaiBDa5KHJAcFLdCBTgUCH3Uqgye0nnx0UWNTKFl5GgmwuEq0xnbruz1M3cBaOH6/BJi77TtbwfGSOu6bOHzHqrDZyDcjbllx6JcaoO1sW++x2/Gfk5p6EfOym2n14zEtWTJungSCOnD9dVe0MQGY0yzWOxqua2oIFxYAEHIh3LxC0mEYgDGE+ULVaTevbjfgc1wjazDP2Wrli+EO3mfceN5vpe3ku1UVcN+3l+f1+S577V6MPZFWs90/Yv8AUujPpceiMfRl1NufBXGzjmidm9zVJE9FbKWkEahaaKOje0SOJ1DZwu4PaWHlnnn6rmUcdtF0OtikqcPvYk5OHksDGCMk99M7P+k3DaksNjm3iCrPGsLDGtmjzif/AOLuSpmrb0hBwiXftlINzmTcaKJdZLyw3hv+MVnwSPyRo3pr8ytXKj1PujxUZSKo5DxUZAQHNyB6q02fbZ91GrYd1jfE/RTdm6wMcQRe4Wl8Zz1s4JfsnW5Fc9uST43XQ8MbvMdbiCspU4BK0m7Cczm03WVbYVVhvT0THNUgwlpsR6ixSvjKnbTSMDwKdZOMZ/XBNAQDborShEpYnWQNpTAntYgteiMekYgaiNCG1yM1I4W6mYU0ukbbW6jbi2Ps/wAPBfvOHFKtMPXRsBl+xAItknMlzIUqSKzbNHBU76gA9UoLQ9o9mI6sbzTuSgZPAyd/LIPiHXULFtqhRPcyoduuAHdALjbgRYaHmukUtXy/V1iva/h4dDFUjJzHdm7q19y30IP+4pcZafOyKGo2pEl2tIjYfec91nFvIcgqjbfats0DKSDvMa4PkfawcWg7rWg8M73WSqpuAS08N1c+cxvJOX1uU4kpJDexVjDHchR+wCNE+2qrZY/x0nZeuMsYiJtb3baZcFV7U7PuNSOyZ77A4gc9Cq7ZuqcJW7ut1tq2vZ+2U7Q4F24Q8DgSRYHrqs7WvGRlxsVOwb8je6NQ3MqqxfES+0bWlkbPh4k83Luz2DIHiuU+0zD44alu5bvtu4DmCnhO2P1t0xjMl46pS26W18lq5kas0HiodlLqxYDxUW6cNKx2O0cf3j9FBwod9XG1TbMj+8foFX4Ky5WkZfrfbOnuqx7NQcCYGhWZIKirgb6CJ+T2tPXUqrrNmojm248P8q6jizRuxvlpy5FLUVLYwFTs84GzHA30BuD4KlrKN8Rs9pb9D5rq4ornRAqqAEbpAI5EXBS4nzrkTz9SmtK32KbKQ/CxzDfg429HLM1uzsjf3ZD+bT3XD8D4oPkrA5EaVDmLmGzmkHqLItHUgouNEyT42o7AhxyInaiyzaSpbV0LYEC2fkuZxSEkALpGzF2tFlF6bYtxjIk7Iuize0XazKz/AOUk6X58Fga+vl7ZzZWGM3uW9CMrEZEdQt3T1V2gHgvYjhMdUyzx3h7jx7zT48uiVl/Dmp6osPq+6eX60Wb9qmOt7BlMM3ucJX2PuNbfdv4kk26KgxDaeoiLoWsbE5jnNcT3nAg2Nri3yKyVfUucS5xLnON3OcbknxV4S/rPPKa1Fe+MuKlUx3dV6lU5rVpazk/TA9vNOsDxCcWDkmiIclKokU074/dcR4LUbC0LpalshuQ03JPEoGxGERTTbkgvlcLr+HYLDCLRsAWdrWdI202MMpoTM/Rug5k6ALheNbQOqpnSv45AfwtGgXafaFhgmoJgct1u+PFuf4L557K61+c3HP8AXLvS0bUp0M91UBrhqn0r9TdXYy2s6s5DxUTdCK2UOCXcS3prjhubWO1je5H9530CbgdPa3VTNqIe5F9530CZSSCJnaOytzWk8c99aIVIjs3iQiRYhw48VzOtxaSSQv3iL6DkOCJFjszfi+SnVPcdShqTxKO2uXNodqnC12+hVtR7Wxk2cN3qUap7bmLEiNbFGFa1/RZJuNRutZw9VI/1JjdTnwQGlcA4Z5hIaZh0IGuRy/wVVUuIZX+uiKK+/AIA+LYLHNHZ7WkZ9T4g87clzXaTZZ0F5I950V8nWzb0f+a6U3ECLC3+QpRqWyNIcLtItuuF9creCJbBdVxGnqyDZ3qrGOQFaHFdhLuJheAD8Lr93pfksXiVK+nldGTZzCAbG4zAP0IT4y+CZWeruE2IIK32zWIAt97eP08lymHEH5afmtps3DM9u+yO4sDm5g104rLLCxtj9Y6RS1fz8FeUNdaw4k5LDYa+Qd54seAuD5KNjuIVAaWxt3d4WLge/Y6ho+Hyuo1WszxZjbCpbNW1EjLbhlda2hDbNv52v5rOTsVlLGRkRboclW1stlUiboO+7opUU44hV7ZQVYxDJVYUou8DoV5uqY6EFLBEN4XJIvmpVPW09nkB7bfByFvTiuqy1wtks7spg0fZNczQgE9fNXdVRlpBbpyWe2mmS9pu0zYqR0J/eS90Dk3iVxuFwK3PtipT+0xuOjosuljn9QufNjsVvhOnL9bvKpUhUV4XjIUrTcXtorZj4cyzj4firFV9FJcnw/FTLrPL10fL/LXY1CCI+hcT6BY/GpnSusMmjhz6rS7UVW5E3+YkfK5WYbYq45qp5Ii3VMV4YwdQgyULTpkq2nSpXlMfQO4ZoL4HDUIGggUR9U+3vu9SUwtTXDJMkmDHJ2aPNuqt6ba9wtvN8Tqs22Fx0ClQUH8SLIqbbOm2sjdqbWyzBHopjdpIh8YHosNOwAADmgusdVOj23GJbZMawiIl7zodGDqefgFg5pTK5znEucTcnmTxKUxhPaFUmk2vQxXIaONgurbPERwbvDIeIAAv5lc9wmkGUkmTRfxdw3Wjmrw7QjLuuAHAWIAGiWVPFumSjK/4KWHMcbW/XgsRBtAxx97PkcvDVWNPiVzr4qFbXlXg8Ugs4B3lYrIY/sSCCYiWu4Nd7p/JaWGv6jopTK9rsjY+aZ7cVq6KSF269paf1opFJWcCuwYjhdPUs3XtB/uHgVzDa7Zz9kLSHbzXEgX4J9Upbj4a2QFFYomAYRJPvljs2C5bzCtKfD3NLXvs0X+LJZ5TTbDPfbsewMu7SMDjmrvEMQYxpcXAAa3XKP8ArNsLd1pDyBYBug81k8Zx6eovvyHdPwg2H+VEwaX6T1Z7ebQCtqLt9xg3Wdc8z9PRZ3sLC6A0nIKTI82stfI57d3YD29FaUMkTm7r226qtjI0KmshA45JUFqqERm7SC05BBuvOfnqnJOj5+LTb3KGD77v7VkqerIWv9oTPsYPvu/sWGBW0nTjXUdSCpDTdUAfZSqerKmw5VtZekbdR4ZwdUcPukZAwcQhugbfRGIQ3IBLAJrl66UoCBUuzsh2Sym5SWVoOaLm2q0smHxQRBxG852Qa7jl3nHoLqFgOGmQtyvc39CMvqj45V78pA91ncb/AE6nzN/klaciM+UuzP8Ax0A4IJTbpLqVE3UWJxGhPqglykQDJKnE19VI1t2uNxpyQ6TaZ498C18yNfRQ55SqrmniWTpVBj8bmh2+AONzYhZPbDGv2qQBvuM06nmqII9NAXmwyHE8AFUmk722PstFpJXcC0NWvxvBGTRkWztkViMGxqKBu402tq7+Iq1rds2BlmnecRkpvdVOowtWDG9zTwJCj9qSU+rnL3Fx1JJKACr1E8lhEpTRz0Uakcjb+airiRJuEcAo0l9Lr0tjovNHNQqFEZtdesURui9ZK1rh4vNuxeGH77v7QsS6nW427yhh++7+0LHNkWzmQXMsvNUxzQUMwJ7LRjH2R21RCA+EhNaloLSKqBRi8KpaUUSqdKSwc0k8lggMmTZnXTk7KhBGp4S82HU+QFz8gghT8HH2rbam7R4uFvxKtLUYS8RUzpgLWaQzq5xs0+X4LMlq0+04EUMEI6vPl3Rf1cs0VnVyB3SbycU0NQDXZo7Gmy9GzNSAxTkvGItY4birVNxJwuAOChrTCdM872kYfRuleGjibKwxfdZ9lHoPePMqwwKLsIHTn3iCGjrwVC43OZzJStEgTI7o7IQvdmQiRlTVBVFNlcKMyIkqxkOSGIrpy9Dj2VjgEsb814RXsFJFM0HW6VMkTuNs0edgsDqUwwHwSiwHMqTBJ3czovftDUUkkZpm4Eq0w8Xm3p+zh+87+0LFha3bU92P7zvoFkXLWMNdCtsiMeFFOidCiwhjmgPgUjinSaJbCvIK8CUVMerIrCnOKGzVPRCpQFodjaUPnbf4bkDrZUUHvDxC1exv7+XpG+3TvDRFERNpq8S1Mljk07jfBmR+e8qu6hNKkNULELk5qaU7ggC04UiX3UOl0T6r3HeCj2r/ABRvdckp9HDvva3mQEEq22WH/cx+J+i3/GKz2il3AyFujRd3iqKyn46ft5PvfkoTtFmsRxyTQlHup8SRntjTrJzU9FVEZ8ljkiRSmyHIO8jwDJKkeZCdTYJwZa3VKBl5o0w0SBKj3Qo1lJm0HigJNcPH/9k="/>
          <p:cNvSpPr>
            <a:spLocks noChangeAspect="1" noChangeArrowheads="1"/>
          </p:cNvSpPr>
          <p:nvPr/>
        </p:nvSpPr>
        <p:spPr bwMode="auto">
          <a:xfrm>
            <a:off x="-152400" y="-148874"/>
            <a:ext cx="6345302" cy="513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34" name="Picture 10" descr="http://www.baltattorneys.co.za/wp-content/uploads/2011/10/criminal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22" r="12158"/>
          <a:stretch/>
        </p:blipFill>
        <p:spPr bwMode="auto">
          <a:xfrm>
            <a:off x="-30292" y="3527"/>
            <a:ext cx="2514060" cy="513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13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117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2513561" y="339502"/>
            <a:ext cx="37743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u="sng" dirty="0" smtClean="0">
                <a:solidFill>
                  <a:schemeClr val="bg1"/>
                </a:solidFill>
              </a:rPr>
              <a:t>Wie wordt Crimineel?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Edward Sutherland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u="sng" dirty="0" smtClean="0">
                <a:solidFill>
                  <a:schemeClr val="bg1"/>
                </a:solidFill>
              </a:rPr>
              <a:t>Aangeleerd-gedrag-theorie: </a:t>
            </a:r>
            <a:r>
              <a:rPr lang="nl-NL" dirty="0" smtClean="0">
                <a:solidFill>
                  <a:schemeClr val="bg1"/>
                </a:solidFill>
              </a:rPr>
              <a:t>Crimineelgedrag is aangeleerd.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Via familie of vrienden.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endParaRPr lang="nl-NL" i="1" dirty="0" smtClean="0">
              <a:solidFill>
                <a:schemeClr val="bg1"/>
              </a:solidFill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4288100"/>
            <a:ext cx="809849" cy="753007"/>
          </a:xfrm>
          <a:prstGeom prst="rect">
            <a:avLst/>
          </a:prstGeom>
        </p:spPr>
      </p:pic>
      <p:pic>
        <p:nvPicPr>
          <p:cNvPr id="2" name="Picture 2" descr="http://upload.wikimedia.org/wikipedia/en/7/78/Edwin_Sutherlan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908" y="320735"/>
            <a:ext cx="2548444" cy="347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://www.baltattorneys.co.za/wp-content/uploads/2011/10/criminal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22" r="12158"/>
          <a:stretch/>
        </p:blipFill>
        <p:spPr bwMode="auto">
          <a:xfrm>
            <a:off x="-30292" y="3527"/>
            <a:ext cx="2514060" cy="513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03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118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2513560" y="339502"/>
            <a:ext cx="63789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u="sng" dirty="0" smtClean="0">
                <a:solidFill>
                  <a:schemeClr val="bg1"/>
                </a:solidFill>
              </a:rPr>
              <a:t>Andere theorieën:</a:t>
            </a:r>
          </a:p>
          <a:p>
            <a:endParaRPr lang="nl-NL" u="sng" dirty="0">
              <a:solidFill>
                <a:schemeClr val="bg1"/>
              </a:solidFill>
            </a:endParaRPr>
          </a:p>
          <a:p>
            <a:r>
              <a:rPr lang="nl-NL" u="sng" dirty="0" err="1" smtClean="0">
                <a:solidFill>
                  <a:schemeClr val="bg1"/>
                </a:solidFill>
              </a:rPr>
              <a:t>Lombroso</a:t>
            </a:r>
            <a:r>
              <a:rPr lang="nl-NL" u="sng" dirty="0" smtClean="0">
                <a:solidFill>
                  <a:schemeClr val="bg1"/>
                </a:solidFill>
              </a:rPr>
              <a:t>-theorie:</a:t>
            </a:r>
            <a:r>
              <a:rPr lang="nl-NL" dirty="0" smtClean="0">
                <a:solidFill>
                  <a:schemeClr val="bg1"/>
                </a:solidFill>
              </a:rPr>
              <a:t> Crimineel gedrag is erfelijk, criminelen kun je herkennen aan uiterlijk kenmerken (asymmetrisch gezicht).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u="sng" dirty="0" smtClean="0">
                <a:solidFill>
                  <a:schemeClr val="bg1"/>
                </a:solidFill>
              </a:rPr>
              <a:t>Sociobiologie</a:t>
            </a:r>
            <a:r>
              <a:rPr lang="nl-NL" dirty="0" smtClean="0">
                <a:solidFill>
                  <a:schemeClr val="bg1"/>
                </a:solidFill>
              </a:rPr>
              <a:t>: criminaliteit zit in het DNA.</a:t>
            </a:r>
          </a:p>
          <a:p>
            <a:endParaRPr lang="nl-NL" u="sng" dirty="0">
              <a:solidFill>
                <a:schemeClr val="bg1"/>
              </a:solidFill>
            </a:endParaRPr>
          </a:p>
          <a:p>
            <a:r>
              <a:rPr lang="nl-NL" u="sng" dirty="0" smtClean="0">
                <a:solidFill>
                  <a:schemeClr val="bg1"/>
                </a:solidFill>
              </a:rPr>
              <a:t>Bindingstheorie</a:t>
            </a:r>
            <a:r>
              <a:rPr lang="nl-NL" dirty="0" smtClean="0">
                <a:solidFill>
                  <a:schemeClr val="bg1"/>
                </a:solidFill>
              </a:rPr>
              <a:t>: we zijn allemaal crimineel maar gedragen ons door bindingen: familie en vrienden.</a:t>
            </a:r>
            <a:endParaRPr lang="nl-NL" u="sng" dirty="0" smtClean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endParaRPr lang="nl-NL" i="1" dirty="0" smtClean="0">
              <a:solidFill>
                <a:schemeClr val="bg1"/>
              </a:solidFill>
            </a:endParaRPr>
          </a:p>
        </p:txBody>
      </p:sp>
      <p:pic>
        <p:nvPicPr>
          <p:cNvPr id="9" name="Picture 10" descr="http://www.baltattorneys.co.za/wp-content/uploads/2011/10/criminal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22" r="12158"/>
          <a:stretch/>
        </p:blipFill>
        <p:spPr bwMode="auto">
          <a:xfrm>
            <a:off x="-30292" y="3527"/>
            <a:ext cx="2514060" cy="513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58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1547664" y="195486"/>
            <a:ext cx="5562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350" dirty="0">
              <a:solidFill>
                <a:schemeClr val="bg1"/>
              </a:solidFill>
            </a:endParaRPr>
          </a:p>
          <a:p>
            <a:endParaRPr lang="nl-NL" sz="1350" dirty="0">
              <a:solidFill>
                <a:schemeClr val="bg1"/>
              </a:solidFill>
            </a:endParaRPr>
          </a:p>
          <a:p>
            <a:endParaRPr lang="nl-NL" sz="1350" dirty="0">
              <a:solidFill>
                <a:schemeClr val="bg1"/>
              </a:solidFill>
            </a:endParaRPr>
          </a:p>
          <a:p>
            <a:endParaRPr lang="nl-NL" sz="1350" dirty="0">
              <a:solidFill>
                <a:schemeClr val="bg1"/>
              </a:solidFill>
            </a:endParaRPr>
          </a:p>
        </p:txBody>
      </p:sp>
      <p:pic>
        <p:nvPicPr>
          <p:cNvPr id="22530" name="Picture 2" descr="https://mail-attachment.googleusercontent.com/attachment/u/0/?saduie=AG9B_P-fo8LCdPsErbK8YYIEu0ZL&amp;attid=0.1&amp;disp=emb&amp;view=att&amp;th=13fbdb6bedb7349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2" y="411511"/>
            <a:ext cx="6102678" cy="228850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655676" y="141480"/>
            <a:ext cx="32806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350" dirty="0">
                <a:solidFill>
                  <a:schemeClr val="bg1"/>
                </a:solidFill>
              </a:rPr>
              <a:t>Communicatie en </a:t>
            </a:r>
            <a:r>
              <a:rPr lang="nl-NL" sz="1350" u="sng" dirty="0">
                <a:solidFill>
                  <a:schemeClr val="bg1"/>
                </a:solidFill>
              </a:rPr>
              <a:t>communicatieruis (</a:t>
            </a:r>
            <a:r>
              <a:rPr lang="nl-NL" sz="1350" u="sng" dirty="0" err="1">
                <a:solidFill>
                  <a:schemeClr val="bg1"/>
                </a:solidFill>
              </a:rPr>
              <a:t>blz</a:t>
            </a:r>
            <a:r>
              <a:rPr lang="nl-NL" sz="1350" u="sng" dirty="0">
                <a:solidFill>
                  <a:schemeClr val="bg1"/>
                </a:solidFill>
              </a:rPr>
              <a:t> </a:t>
            </a:r>
            <a:r>
              <a:rPr lang="nl-NL" sz="1350" u="sng" dirty="0" smtClean="0">
                <a:solidFill>
                  <a:schemeClr val="bg1"/>
                </a:solidFill>
              </a:rPr>
              <a:t>19)</a:t>
            </a:r>
            <a:endParaRPr lang="nl-NL" sz="1350" u="sng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" y="2735222"/>
            <a:ext cx="510261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Verstoring van informatie door zender:</a:t>
            </a:r>
          </a:p>
          <a:p>
            <a:pPr>
              <a:buFont typeface="Arial" pitchFamily="34" charset="0"/>
              <a:buChar char="•"/>
            </a:pPr>
            <a:r>
              <a:rPr lang="nl-NL" dirty="0">
                <a:solidFill>
                  <a:schemeClr val="bg1"/>
                </a:solidFill>
              </a:rPr>
              <a:t> Manipulatie (weglaten of verdraaien van feiten)</a:t>
            </a:r>
          </a:p>
          <a:p>
            <a:pPr>
              <a:buFont typeface="Arial" pitchFamily="34" charset="0"/>
              <a:buChar char="•"/>
            </a:pPr>
            <a:r>
              <a:rPr lang="nl-NL" dirty="0">
                <a:solidFill>
                  <a:schemeClr val="bg1"/>
                </a:solidFill>
              </a:rPr>
              <a:t> Propaganda (eenzijdige informatie geven)</a:t>
            </a:r>
          </a:p>
          <a:p>
            <a:pPr>
              <a:buFont typeface="Arial" pitchFamily="34" charset="0"/>
              <a:buChar char="•"/>
            </a:pPr>
            <a:r>
              <a:rPr lang="nl-NL" dirty="0">
                <a:solidFill>
                  <a:schemeClr val="bg1"/>
                </a:solidFill>
              </a:rPr>
              <a:t> Indoctrinatie (opdringen van eenzijdige informatie)</a:t>
            </a:r>
          </a:p>
          <a:p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0991" y="3975906"/>
            <a:ext cx="4707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Verstoring van informatie door ontvanger:</a:t>
            </a:r>
          </a:p>
          <a:p>
            <a:pPr>
              <a:buFont typeface="Arial" pitchFamily="34" charset="0"/>
              <a:buChar char="•"/>
            </a:pPr>
            <a:r>
              <a:rPr lang="nl-NL" dirty="0">
                <a:solidFill>
                  <a:schemeClr val="bg1"/>
                </a:solidFill>
              </a:rPr>
              <a:t> Selectieve perceptie (informatie vervormen)</a:t>
            </a:r>
          </a:p>
          <a:p>
            <a:pPr>
              <a:buFont typeface="Arial" pitchFamily="34" charset="0"/>
              <a:buChar char="•"/>
            </a:pPr>
            <a:r>
              <a:rPr lang="nl-NL" dirty="0">
                <a:solidFill>
                  <a:schemeClr val="bg1"/>
                </a:solidFill>
              </a:rPr>
              <a:t> Referentiekader (de bril waar je door kijkt)</a:t>
            </a:r>
          </a:p>
          <a:p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3" name="Rechthoek 2"/>
          <p:cNvSpPr/>
          <p:nvPr/>
        </p:nvSpPr>
        <p:spPr>
          <a:xfrm>
            <a:off x="1" y="4414487"/>
            <a:ext cx="37799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Communicatieruis:</a:t>
            </a:r>
            <a:r>
              <a:rPr lang="nl-NL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boodschap wordt verstoord.</a:t>
            </a:r>
            <a:endParaRPr lang="nl-NL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6057900" y="4767263"/>
            <a:ext cx="1600200" cy="273844"/>
          </a:xfrm>
        </p:spPr>
        <p:txBody>
          <a:bodyPr/>
          <a:lstStyle/>
          <a:p>
            <a:fld id="{A9096D49-DAE3-40DE-93E0-41688E0A5016}" type="slidenum">
              <a:rPr lang="nl-NL" sz="1800">
                <a:solidFill>
                  <a:schemeClr val="bg1"/>
                </a:solidFill>
              </a:rPr>
              <a:t>119</a:t>
            </a:fld>
            <a:endParaRPr lang="nl-NL" sz="1800" dirty="0">
              <a:solidFill>
                <a:schemeClr val="bg1"/>
              </a:solidFill>
            </a:endParaRP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2643127"/>
            <a:ext cx="809849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16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963416" y="355165"/>
            <a:ext cx="596956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Doel van de Grondwet: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</a:rPr>
              <a:t>Macht van de staat begrenzen.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</a:rPr>
              <a:t>Rechten van burgers vastleggen.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</a:rPr>
              <a:t>Organisatie van de staat vastleggen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</a:rPr>
              <a:t>Benadrukken dat ondanks verschillen iedereen bij dezelfde samenleving hoort.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12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8" name="Picture 4" descr="http://www.verkeerspro.nl/wp-content/uploads/2011/02/rechtbank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26" r="17036"/>
          <a:stretch/>
        </p:blipFill>
        <p:spPr bwMode="auto">
          <a:xfrm>
            <a:off x="1" y="0"/>
            <a:ext cx="197971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2355726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19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1547664" y="195486"/>
            <a:ext cx="5562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350" dirty="0">
              <a:solidFill>
                <a:schemeClr val="bg1"/>
              </a:solidFill>
            </a:endParaRPr>
          </a:p>
          <a:p>
            <a:endParaRPr lang="nl-NL" sz="1350" dirty="0">
              <a:solidFill>
                <a:schemeClr val="bg1"/>
              </a:solidFill>
            </a:endParaRPr>
          </a:p>
          <a:p>
            <a:endParaRPr lang="nl-NL" sz="1350" dirty="0">
              <a:solidFill>
                <a:schemeClr val="bg1"/>
              </a:solidFill>
            </a:endParaRPr>
          </a:p>
          <a:p>
            <a:endParaRPr lang="nl-NL" sz="135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0"/>
            <a:ext cx="751463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Andere leerstof uit de inleiding: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Rechtsnormen</a:t>
            </a:r>
            <a:r>
              <a:rPr lang="nl-NL" sz="2000" dirty="0" smtClean="0">
                <a:solidFill>
                  <a:schemeClr val="bg1"/>
                </a:solidFill>
              </a:rPr>
              <a:t>: iets wat moet volgens de wet.</a:t>
            </a:r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Fatsoensnormen</a:t>
            </a:r>
            <a:r>
              <a:rPr lang="nl-NL" sz="2000" dirty="0" smtClean="0">
                <a:solidFill>
                  <a:schemeClr val="bg1"/>
                </a:solidFill>
              </a:rPr>
              <a:t>: iets wat hoort volgens ons fatsoen.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Wanneer is iets een “Maatschappelijk probleem”?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2000" dirty="0" smtClean="0">
                <a:solidFill>
                  <a:schemeClr val="bg1"/>
                </a:solidFill>
              </a:rPr>
              <a:t>Geldt voor grote groepen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2000" dirty="0" smtClean="0">
                <a:solidFill>
                  <a:schemeClr val="bg1"/>
                </a:solidFill>
              </a:rPr>
              <a:t>Het probleem kan alleen gemeenschappelijk door de overheid worden opgelost?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2000" dirty="0" smtClean="0">
                <a:solidFill>
                  <a:schemeClr val="bg1"/>
                </a:solidFill>
              </a:rPr>
              <a:t>Het probleem heeft te maken met tegenstellingen.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Waarden</a:t>
            </a:r>
            <a:r>
              <a:rPr lang="nl-NL" sz="2000" dirty="0" smtClean="0">
                <a:solidFill>
                  <a:schemeClr val="bg1"/>
                </a:solidFill>
              </a:rPr>
              <a:t>: uitgangspunt of principe dat mensen belangrijk vinden in hun leven. (vaak één woord: eerlijkheid)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Normen: </a:t>
            </a:r>
            <a:r>
              <a:rPr lang="nl-NL" sz="2000" dirty="0" smtClean="0">
                <a:solidFill>
                  <a:schemeClr val="bg1"/>
                </a:solidFill>
              </a:rPr>
              <a:t>Opvattingen over hoe je je op grond van een bepaalde waarde behoort te gedragen.</a:t>
            </a:r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9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6057900" y="4767263"/>
            <a:ext cx="1600200" cy="273844"/>
          </a:xfrm>
        </p:spPr>
        <p:txBody>
          <a:bodyPr/>
          <a:lstStyle/>
          <a:p>
            <a:fld id="{A9096D49-DAE3-40DE-93E0-41688E0A5016}" type="slidenum">
              <a:rPr lang="nl-NL" sz="1800">
                <a:solidFill>
                  <a:schemeClr val="bg1"/>
                </a:solidFill>
              </a:rPr>
              <a:t>120</a:t>
            </a:fld>
            <a:endParaRPr lang="nl-NL" sz="1800" dirty="0">
              <a:solidFill>
                <a:schemeClr val="bg1"/>
              </a:solidFill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4288099"/>
            <a:ext cx="809849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6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1547664" y="195486"/>
            <a:ext cx="5562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350" dirty="0">
              <a:solidFill>
                <a:schemeClr val="bg1"/>
              </a:solidFill>
            </a:endParaRPr>
          </a:p>
          <a:p>
            <a:endParaRPr lang="nl-NL" sz="1350" dirty="0">
              <a:solidFill>
                <a:schemeClr val="bg1"/>
              </a:solidFill>
            </a:endParaRPr>
          </a:p>
          <a:p>
            <a:endParaRPr lang="nl-NL" sz="1350" dirty="0">
              <a:solidFill>
                <a:schemeClr val="bg1"/>
              </a:solidFill>
            </a:endParaRPr>
          </a:p>
          <a:p>
            <a:endParaRPr lang="nl-NL" sz="13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5646" y="141481"/>
            <a:ext cx="5400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nl-NL" sz="16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Injectienaaldtheorie</a:t>
            </a:r>
          </a:p>
          <a:p>
            <a:endParaRPr lang="nl-NL" sz="16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Invloed van de media door manipulatie en indoctrinatie.</a:t>
            </a:r>
          </a:p>
          <a:p>
            <a:endParaRPr lang="nl-NL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Voorbeeld:</a:t>
            </a:r>
          </a:p>
          <a:p>
            <a:endParaRPr lang="nl-NL" sz="16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dirty="0">
              <a:solidFill>
                <a:schemeClr val="bg1"/>
              </a:solidFill>
            </a:endParaRPr>
          </a:p>
          <a:p>
            <a:endParaRPr lang="nl-NL" sz="1600" dirty="0">
              <a:solidFill>
                <a:schemeClr val="bg1"/>
              </a:solidFill>
            </a:endParaRPr>
          </a:p>
        </p:txBody>
      </p:sp>
      <p:pic>
        <p:nvPicPr>
          <p:cNvPr id="25602" name="Picture 2" descr="http://nl.ign.com/pictures/articles/3172/9172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018" y="1383618"/>
            <a:ext cx="3058308" cy="1911443"/>
          </a:xfrm>
          <a:prstGeom prst="rect">
            <a:avLst/>
          </a:prstGeom>
          <a:noFill/>
        </p:spPr>
      </p:pic>
      <p:pic>
        <p:nvPicPr>
          <p:cNvPr id="25604" name="Picture 4" descr="http://t0.gstatic.com/images?q=tbn:ANd9GcQcLYSUhv3nmOikJrvzEZXUG4o50FA76ZMwN7X0nLbpEBsVBiD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724" y="2733769"/>
            <a:ext cx="3078342" cy="2048498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1385646" y="1761660"/>
            <a:ext cx="3429000" cy="71558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nl-NL" sz="13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35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Van geweld in media wordt je gewelddadiger.</a:t>
            </a:r>
          </a:p>
          <a:p>
            <a:endParaRPr lang="nl-NL" sz="135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6057900" y="4767263"/>
            <a:ext cx="1600200" cy="273844"/>
          </a:xfrm>
        </p:spPr>
        <p:txBody>
          <a:bodyPr/>
          <a:lstStyle/>
          <a:p>
            <a:fld id="{A9096D49-DAE3-40DE-93E0-41688E0A5016}" type="slidenum">
              <a:rPr lang="nl-NL" sz="1800">
                <a:solidFill>
                  <a:schemeClr val="bg1"/>
                </a:solidFill>
              </a:rPr>
              <a:t>121</a:t>
            </a:fld>
            <a:endParaRPr lang="nl-NL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35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1547664" y="195486"/>
            <a:ext cx="5562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350" dirty="0">
              <a:solidFill>
                <a:schemeClr val="bg1"/>
              </a:solidFill>
            </a:endParaRPr>
          </a:p>
          <a:p>
            <a:endParaRPr lang="nl-NL" sz="1350" dirty="0">
              <a:solidFill>
                <a:schemeClr val="bg1"/>
              </a:solidFill>
            </a:endParaRPr>
          </a:p>
          <a:p>
            <a:endParaRPr lang="nl-NL" sz="1350" dirty="0">
              <a:solidFill>
                <a:schemeClr val="bg1"/>
              </a:solidFill>
            </a:endParaRPr>
          </a:p>
          <a:p>
            <a:endParaRPr lang="nl-NL" sz="13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5646" y="141480"/>
            <a:ext cx="5400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Hoe komen we aan informatie?</a:t>
            </a:r>
          </a:p>
          <a:p>
            <a:endParaRPr lang="nl-NL" sz="16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6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multiple-step-flowtheorie</a:t>
            </a:r>
          </a:p>
          <a:p>
            <a:endParaRPr lang="nl-NL" sz="16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Niet de media maar belangrijke personen in je eigen omgeving hebben invloed via media (opinieleiders).</a:t>
            </a:r>
          </a:p>
          <a:p>
            <a:endParaRPr lang="nl-NL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Voorbeeld:</a:t>
            </a:r>
          </a:p>
          <a:p>
            <a:endParaRPr lang="nl-NL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Iemand uit je omgeving ziet iets (Geert Wilders op het journaal) en zegt tegen jou: “Die Geert Wilders heeft helemaal gelijk!”. Jij neemt deze mening over.</a:t>
            </a:r>
          </a:p>
          <a:p>
            <a:endParaRPr lang="nl-NL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dirty="0">
              <a:solidFill>
                <a:schemeClr val="bg1"/>
              </a:solidFill>
            </a:endParaRPr>
          </a:p>
          <a:p>
            <a:endParaRPr lang="nl-NL" sz="16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385646" y="1761661"/>
            <a:ext cx="3429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nl-NL" sz="135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35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7650" name="Picture 2" descr="http://images.retecool.com/uploads/reet-geert-wilders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734" y="2857499"/>
            <a:ext cx="2957513" cy="2286001"/>
          </a:xfrm>
          <a:prstGeom prst="rect">
            <a:avLst/>
          </a:prstGeom>
          <a:noFill/>
        </p:spPr>
      </p:pic>
      <p:sp>
        <p:nvSpPr>
          <p:cNvPr id="6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6057900" y="4767263"/>
            <a:ext cx="1600200" cy="273844"/>
          </a:xfrm>
        </p:spPr>
        <p:txBody>
          <a:bodyPr/>
          <a:lstStyle/>
          <a:p>
            <a:fld id="{A9096D49-DAE3-40DE-93E0-41688E0A5016}" type="slidenum">
              <a:rPr lang="nl-NL" sz="1800">
                <a:solidFill>
                  <a:schemeClr val="bg1"/>
                </a:solidFill>
              </a:rPr>
              <a:t>122</a:t>
            </a:fld>
            <a:endParaRPr lang="nl-NL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79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1547664" y="195486"/>
            <a:ext cx="5562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350" dirty="0">
              <a:solidFill>
                <a:schemeClr val="bg1"/>
              </a:solidFill>
            </a:endParaRPr>
          </a:p>
          <a:p>
            <a:endParaRPr lang="nl-NL" sz="1350" dirty="0">
              <a:solidFill>
                <a:schemeClr val="bg1"/>
              </a:solidFill>
            </a:endParaRPr>
          </a:p>
          <a:p>
            <a:endParaRPr lang="nl-NL" sz="1350" dirty="0">
              <a:solidFill>
                <a:schemeClr val="bg1"/>
              </a:solidFill>
            </a:endParaRPr>
          </a:p>
          <a:p>
            <a:endParaRPr lang="nl-NL" sz="13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5646" y="141480"/>
            <a:ext cx="54006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Hoe komen we aan informatie?</a:t>
            </a:r>
          </a:p>
          <a:p>
            <a:endParaRPr lang="nl-NL" sz="16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6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De cultivatietheorie</a:t>
            </a:r>
          </a:p>
          <a:p>
            <a:endParaRPr lang="nl-NL" sz="16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Mensen denken dat de wereld die zij zien in media echt is en nemen deze wereld over. </a:t>
            </a:r>
          </a:p>
          <a:p>
            <a:endParaRPr lang="nl-NL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“Wat je ziet in media ga je als ‘echt’ zien.”</a:t>
            </a:r>
          </a:p>
          <a:p>
            <a:endParaRPr lang="nl-NL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“Soapacteurs die op straat worden aangesproken. “</a:t>
            </a:r>
          </a:p>
          <a:p>
            <a:endParaRPr lang="nl-NL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Of: </a:t>
            </a:r>
          </a:p>
          <a:p>
            <a:endParaRPr lang="nl-NL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dirty="0">
              <a:solidFill>
                <a:schemeClr val="bg1"/>
              </a:solidFill>
            </a:endParaRPr>
          </a:p>
          <a:p>
            <a:endParaRPr lang="nl-NL" sz="16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385646" y="1761661"/>
            <a:ext cx="3429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nl-NL" sz="135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35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900" y="2647535"/>
            <a:ext cx="3402378" cy="2484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6057900" y="4767263"/>
            <a:ext cx="1600200" cy="273844"/>
          </a:xfrm>
        </p:spPr>
        <p:txBody>
          <a:bodyPr/>
          <a:lstStyle/>
          <a:p>
            <a:fld id="{A9096D49-DAE3-40DE-93E0-41688E0A5016}" type="slidenum">
              <a:rPr lang="nl-NL" sz="1800">
                <a:solidFill>
                  <a:schemeClr val="bg1"/>
                </a:solidFill>
              </a:rPr>
              <a:t>123</a:t>
            </a:fld>
            <a:endParaRPr lang="nl-NL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74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1547664" y="195486"/>
            <a:ext cx="5562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350" dirty="0">
              <a:solidFill>
                <a:schemeClr val="bg1"/>
              </a:solidFill>
            </a:endParaRPr>
          </a:p>
          <a:p>
            <a:endParaRPr lang="nl-NL" sz="1350" dirty="0">
              <a:solidFill>
                <a:schemeClr val="bg1"/>
              </a:solidFill>
            </a:endParaRPr>
          </a:p>
          <a:p>
            <a:endParaRPr lang="nl-NL" sz="1350" dirty="0">
              <a:solidFill>
                <a:schemeClr val="bg1"/>
              </a:solidFill>
            </a:endParaRPr>
          </a:p>
          <a:p>
            <a:endParaRPr lang="nl-NL" sz="13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5646" y="141480"/>
            <a:ext cx="540060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Hoe komen we aan informatie?</a:t>
            </a:r>
          </a:p>
          <a:p>
            <a:endParaRPr lang="nl-NL" sz="16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6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De theorie van selectieve perceptie</a:t>
            </a:r>
          </a:p>
          <a:p>
            <a:endParaRPr lang="nl-NL" sz="16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gebruiker selecteert wat hij/zij overneemt van media. Dit kan verschillen per persoon.</a:t>
            </a:r>
          </a:p>
          <a:p>
            <a:endParaRPr lang="nl-NL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6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Agendatheorie</a:t>
            </a:r>
          </a:p>
          <a:p>
            <a:endParaRPr lang="nl-NL" sz="16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 bepaalt niet </a:t>
            </a:r>
            <a:r>
              <a:rPr lang="nl-NL" sz="16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hoe</a:t>
            </a:r>
            <a:r>
              <a:rPr lang="nl-N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mensen denken, maar vooral </a:t>
            </a:r>
            <a:r>
              <a:rPr lang="nl-NL" sz="16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waarover</a:t>
            </a:r>
            <a:r>
              <a:rPr lang="nl-N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</a:p>
          <a:p>
            <a:r>
              <a:rPr lang="nl-N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 beïnvloedt ook de </a:t>
            </a:r>
            <a:r>
              <a:rPr lang="nl-NL" sz="16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politieke agenda.</a:t>
            </a:r>
          </a:p>
          <a:p>
            <a:endParaRPr lang="nl-NL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</a:t>
            </a:r>
          </a:p>
          <a:p>
            <a:endParaRPr lang="nl-NL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dirty="0">
              <a:solidFill>
                <a:schemeClr val="bg1"/>
              </a:solidFill>
            </a:endParaRPr>
          </a:p>
          <a:p>
            <a:endParaRPr lang="nl-NL" sz="16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385646" y="1761661"/>
            <a:ext cx="3429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nl-NL" sz="135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35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602" y="3168365"/>
            <a:ext cx="3235764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168365"/>
            <a:ext cx="3402378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6057900" y="4767263"/>
            <a:ext cx="1600200" cy="273844"/>
          </a:xfrm>
        </p:spPr>
        <p:txBody>
          <a:bodyPr/>
          <a:lstStyle/>
          <a:p>
            <a:fld id="{A9096D49-DAE3-40DE-93E0-41688E0A5016}" type="slidenum">
              <a:rPr lang="nl-NL" sz="1800">
                <a:solidFill>
                  <a:schemeClr val="bg1"/>
                </a:solidFill>
              </a:rPr>
              <a:t>124</a:t>
            </a:fld>
            <a:endParaRPr lang="nl-NL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9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1547664" y="195486"/>
            <a:ext cx="5562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350" dirty="0">
              <a:solidFill>
                <a:schemeClr val="bg1"/>
              </a:solidFill>
            </a:endParaRPr>
          </a:p>
          <a:p>
            <a:endParaRPr lang="nl-NL" sz="1350" dirty="0">
              <a:solidFill>
                <a:schemeClr val="bg1"/>
              </a:solidFill>
            </a:endParaRPr>
          </a:p>
          <a:p>
            <a:endParaRPr lang="nl-NL" sz="1350" dirty="0">
              <a:solidFill>
                <a:schemeClr val="bg1"/>
              </a:solidFill>
            </a:endParaRPr>
          </a:p>
          <a:p>
            <a:endParaRPr lang="nl-NL" sz="13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5646" y="141481"/>
            <a:ext cx="540060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Hoe komen we aan informatie?</a:t>
            </a:r>
          </a:p>
          <a:p>
            <a:endParaRPr lang="nl-NL" sz="16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6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De </a:t>
            </a:r>
            <a:r>
              <a:rPr lang="nl-NL" sz="1600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framingtheorie</a:t>
            </a:r>
            <a:endParaRPr lang="nl-NL" sz="16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Gaat door op de </a:t>
            </a:r>
            <a:r>
              <a:rPr lang="nl-NL" sz="16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agendatheorie</a:t>
            </a:r>
            <a:r>
              <a:rPr lang="nl-N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de media bepaalt ook de hoek van waaruit we over iets praten. Hoe de media onderwerpen belicht (</a:t>
            </a:r>
            <a:r>
              <a:rPr lang="nl-NL" sz="16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mediaframe)</a:t>
            </a:r>
            <a:r>
              <a:rPr lang="nl-N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endParaRPr lang="nl-NL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</a:t>
            </a:r>
          </a:p>
          <a:p>
            <a:endParaRPr lang="nl-NL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600" dirty="0">
              <a:solidFill>
                <a:schemeClr val="bg1"/>
              </a:solidFill>
            </a:endParaRPr>
          </a:p>
          <a:p>
            <a:endParaRPr lang="nl-NL" sz="16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385646" y="1761661"/>
            <a:ext cx="3429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nl-NL" sz="135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35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6057900" y="4731990"/>
            <a:ext cx="1600200" cy="273844"/>
          </a:xfrm>
        </p:spPr>
        <p:txBody>
          <a:bodyPr/>
          <a:lstStyle/>
          <a:p>
            <a:fld id="{A9096D49-DAE3-40DE-93E0-41688E0A5016}" type="slidenum">
              <a:rPr lang="nl-NL" sz="1800">
                <a:solidFill>
                  <a:schemeClr val="bg1"/>
                </a:solidFill>
              </a:rPr>
              <a:t>125</a:t>
            </a:fld>
            <a:endParaRPr lang="nl-NL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37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ekstvak 3"/>
          <p:cNvSpPr txBox="1"/>
          <p:nvPr/>
        </p:nvSpPr>
        <p:spPr>
          <a:xfrm>
            <a:off x="6720060" y="267494"/>
            <a:ext cx="2104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dirty="0" smtClean="0">
                <a:solidFill>
                  <a:schemeClr val="bg1"/>
                </a:solidFill>
              </a:rPr>
              <a:t>Rechtsstaat</a:t>
            </a:r>
            <a:endParaRPr lang="nl-NL" sz="3200" dirty="0">
              <a:solidFill>
                <a:schemeClr val="bg1"/>
              </a:solidFill>
            </a:endParaRPr>
          </a:p>
        </p:txBody>
      </p:sp>
      <p:pic>
        <p:nvPicPr>
          <p:cNvPr id="7" name="Picture 2" descr="http://www.mickvanwely.nl/wp-content/uploads/2012/06/rechtban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330" y="2499742"/>
            <a:ext cx="4017669" cy="259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/>
          <p:cNvSpPr txBox="1"/>
          <p:nvPr/>
        </p:nvSpPr>
        <p:spPr>
          <a:xfrm>
            <a:off x="223222" y="140166"/>
            <a:ext cx="6051486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endParaRPr lang="nl-NL" sz="2000" u="sng" dirty="0" smtClean="0">
              <a:solidFill>
                <a:schemeClr val="bg1"/>
              </a:solidFill>
            </a:endParaRPr>
          </a:p>
          <a:p>
            <a:r>
              <a:rPr lang="nl-NL" sz="2000" u="sng" dirty="0" err="1" smtClean="0">
                <a:solidFill>
                  <a:schemeClr val="bg1"/>
                </a:solidFill>
              </a:rPr>
              <a:t>Toetsstof</a:t>
            </a:r>
            <a:r>
              <a:rPr lang="nl-NL" sz="2000" u="sng" dirty="0" smtClean="0">
                <a:solidFill>
                  <a:schemeClr val="bg1"/>
                </a:solidFill>
              </a:rPr>
              <a:t> (hoofdstukken uit je boek)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</a:rPr>
              <a:t>Inleiding: wat is maatschappijleer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</a:rPr>
              <a:t>Idee en oorsprong van de rechtstaat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</a:rPr>
              <a:t>Grondwet en grondrechten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</a:rPr>
              <a:t>Trias Politica: scheiding of evenwicht van machten.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</a:rPr>
              <a:t>Het legaliteitsbeginsel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</a:rPr>
              <a:t>Het strafproces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</a:rPr>
              <a:t>Het strafrecht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</a:rPr>
              <a:t>Burgerlijk recht en bestuursrecht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</a:rPr>
              <a:t>Grenzen aan de rechtstaat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24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963416" y="355164"/>
            <a:ext cx="596956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Indeling Grondwet: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Hoofdstuk 1: Grondrechten.</a:t>
            </a:r>
          </a:p>
          <a:p>
            <a:r>
              <a:rPr lang="nl-NL" sz="2000" dirty="0" smtClean="0">
                <a:solidFill>
                  <a:schemeClr val="bg1"/>
                </a:solidFill>
              </a:rPr>
              <a:t>Artikel 1 tot 18: </a:t>
            </a:r>
            <a:r>
              <a:rPr lang="nl-NL" sz="2000" u="sng" dirty="0" smtClean="0">
                <a:solidFill>
                  <a:schemeClr val="bg1"/>
                </a:solidFill>
              </a:rPr>
              <a:t>klassieke grondrechten</a:t>
            </a:r>
            <a:r>
              <a:rPr lang="nl-NL" sz="2000" dirty="0" smtClean="0">
                <a:solidFill>
                  <a:schemeClr val="bg1"/>
                </a:solidFill>
              </a:rPr>
              <a:t>.</a:t>
            </a:r>
          </a:p>
          <a:p>
            <a:endParaRPr lang="nl-NL" sz="2000" i="1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Zoals: </a:t>
            </a:r>
          </a:p>
          <a:p>
            <a:r>
              <a:rPr lang="nl-NL" sz="2000" dirty="0" smtClean="0">
                <a:solidFill>
                  <a:schemeClr val="bg1"/>
                </a:solidFill>
              </a:rPr>
              <a:t>vrijheid van meningsuiting. </a:t>
            </a:r>
          </a:p>
          <a:p>
            <a:r>
              <a:rPr lang="nl-NL" sz="2000" dirty="0" smtClean="0">
                <a:solidFill>
                  <a:schemeClr val="bg1"/>
                </a:solidFill>
              </a:rPr>
              <a:t>Vrijheid van godsdienst. </a:t>
            </a:r>
          </a:p>
          <a:p>
            <a:r>
              <a:rPr lang="nl-NL" sz="2000" dirty="0" smtClean="0">
                <a:solidFill>
                  <a:schemeClr val="bg1"/>
                </a:solidFill>
              </a:rPr>
              <a:t>Recht op onaantastbaarheid van het lichaam.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13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7" name="Picture 4" descr="http://www.verkeerspro.nl/wp-content/uploads/2011/02/rechtbank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26" r="17036"/>
          <a:stretch/>
        </p:blipFill>
        <p:spPr bwMode="auto">
          <a:xfrm>
            <a:off x="1" y="0"/>
            <a:ext cx="197971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1388082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2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963416" y="355164"/>
            <a:ext cx="596956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Indeling Grondwet: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Hoofdstuk 1: Grondrechten.</a:t>
            </a:r>
          </a:p>
          <a:p>
            <a:r>
              <a:rPr lang="nl-NL" sz="2000" dirty="0" smtClean="0">
                <a:solidFill>
                  <a:schemeClr val="bg1"/>
                </a:solidFill>
              </a:rPr>
              <a:t>Art. 19 tot 23: </a:t>
            </a:r>
            <a:r>
              <a:rPr lang="nl-NL" sz="2000" u="sng" dirty="0" smtClean="0">
                <a:solidFill>
                  <a:schemeClr val="bg1"/>
                </a:solidFill>
              </a:rPr>
              <a:t>sociale grondrechten</a:t>
            </a:r>
            <a:r>
              <a:rPr lang="nl-NL" sz="2000" dirty="0" smtClean="0">
                <a:solidFill>
                  <a:schemeClr val="bg1"/>
                </a:solidFill>
              </a:rPr>
              <a:t>.</a:t>
            </a:r>
          </a:p>
          <a:p>
            <a:endParaRPr lang="nl-NL" sz="2000" i="1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Zoals: </a:t>
            </a:r>
          </a:p>
          <a:p>
            <a:r>
              <a:rPr lang="nl-NL" sz="2000" dirty="0" smtClean="0">
                <a:solidFill>
                  <a:schemeClr val="bg1"/>
                </a:solidFill>
              </a:rPr>
              <a:t>Recht op werk.</a:t>
            </a:r>
          </a:p>
          <a:p>
            <a:r>
              <a:rPr lang="nl-NL" sz="2000" dirty="0" smtClean="0">
                <a:solidFill>
                  <a:schemeClr val="bg1"/>
                </a:solidFill>
              </a:rPr>
              <a:t>Recht op gezondheidszorg.</a:t>
            </a:r>
          </a:p>
          <a:p>
            <a:r>
              <a:rPr lang="nl-NL" sz="2000" dirty="0" smtClean="0">
                <a:solidFill>
                  <a:schemeClr val="bg1"/>
                </a:solidFill>
              </a:rPr>
              <a:t>Recht op woongelegenheid.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14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7" name="Picture 4" descr="http://www.verkeerspro.nl/wp-content/uploads/2011/02/rechtbank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26" r="17036"/>
          <a:stretch/>
        </p:blipFill>
        <p:spPr bwMode="auto">
          <a:xfrm>
            <a:off x="1" y="0"/>
            <a:ext cx="197971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1388082"/>
            <a:ext cx="832592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2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963416" y="355164"/>
            <a:ext cx="596956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Verschil </a:t>
            </a:r>
            <a:r>
              <a:rPr lang="nl-NL" sz="2000" u="sng" dirty="0" smtClean="0">
                <a:solidFill>
                  <a:schemeClr val="bg1"/>
                </a:solidFill>
              </a:rPr>
              <a:t>klassieke</a:t>
            </a:r>
            <a:r>
              <a:rPr lang="nl-NL" sz="2000" dirty="0" smtClean="0">
                <a:solidFill>
                  <a:schemeClr val="bg1"/>
                </a:solidFill>
              </a:rPr>
              <a:t> en </a:t>
            </a:r>
            <a:r>
              <a:rPr lang="nl-NL" sz="2000" u="sng" dirty="0" smtClean="0">
                <a:solidFill>
                  <a:schemeClr val="bg1"/>
                </a:solidFill>
              </a:rPr>
              <a:t>sociale grondrechten</a:t>
            </a:r>
            <a:r>
              <a:rPr lang="nl-NL" sz="2000" dirty="0" smtClean="0">
                <a:solidFill>
                  <a:schemeClr val="bg1"/>
                </a:solidFill>
              </a:rPr>
              <a:t>: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Klassiek: aan deze dingen </a:t>
            </a:r>
            <a:r>
              <a:rPr lang="nl-NL" sz="2000" u="sng" dirty="0" smtClean="0">
                <a:solidFill>
                  <a:schemeClr val="bg1"/>
                </a:solidFill>
              </a:rPr>
              <a:t>moet</a:t>
            </a:r>
            <a:r>
              <a:rPr lang="nl-NL" sz="2000" dirty="0" smtClean="0">
                <a:solidFill>
                  <a:schemeClr val="bg1"/>
                </a:solidFill>
              </a:rPr>
              <a:t> de overheid zich houden. Ze beperken de vrijheid van de overheid.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Sociaal: hiervoor moet de overheid </a:t>
            </a:r>
            <a:r>
              <a:rPr lang="nl-NL" sz="2000" u="sng" dirty="0" smtClean="0">
                <a:solidFill>
                  <a:schemeClr val="bg1"/>
                </a:solidFill>
              </a:rPr>
              <a:t>zorgen</a:t>
            </a:r>
            <a:r>
              <a:rPr lang="nl-NL" sz="2000" dirty="0" smtClean="0">
                <a:solidFill>
                  <a:schemeClr val="bg1"/>
                </a:solidFill>
              </a:rPr>
              <a:t>. Geeft de overheid extra werk.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15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8194" name="Picture 2" descr="http://www.refdag.nl/polopoly_fs/anp_17651134_1_759958!image/214030374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755806"/>
            <a:ext cx="3410233" cy="238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www.verkeerspro.nl/wp-content/uploads/2011/02/rechtbank4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26" r="17036"/>
          <a:stretch/>
        </p:blipFill>
        <p:spPr bwMode="auto">
          <a:xfrm>
            <a:off x="1" y="0"/>
            <a:ext cx="197971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420" y="2209654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9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411760" y="195486"/>
            <a:ext cx="596956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Indeling Grondwet: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Hoofdstuk 2 tot 7: Bestuurlijke functies geregeld.</a:t>
            </a:r>
          </a:p>
          <a:p>
            <a:r>
              <a:rPr lang="nl-NL" sz="2000" dirty="0" smtClean="0">
                <a:solidFill>
                  <a:schemeClr val="bg1"/>
                </a:solidFill>
              </a:rPr>
              <a:t>Welke macht heeft koning, regering etc.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Hoofdstuk 8: regels over het wijzigen van de grondwet</a:t>
            </a:r>
            <a:r>
              <a:rPr lang="nl-NL" sz="2000" dirty="0" smtClean="0">
                <a:solidFill>
                  <a:schemeClr val="bg1"/>
                </a:solidFill>
              </a:rPr>
              <a:t>.</a:t>
            </a:r>
          </a:p>
          <a:p>
            <a:r>
              <a:rPr lang="nl-NL" sz="2000" dirty="0" smtClean="0">
                <a:solidFill>
                  <a:schemeClr val="bg1"/>
                </a:solidFill>
              </a:rPr>
              <a:t>Wijziging moet </a:t>
            </a:r>
            <a:r>
              <a:rPr lang="nl-NL" sz="2000" u="sng" dirty="0" smtClean="0">
                <a:solidFill>
                  <a:schemeClr val="bg1"/>
                </a:solidFill>
              </a:rPr>
              <a:t>twee keer</a:t>
            </a:r>
            <a:r>
              <a:rPr lang="nl-NL" sz="2000" dirty="0" smtClean="0">
                <a:solidFill>
                  <a:schemeClr val="bg1"/>
                </a:solidFill>
              </a:rPr>
              <a:t> door 2</a:t>
            </a:r>
            <a:r>
              <a:rPr lang="nl-NL" sz="2000" baseline="30000" dirty="0" smtClean="0">
                <a:solidFill>
                  <a:schemeClr val="bg1"/>
                </a:solidFill>
              </a:rPr>
              <a:t>e</a:t>
            </a:r>
            <a:r>
              <a:rPr lang="nl-NL" sz="2000" dirty="0" smtClean="0">
                <a:solidFill>
                  <a:schemeClr val="bg1"/>
                </a:solidFill>
              </a:rPr>
              <a:t> en 1</a:t>
            </a:r>
            <a:r>
              <a:rPr lang="nl-NL" sz="2000" baseline="30000" dirty="0" smtClean="0">
                <a:solidFill>
                  <a:schemeClr val="bg1"/>
                </a:solidFill>
              </a:rPr>
              <a:t>e</a:t>
            </a:r>
            <a:r>
              <a:rPr lang="nl-NL" sz="2000" dirty="0" smtClean="0">
                <a:solidFill>
                  <a:schemeClr val="bg1"/>
                </a:solidFill>
              </a:rPr>
              <a:t> kamer. En met </a:t>
            </a:r>
            <a:r>
              <a:rPr lang="nl-NL" sz="2000" u="sng" dirty="0" err="1" smtClean="0">
                <a:solidFill>
                  <a:schemeClr val="bg1"/>
                </a:solidFill>
              </a:rPr>
              <a:t>tweederde</a:t>
            </a:r>
            <a:r>
              <a:rPr lang="nl-NL" sz="2000" u="sng" dirty="0" smtClean="0">
                <a:solidFill>
                  <a:schemeClr val="bg1"/>
                </a:solidFill>
              </a:rPr>
              <a:t> meerderheid </a:t>
            </a:r>
            <a:r>
              <a:rPr lang="nl-NL" sz="2000" dirty="0" smtClean="0">
                <a:solidFill>
                  <a:schemeClr val="bg1"/>
                </a:solidFill>
              </a:rPr>
              <a:t> worden aangenomen </a:t>
            </a:r>
            <a:r>
              <a:rPr lang="nl-NL" sz="2000" u="sng" dirty="0" smtClean="0">
                <a:solidFill>
                  <a:schemeClr val="bg1"/>
                </a:solidFill>
              </a:rPr>
              <a:t>(</a:t>
            </a:r>
            <a:r>
              <a:rPr lang="nl-NL" sz="2000" dirty="0" smtClean="0">
                <a:solidFill>
                  <a:schemeClr val="bg1"/>
                </a:solidFill>
              </a:rPr>
              <a:t>100 en 50 zetels)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Tussen de twee behandelingen moet een verkiezing plaatsvinden.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16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7" name="Picture 4" descr="http://www.verkeerspro.nl/wp-content/uploads/2011/02/rechtbank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26" r="17036"/>
          <a:stretch/>
        </p:blipFill>
        <p:spPr bwMode="auto">
          <a:xfrm>
            <a:off x="1" y="0"/>
            <a:ext cx="197971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8244408" y="3939902"/>
            <a:ext cx="749660" cy="412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300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17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pic>
        <p:nvPicPr>
          <p:cNvPr id="12290" name="Picture 2" descr="http://www.hard-c.com/images/uploads/2007/12/ramadanfestival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2555777" y="555526"/>
            <a:ext cx="5656808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verkeerspro.nl/wp-content/uploads/2011/02/rechtbank4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26" r="17036"/>
          <a:stretch/>
        </p:blipFill>
        <p:spPr bwMode="auto">
          <a:xfrm>
            <a:off x="1" y="0"/>
            <a:ext cx="197971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956376" y="2499742"/>
            <a:ext cx="749660" cy="412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79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721320" y="289033"/>
            <a:ext cx="596956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u="sng" dirty="0" smtClean="0">
                <a:solidFill>
                  <a:schemeClr val="bg1"/>
                </a:solidFill>
              </a:rPr>
              <a:t>Horizontale</a:t>
            </a:r>
            <a:r>
              <a:rPr lang="nl-NL" sz="2000" dirty="0" smtClean="0">
                <a:solidFill>
                  <a:schemeClr val="bg1"/>
                </a:solidFill>
              </a:rPr>
              <a:t> en </a:t>
            </a:r>
            <a:r>
              <a:rPr lang="nl-NL" sz="2000" u="sng" dirty="0" smtClean="0">
                <a:solidFill>
                  <a:schemeClr val="bg1"/>
                </a:solidFill>
              </a:rPr>
              <a:t>verticale werking</a:t>
            </a:r>
            <a:r>
              <a:rPr lang="nl-NL" sz="2000" dirty="0" smtClean="0">
                <a:solidFill>
                  <a:schemeClr val="bg1"/>
                </a:solidFill>
              </a:rPr>
              <a:t>: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Horizontaal</a:t>
            </a:r>
            <a:r>
              <a:rPr lang="nl-NL" sz="2000" dirty="0" smtClean="0">
                <a:solidFill>
                  <a:schemeClr val="bg1"/>
                </a:solidFill>
              </a:rPr>
              <a:t>: regels die burger onderling beschermen.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Verticaal:</a:t>
            </a:r>
            <a:r>
              <a:rPr lang="nl-NL" sz="2000" dirty="0" smtClean="0">
                <a:solidFill>
                  <a:schemeClr val="bg1"/>
                </a:solidFill>
              </a:rPr>
              <a:t> regels die over de verhouding burger en overheid gaan.</a:t>
            </a:r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Vooral bij de </a:t>
            </a:r>
            <a:r>
              <a:rPr lang="nl-NL" sz="2000" u="sng" dirty="0" smtClean="0">
                <a:solidFill>
                  <a:schemeClr val="bg1"/>
                </a:solidFill>
              </a:rPr>
              <a:t>horizontale werking</a:t>
            </a:r>
            <a:r>
              <a:rPr lang="nl-NL" sz="2000" dirty="0" smtClean="0">
                <a:solidFill>
                  <a:schemeClr val="bg1"/>
                </a:solidFill>
              </a:rPr>
              <a:t> kunnen regels botsen.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Wie gelijk heeft bepaalt uiteindelijk de rechter, die </a:t>
            </a:r>
            <a:r>
              <a:rPr lang="nl-NL" sz="2000" u="sng" dirty="0" smtClean="0">
                <a:solidFill>
                  <a:schemeClr val="bg1"/>
                </a:solidFill>
              </a:rPr>
              <a:t>interpreteert</a:t>
            </a:r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18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751" y="1862071"/>
            <a:ext cx="752273" cy="753007"/>
          </a:xfrm>
          <a:prstGeom prst="rect">
            <a:avLst/>
          </a:prstGeom>
        </p:spPr>
      </p:pic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9" name="Picture 4" descr="http://www.verkeerspro.nl/wp-content/uploads/2011/02/rechtbank4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26" r="17036"/>
          <a:stretch/>
        </p:blipFill>
        <p:spPr bwMode="auto">
          <a:xfrm>
            <a:off x="1" y="0"/>
            <a:ext cx="197971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5"/>
          <a:srcRect l="31737" t="38188" r="37271" b="26375"/>
          <a:stretch/>
        </p:blipFill>
        <p:spPr>
          <a:xfrm>
            <a:off x="1" y="2715766"/>
            <a:ext cx="2734035" cy="1716719"/>
          </a:xfrm>
          <a:prstGeom prst="rect">
            <a:avLst/>
          </a:prstGeom>
        </p:spPr>
      </p:pic>
      <p:pic>
        <p:nvPicPr>
          <p:cNvPr id="10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8172400" y="3914902"/>
            <a:ext cx="749660" cy="412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77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721320" y="289033"/>
            <a:ext cx="5969568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3.1 Ontstaan en doel van trias Politica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19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1026" name="Picture 2" descr="File:Montesquieu 1.png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8" r="41026" b="10000"/>
          <a:stretch/>
        </p:blipFill>
        <p:spPr bwMode="auto">
          <a:xfrm>
            <a:off x="0" y="0"/>
            <a:ext cx="240677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384339" y="4443958"/>
            <a:ext cx="3686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bg1"/>
                </a:solidFill>
              </a:rPr>
              <a:t>Charles de </a:t>
            </a:r>
            <a:r>
              <a:rPr lang="fr-FR" i="1" dirty="0" err="1" smtClean="0">
                <a:solidFill>
                  <a:schemeClr val="bg1"/>
                </a:solidFill>
              </a:rPr>
              <a:t>Secondat</a:t>
            </a:r>
            <a:endParaRPr lang="fr-FR" i="1" dirty="0" smtClean="0">
              <a:solidFill>
                <a:schemeClr val="bg1"/>
              </a:solidFill>
            </a:endParaRPr>
          </a:p>
          <a:p>
            <a:r>
              <a:rPr lang="fr-FR" i="1" dirty="0" smtClean="0">
                <a:solidFill>
                  <a:schemeClr val="bg1"/>
                </a:solidFill>
              </a:rPr>
              <a:t>baron </a:t>
            </a:r>
            <a:r>
              <a:rPr lang="fr-FR" i="1" dirty="0">
                <a:solidFill>
                  <a:schemeClr val="bg1"/>
                </a:solidFill>
              </a:rPr>
              <a:t>de La </a:t>
            </a:r>
            <a:r>
              <a:rPr lang="fr-FR" i="1" dirty="0" err="1">
                <a:solidFill>
                  <a:schemeClr val="bg1"/>
                </a:solidFill>
              </a:rPr>
              <a:t>Brède</a:t>
            </a:r>
            <a:r>
              <a:rPr lang="fr-FR" i="1" dirty="0">
                <a:solidFill>
                  <a:schemeClr val="bg1"/>
                </a:solidFill>
              </a:rPr>
              <a:t> et de </a:t>
            </a:r>
            <a:r>
              <a:rPr lang="fr-FR" i="1" u="sng" dirty="0">
                <a:solidFill>
                  <a:schemeClr val="bg1"/>
                </a:solidFill>
              </a:rPr>
              <a:t>Montesquieu</a:t>
            </a:r>
            <a:endParaRPr lang="nl-NL" i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5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987824" y="357504"/>
            <a:ext cx="596956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Soort van </a:t>
            </a:r>
            <a:r>
              <a:rPr lang="nl-NL" sz="2000" u="sng" dirty="0" smtClean="0">
                <a:solidFill>
                  <a:schemeClr val="bg1"/>
                </a:solidFill>
              </a:rPr>
              <a:t>Sociaal Contract</a:t>
            </a:r>
            <a:r>
              <a:rPr lang="nl-NL" sz="2000" dirty="0" smtClean="0">
                <a:solidFill>
                  <a:schemeClr val="bg1"/>
                </a:solidFill>
              </a:rPr>
              <a:t>: afspraak tussen burgers en overheid.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</a:rPr>
              <a:t>Burgers houden zich aan de wet.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</a:rPr>
              <a:t>Zij hebben via democratie inspraak.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</a:rPr>
              <a:t>Ook de overheid houdt zich aan de wet.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</a:rPr>
              <a:t>Regels buiten de wet gelden niet.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Iedereen heeft in dit contract plichten: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</a:rPr>
              <a:t>Burger moet zich gedragen (leerplicht, belastingplicht)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</a:rPr>
              <a:t>Overheid beschermt de burger en het land.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2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6" name="Picture 4" descr="http://www.verkeerspro.nl/wp-content/uploads/2011/02/rechtbank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26" r="17036"/>
          <a:stretch/>
        </p:blipFill>
        <p:spPr bwMode="auto">
          <a:xfrm>
            <a:off x="1" y="0"/>
            <a:ext cx="197971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2141089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12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7784" y="195486"/>
            <a:ext cx="5969568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Franse Filosoof </a:t>
            </a:r>
            <a:r>
              <a:rPr lang="nl-NL" sz="2000" dirty="0" err="1" smtClean="0">
                <a:solidFill>
                  <a:schemeClr val="bg1"/>
                </a:solidFill>
              </a:rPr>
              <a:t>Montesquieu</a:t>
            </a:r>
            <a:r>
              <a:rPr lang="nl-NL" sz="2000" dirty="0" smtClean="0">
                <a:solidFill>
                  <a:schemeClr val="bg1"/>
                </a:solidFill>
              </a:rPr>
              <a:t>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Schreef over trias Politica in boek: ‘’</a:t>
            </a:r>
            <a:r>
              <a:rPr lang="nl-NL" sz="2000" dirty="0" err="1" smtClean="0">
                <a:solidFill>
                  <a:schemeClr val="bg1"/>
                </a:solidFill>
              </a:rPr>
              <a:t>l’espirit</a:t>
            </a:r>
            <a:r>
              <a:rPr lang="nl-NL" sz="2000" dirty="0" smtClean="0">
                <a:solidFill>
                  <a:schemeClr val="bg1"/>
                </a:solidFill>
              </a:rPr>
              <a:t> des </a:t>
            </a:r>
            <a:r>
              <a:rPr lang="nl-NL" sz="2000" dirty="0" err="1" smtClean="0">
                <a:solidFill>
                  <a:schemeClr val="bg1"/>
                </a:solidFill>
              </a:rPr>
              <a:t>lois</a:t>
            </a:r>
            <a:r>
              <a:rPr lang="nl-NL" sz="2000" dirty="0" smtClean="0">
                <a:solidFill>
                  <a:schemeClr val="bg1"/>
                </a:solidFill>
              </a:rPr>
              <a:t>’ (‘Over de geest van de wetten’)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Ideale taakverdeling binnen de </a:t>
            </a:r>
          </a:p>
          <a:p>
            <a:r>
              <a:rPr lang="nl-NL" sz="2000" dirty="0" smtClean="0">
                <a:solidFill>
                  <a:schemeClr val="bg1"/>
                </a:solidFill>
              </a:rPr>
              <a:t>Samenleving: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1. Wetgevende macht:</a:t>
            </a:r>
          </a:p>
          <a:p>
            <a:r>
              <a:rPr lang="nl-NL" sz="2000" dirty="0" smtClean="0">
                <a:solidFill>
                  <a:schemeClr val="bg1"/>
                </a:solidFill>
              </a:rPr>
              <a:t>Maken en wijzigen van wetten.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2. Uitvoerende macht</a:t>
            </a:r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Wetten toepassen.</a:t>
            </a: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3. Rechterlijke macht</a:t>
            </a:r>
          </a:p>
          <a:p>
            <a:r>
              <a:rPr lang="nl-NL" sz="2000" dirty="0" smtClean="0">
                <a:solidFill>
                  <a:schemeClr val="bg1"/>
                </a:solidFill>
              </a:rPr>
              <a:t>Rechtspreken en conflicten oplossen met de wet.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20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1026" name="Picture 2" descr="File:Montesquieu 1.png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8" r="41026" b="10000"/>
          <a:stretch/>
        </p:blipFill>
        <p:spPr bwMode="auto">
          <a:xfrm>
            <a:off x="0" y="0"/>
            <a:ext cx="240677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chateaulabrede.com/img/gallerie/esprit_des_loi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501621"/>
            <a:ext cx="2544251" cy="313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8222522" y="4338992"/>
            <a:ext cx="749660" cy="412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611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7784" y="195486"/>
            <a:ext cx="59695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De drie machten in Nederland.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Wetgevende macht</a:t>
            </a:r>
            <a:r>
              <a:rPr lang="nl-NL" sz="2000" dirty="0" smtClean="0">
                <a:solidFill>
                  <a:schemeClr val="bg1"/>
                </a:solidFill>
              </a:rPr>
              <a:t>.</a:t>
            </a: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21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1026" name="Picture 2" descr="File:Montesquieu 1.png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8" r="41026" b="10000"/>
          <a:stretch/>
        </p:blipFill>
        <p:spPr bwMode="auto">
          <a:xfrm>
            <a:off x="0" y="0"/>
            <a:ext cx="240677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503782"/>
              </p:ext>
            </p:extLst>
          </p:nvPr>
        </p:nvGraphicFramePr>
        <p:xfrm>
          <a:off x="2564568" y="1299290"/>
          <a:ext cx="6096000" cy="256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NL" i="1" dirty="0" smtClean="0"/>
                        <a:t>Volgens </a:t>
                      </a:r>
                      <a:r>
                        <a:rPr lang="nl-NL" i="1" dirty="0" err="1" smtClean="0"/>
                        <a:t>Montesquieu</a:t>
                      </a:r>
                      <a:r>
                        <a:rPr lang="nl-NL" i="1" dirty="0" smtClean="0"/>
                        <a:t>:</a:t>
                      </a:r>
                    </a:p>
                    <a:p>
                      <a:endParaRPr lang="nl-NL" dirty="0" smtClean="0"/>
                    </a:p>
                    <a:p>
                      <a:r>
                        <a:rPr lang="nl-NL" dirty="0" smtClean="0"/>
                        <a:t>Gescheiden.</a:t>
                      </a:r>
                    </a:p>
                    <a:p>
                      <a:endParaRPr lang="nl-NL" dirty="0" smtClean="0"/>
                    </a:p>
                    <a:p>
                      <a:endParaRPr lang="nl-NL" dirty="0" smtClean="0"/>
                    </a:p>
                    <a:p>
                      <a:r>
                        <a:rPr lang="nl-NL" dirty="0" smtClean="0"/>
                        <a:t>Door volk gekozen.</a:t>
                      </a:r>
                    </a:p>
                    <a:p>
                      <a:endParaRPr lang="nl-NL" dirty="0" smtClean="0"/>
                    </a:p>
                    <a:p>
                      <a:r>
                        <a:rPr lang="nl-NL" dirty="0" smtClean="0"/>
                        <a:t>In</a:t>
                      </a:r>
                      <a:r>
                        <a:rPr lang="nl-NL" baseline="0" dirty="0" smtClean="0"/>
                        <a:t> verschillende kamers verdeeld.</a:t>
                      </a:r>
                      <a:endParaRPr lang="nl-NL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NL" i="1" dirty="0" smtClean="0"/>
                        <a:t>In Nederland:</a:t>
                      </a:r>
                    </a:p>
                    <a:p>
                      <a:endParaRPr lang="nl-NL" dirty="0" smtClean="0"/>
                    </a:p>
                    <a:p>
                      <a:r>
                        <a:rPr lang="nl-NL" dirty="0" smtClean="0"/>
                        <a:t>Niet geheel. Ook regering maakt wetten.</a:t>
                      </a:r>
                    </a:p>
                    <a:p>
                      <a:endParaRPr lang="nl-NL" dirty="0" smtClean="0"/>
                    </a:p>
                    <a:p>
                      <a:r>
                        <a:rPr lang="nl-NL" dirty="0" smtClean="0"/>
                        <a:t>Tweede Kamerverkiezingen.</a:t>
                      </a:r>
                    </a:p>
                    <a:p>
                      <a:endParaRPr lang="nl-NL" dirty="0" smtClean="0"/>
                    </a:p>
                    <a:p>
                      <a:r>
                        <a:rPr lang="nl-NL" dirty="0" smtClean="0"/>
                        <a:t>Tweede</a:t>
                      </a:r>
                      <a:r>
                        <a:rPr lang="nl-NL" baseline="0" dirty="0" smtClean="0"/>
                        <a:t> en Eerste Kamer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663" y="3958413"/>
            <a:ext cx="752273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1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7784" y="195486"/>
            <a:ext cx="59695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Waar voldoet een goede wet aan?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2000" dirty="0" smtClean="0">
                <a:solidFill>
                  <a:schemeClr val="bg1"/>
                </a:solidFill>
              </a:rPr>
              <a:t>Voor iedereen gelden.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 smtClean="0">
                <a:solidFill>
                  <a:schemeClr val="bg1"/>
                </a:solidFill>
              </a:rPr>
              <a:t>Duidelijk en begrijpelijk zijn.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 smtClean="0">
                <a:solidFill>
                  <a:schemeClr val="bg1"/>
                </a:solidFill>
              </a:rPr>
              <a:t>Uitvoerbaar zijn.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22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1026" name="Picture 2" descr="File:Montesquieu 1.png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8" r="41026" b="10000"/>
          <a:stretch/>
        </p:blipFill>
        <p:spPr bwMode="auto">
          <a:xfrm>
            <a:off x="0" y="0"/>
            <a:ext cx="240677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3672417"/>
            <a:ext cx="752273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2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7784" y="195486"/>
            <a:ext cx="596956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De drie machten in Nederland.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Uitvoerende macht</a:t>
            </a:r>
            <a:r>
              <a:rPr lang="nl-NL" sz="2000" dirty="0" smtClean="0">
                <a:solidFill>
                  <a:schemeClr val="bg1"/>
                </a:solidFill>
              </a:rPr>
              <a:t>.</a:t>
            </a: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Ministers </a:t>
            </a:r>
            <a:r>
              <a:rPr lang="en-US" sz="2000" dirty="0" err="1" smtClean="0">
                <a:solidFill>
                  <a:schemeClr val="bg1"/>
                </a:solidFill>
              </a:rPr>
              <a:t>en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ministeries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Ambtenaren: </a:t>
            </a:r>
            <a:r>
              <a:rPr lang="nl-NL" sz="2000" u="sng" dirty="0" smtClean="0">
                <a:solidFill>
                  <a:schemeClr val="bg1"/>
                </a:solidFill>
              </a:rPr>
              <a:t>vierde macht.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Omdat ze heel belangrijk voor het maken en uitvoeren van wetten zijn.</a:t>
            </a: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23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1026" name="Picture 2" descr="File:Montesquieu 1.png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8" r="41026" b="10000"/>
          <a:stretch/>
        </p:blipFill>
        <p:spPr bwMode="auto">
          <a:xfrm>
            <a:off x="0" y="0"/>
            <a:ext cx="240677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663" y="4014256"/>
            <a:ext cx="752273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4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7784" y="195486"/>
            <a:ext cx="596956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De drie machten in Nederland.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Rechterlijke macht</a:t>
            </a:r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24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1026" name="Picture 2" descr="File:Montesquieu 1.png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8" r="41026" b="10000"/>
          <a:stretch/>
        </p:blipFill>
        <p:spPr bwMode="auto">
          <a:xfrm>
            <a:off x="0" y="0"/>
            <a:ext cx="240677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15455"/>
              </p:ext>
            </p:extLst>
          </p:nvPr>
        </p:nvGraphicFramePr>
        <p:xfrm>
          <a:off x="2564568" y="1299290"/>
          <a:ext cx="6096000" cy="201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NL" i="1" dirty="0" smtClean="0"/>
                        <a:t>Volgens </a:t>
                      </a:r>
                      <a:r>
                        <a:rPr lang="nl-NL" i="1" dirty="0" err="1" smtClean="0"/>
                        <a:t>Montesquieu</a:t>
                      </a:r>
                      <a:r>
                        <a:rPr lang="nl-NL" i="1" dirty="0" smtClean="0"/>
                        <a:t>:</a:t>
                      </a:r>
                    </a:p>
                    <a:p>
                      <a:endParaRPr lang="nl-NL" dirty="0" smtClean="0"/>
                    </a:p>
                    <a:p>
                      <a:r>
                        <a:rPr lang="nl-NL" dirty="0" smtClean="0"/>
                        <a:t>Onafhankelijk rechters.</a:t>
                      </a:r>
                    </a:p>
                    <a:p>
                      <a:endParaRPr lang="nl-NL" dirty="0" smtClean="0"/>
                    </a:p>
                    <a:p>
                      <a:endParaRPr lang="nl-NL" dirty="0" smtClean="0"/>
                    </a:p>
                    <a:p>
                      <a:r>
                        <a:rPr lang="nl-NL" dirty="0" smtClean="0"/>
                        <a:t>Geen politieke macht</a:t>
                      </a:r>
                    </a:p>
                    <a:p>
                      <a:endParaRPr lang="nl-NL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NL" i="1" dirty="0" smtClean="0"/>
                        <a:t>In Nederland:</a:t>
                      </a:r>
                    </a:p>
                    <a:p>
                      <a:endParaRPr lang="nl-NL" dirty="0" smtClean="0"/>
                    </a:p>
                    <a:p>
                      <a:r>
                        <a:rPr lang="nl-NL" dirty="0" smtClean="0"/>
                        <a:t>Mogen niet ontslagen worden (behalve</a:t>
                      </a:r>
                      <a:r>
                        <a:rPr lang="nl-NL" baseline="0" dirty="0" smtClean="0"/>
                        <a:t> bij misdrijf)</a:t>
                      </a:r>
                      <a:endParaRPr lang="nl-NL" dirty="0" smtClean="0"/>
                    </a:p>
                    <a:p>
                      <a:endParaRPr lang="nl-NL" dirty="0" smtClean="0"/>
                    </a:p>
                    <a:p>
                      <a:r>
                        <a:rPr lang="nl-NL" dirty="0" smtClean="0"/>
                        <a:t>Zijn niet betrokken</a:t>
                      </a:r>
                      <a:r>
                        <a:rPr lang="nl-NL" baseline="0" dirty="0" smtClean="0"/>
                        <a:t> bij politiek.</a:t>
                      </a:r>
                      <a:endParaRPr lang="nl-NL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3672417"/>
            <a:ext cx="752273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77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7784" y="195486"/>
            <a:ext cx="596956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u="sng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Rechters volgen de wet, maar mogen deze zelf interpreteren.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Ze houden rekening met: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 smtClean="0">
                <a:solidFill>
                  <a:schemeClr val="bg1"/>
                </a:solidFill>
              </a:rPr>
              <a:t>Toelichting bij de wet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 smtClean="0">
                <a:solidFill>
                  <a:schemeClr val="bg1"/>
                </a:solidFill>
              </a:rPr>
              <a:t>Wetsgeschiedenis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u="sng" dirty="0" smtClean="0">
                <a:solidFill>
                  <a:schemeClr val="bg1"/>
                </a:solidFill>
              </a:rPr>
              <a:t>Jurisprudentie</a:t>
            </a:r>
            <a:r>
              <a:rPr lang="nl-NL" sz="2000" dirty="0" smtClean="0">
                <a:solidFill>
                  <a:schemeClr val="bg1"/>
                </a:solidFill>
              </a:rPr>
              <a:t>: uitspraken van andere rechters.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25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1026" name="Picture 2" descr="File:Montesquieu 1.png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8" r="41026" b="10000"/>
          <a:stretch/>
        </p:blipFill>
        <p:spPr bwMode="auto">
          <a:xfrm>
            <a:off x="0" y="0"/>
            <a:ext cx="240677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987574"/>
            <a:ext cx="752273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8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7784" y="195486"/>
            <a:ext cx="59695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26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1026" name="Picture 2" descr="File:Montesquieu 1.png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8" r="41026" b="10000"/>
          <a:stretch/>
        </p:blipFill>
        <p:spPr bwMode="auto">
          <a:xfrm>
            <a:off x="0" y="0"/>
            <a:ext cx="240677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mail-attachment.googleusercontent.com/attachment/u/0/?saduie=AG9B_P-fo8LCdPsErbK8YYIEu0ZL&amp;attid=0.1&amp;disp=emb&amp;view=att&amp;th=1425c03d610b43e9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1" t="12655" r="9377" b="8629"/>
          <a:stretch/>
        </p:blipFill>
        <p:spPr bwMode="auto">
          <a:xfrm rot="5400000">
            <a:off x="2563807" y="322897"/>
            <a:ext cx="4927083" cy="453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7"/>
          <p:cNvSpPr txBox="1"/>
          <p:nvPr/>
        </p:nvSpPr>
        <p:spPr>
          <a:xfrm>
            <a:off x="7422332" y="976878"/>
            <a:ext cx="152734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In NL: niet zozeer scheiding als wel evenwicht van machten.</a:t>
            </a:r>
          </a:p>
        </p:txBody>
      </p:sp>
      <p:pic>
        <p:nvPicPr>
          <p:cNvPr id="10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8180926" y="3435846"/>
            <a:ext cx="749660" cy="412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293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721320" y="289033"/>
            <a:ext cx="596956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4. Het legaliteitsbeginsel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27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1026" name="Picture 2" descr="http://static2.volkskrant.nl/static/photo/2011/14/15/7/20111031162652/media_xl_99470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6" r="34877"/>
          <a:stretch/>
        </p:blipFill>
        <p:spPr bwMode="auto">
          <a:xfrm>
            <a:off x="11798" y="0"/>
            <a:ext cx="2635056" cy="515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75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721320" y="289033"/>
            <a:ext cx="5969568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u="sng" dirty="0" smtClean="0">
                <a:solidFill>
                  <a:schemeClr val="bg1"/>
                </a:solidFill>
              </a:rPr>
              <a:t>Legaliteitsbeginsel:</a:t>
            </a:r>
            <a:r>
              <a:rPr lang="nl-NL" sz="2000" dirty="0" smtClean="0">
                <a:solidFill>
                  <a:schemeClr val="bg1"/>
                </a:solidFill>
              </a:rPr>
              <a:t> je vrijheid als burger mag alleen worden ingeperkt als dit is vastgelegd in de wet.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Alle rechtsregels en rechtsbeginselen bij elkaar noemen we de </a:t>
            </a:r>
            <a:r>
              <a:rPr lang="nl-NL" sz="2000" u="sng" dirty="0" smtClean="0">
                <a:solidFill>
                  <a:schemeClr val="bg1"/>
                </a:solidFill>
              </a:rPr>
              <a:t>rechtsorde</a:t>
            </a:r>
            <a:r>
              <a:rPr lang="nl-NL" sz="2000" dirty="0" smtClean="0">
                <a:solidFill>
                  <a:schemeClr val="bg1"/>
                </a:solidFill>
              </a:rPr>
              <a:t> (het geheel aan recht in een land).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Niet hetzelfde als een </a:t>
            </a:r>
            <a:r>
              <a:rPr lang="nl-NL" sz="2000" u="sng" dirty="0" smtClean="0">
                <a:solidFill>
                  <a:schemeClr val="bg1"/>
                </a:solidFill>
              </a:rPr>
              <a:t>rechtsstaat</a:t>
            </a:r>
            <a:r>
              <a:rPr lang="nl-NL" sz="2000" dirty="0" smtClean="0">
                <a:solidFill>
                  <a:schemeClr val="bg1"/>
                </a:solidFill>
              </a:rPr>
              <a:t>.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i="1" dirty="0" smtClean="0">
                <a:solidFill>
                  <a:schemeClr val="bg1"/>
                </a:solidFill>
              </a:rPr>
              <a:t>Iran heeft wel een </a:t>
            </a:r>
            <a:r>
              <a:rPr lang="nl-NL" sz="2000" i="1" u="sng" dirty="0" smtClean="0">
                <a:solidFill>
                  <a:schemeClr val="bg1"/>
                </a:solidFill>
              </a:rPr>
              <a:t>rechtsorde</a:t>
            </a:r>
            <a:r>
              <a:rPr lang="nl-NL" sz="2000" i="1" dirty="0" smtClean="0">
                <a:solidFill>
                  <a:schemeClr val="bg1"/>
                </a:solidFill>
              </a:rPr>
              <a:t> maar is geen </a:t>
            </a:r>
            <a:r>
              <a:rPr lang="nl-NL" sz="2000" i="1" u="sng" dirty="0" smtClean="0">
                <a:solidFill>
                  <a:schemeClr val="bg1"/>
                </a:solidFill>
              </a:rPr>
              <a:t>rechtsstaat.</a:t>
            </a:r>
            <a:endParaRPr lang="nl-NL" sz="2000" i="1" dirty="0" smtClean="0">
              <a:solidFill>
                <a:schemeClr val="bg1"/>
              </a:solidFill>
            </a:endParaRPr>
          </a:p>
          <a:p>
            <a:endParaRPr lang="nl-NL" sz="2000" i="1" dirty="0">
              <a:solidFill>
                <a:schemeClr val="bg1"/>
              </a:solidFill>
            </a:endParaRPr>
          </a:p>
          <a:p>
            <a:endParaRPr lang="nl-NL" sz="2000" i="1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28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1026" name="Picture 2" descr="http://static2.volkskrant.nl/static/photo/2011/14/15/7/20111031162652/media_xl_99470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6" r="34877"/>
          <a:stretch/>
        </p:blipFill>
        <p:spPr bwMode="auto">
          <a:xfrm>
            <a:off x="11798" y="0"/>
            <a:ext cx="2635056" cy="515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751" y="1995686"/>
            <a:ext cx="752273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06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717232" y="20013"/>
            <a:ext cx="5969568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u="sng" dirty="0" smtClean="0">
                <a:solidFill>
                  <a:schemeClr val="bg1"/>
                </a:solidFill>
              </a:rPr>
              <a:t>4.1 Soorten regels.</a:t>
            </a:r>
          </a:p>
          <a:p>
            <a:endParaRPr lang="nl-NL" sz="2000" i="1" u="sng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Rechtsregels</a:t>
            </a:r>
            <a:r>
              <a:rPr lang="nl-NL" sz="2000" dirty="0" smtClean="0">
                <a:solidFill>
                  <a:schemeClr val="bg1"/>
                </a:solidFill>
              </a:rPr>
              <a:t> = gedragsregels.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Twee redenen waarom we die hebben: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2000" dirty="0" smtClean="0">
                <a:solidFill>
                  <a:schemeClr val="bg1"/>
                </a:solidFill>
              </a:rPr>
              <a:t>Doelmatigheid: zodat er duidelijke afspraken zijn.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 smtClean="0">
                <a:solidFill>
                  <a:schemeClr val="bg1"/>
                </a:solidFill>
              </a:rPr>
              <a:t>Zedelijk bewustzijn: zodat duidelijk is wat iedereen goed en slecht vindt.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Sociale Regels</a:t>
            </a:r>
            <a:r>
              <a:rPr lang="nl-NL" sz="2000" dirty="0" smtClean="0">
                <a:solidFill>
                  <a:schemeClr val="bg1"/>
                </a:solidFill>
              </a:rPr>
              <a:t>:</a:t>
            </a:r>
          </a:p>
          <a:p>
            <a:r>
              <a:rPr lang="nl-NL" sz="2000" dirty="0" smtClean="0">
                <a:solidFill>
                  <a:schemeClr val="bg1"/>
                </a:solidFill>
              </a:rPr>
              <a:t>Niet opgeschreven, maar worden als fatsoenlijk gezien. 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Morele Regels:</a:t>
            </a:r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Zeggen iets over </a:t>
            </a:r>
            <a:r>
              <a:rPr lang="nl-NL" sz="2000" u="sng" dirty="0" smtClean="0">
                <a:solidFill>
                  <a:schemeClr val="bg1"/>
                </a:solidFill>
              </a:rPr>
              <a:t>goed</a:t>
            </a:r>
            <a:r>
              <a:rPr lang="nl-NL" sz="2000" dirty="0" smtClean="0">
                <a:solidFill>
                  <a:schemeClr val="bg1"/>
                </a:solidFill>
              </a:rPr>
              <a:t> en </a:t>
            </a:r>
            <a:r>
              <a:rPr lang="nl-NL" sz="2000" u="sng" dirty="0" smtClean="0">
                <a:solidFill>
                  <a:schemeClr val="bg1"/>
                </a:solidFill>
              </a:rPr>
              <a:t>slecht</a:t>
            </a:r>
            <a:r>
              <a:rPr lang="nl-NL" sz="2000" dirty="0" smtClean="0">
                <a:solidFill>
                  <a:schemeClr val="bg1"/>
                </a:solidFill>
              </a:rPr>
              <a:t> gedrag. (wat maakt je tot een goed mens?)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29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1026" name="Picture 2" descr="http://static2.volkskrant.nl/static/photo/2011/14/15/7/20111031162652/media_xl_99470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6" r="34877"/>
          <a:stretch/>
        </p:blipFill>
        <p:spPr bwMode="auto">
          <a:xfrm>
            <a:off x="11798" y="0"/>
            <a:ext cx="2635056" cy="515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792" y="2787774"/>
            <a:ext cx="752273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17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987824" y="357504"/>
            <a:ext cx="5969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Maar dat is niet altijd zo geweest….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3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://3.bp.blogspot.com/-QDoqNGG5Crw/TzV-6m7mqqI/AAAAAAAAAVQ/N9coUV851cU/s1600/Louis-XIV-of-Fran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436" y="888419"/>
            <a:ext cx="3096344" cy="406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verkeerspro.nl/wp-content/uploads/2011/02/rechtbank4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26" r="17036"/>
          <a:stretch/>
        </p:blipFill>
        <p:spPr bwMode="auto">
          <a:xfrm>
            <a:off x="1" y="0"/>
            <a:ext cx="197971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956376" y="2499742"/>
            <a:ext cx="749660" cy="412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359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717232" y="102448"/>
            <a:ext cx="5969568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u="sng" dirty="0" smtClean="0">
                <a:solidFill>
                  <a:schemeClr val="bg1"/>
                </a:solidFill>
              </a:rPr>
              <a:t>4.1 Soorten regels.</a:t>
            </a:r>
          </a:p>
          <a:p>
            <a:endParaRPr lang="nl-NL" sz="2000" i="1" u="sng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Rechtsregels</a:t>
            </a:r>
            <a:r>
              <a:rPr lang="nl-NL" sz="2000" dirty="0">
                <a:solidFill>
                  <a:schemeClr val="bg1"/>
                </a:solidFill>
              </a:rPr>
              <a:t>:</a:t>
            </a:r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Sociale Regels</a:t>
            </a:r>
            <a:r>
              <a:rPr lang="nl-NL" sz="2000" dirty="0" smtClean="0">
                <a:solidFill>
                  <a:schemeClr val="bg1"/>
                </a:solidFill>
              </a:rPr>
              <a:t>:</a:t>
            </a:r>
          </a:p>
          <a:p>
            <a:r>
              <a:rPr lang="nl-NL" sz="2000" dirty="0" smtClean="0">
                <a:solidFill>
                  <a:schemeClr val="bg1"/>
                </a:solidFill>
              </a:rPr>
              <a:t> 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Morele Regels:</a:t>
            </a:r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30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1026" name="Picture 2" descr="http://static2.volkskrant.nl/static/photo/2011/14/15/7/20111031162652/media_xl_99470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6" r="34877"/>
          <a:stretch/>
        </p:blipFill>
        <p:spPr bwMode="auto">
          <a:xfrm>
            <a:off x="11798" y="0"/>
            <a:ext cx="2635056" cy="515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061" y="3958413"/>
            <a:ext cx="752273" cy="753007"/>
          </a:xfrm>
          <a:prstGeom prst="rect">
            <a:avLst/>
          </a:prstGeom>
        </p:spPr>
      </p:pic>
      <p:pic>
        <p:nvPicPr>
          <p:cNvPr id="5" name="Picture 2" descr="http://www.rtlnieuws.nl/sites/default/files/styles/landscape/public/content/images/archive/dc/verkeersboete-agent-auto800.jpg?itok=Md3tQo9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632" y="1210715"/>
            <a:ext cx="5638800" cy="312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64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790632" y="195486"/>
            <a:ext cx="596956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u="sng" dirty="0" smtClean="0">
                <a:solidFill>
                  <a:schemeClr val="bg1"/>
                </a:solidFill>
              </a:rPr>
              <a:t>4.1 Soorten regels.</a:t>
            </a:r>
          </a:p>
          <a:p>
            <a:endParaRPr lang="nl-NL" sz="2000" i="1" u="sng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Sociale Regels</a:t>
            </a:r>
            <a:r>
              <a:rPr lang="nl-NL" sz="2000" dirty="0" smtClean="0">
                <a:solidFill>
                  <a:schemeClr val="bg1"/>
                </a:solidFill>
              </a:rPr>
              <a:t>:</a:t>
            </a:r>
          </a:p>
          <a:p>
            <a:r>
              <a:rPr lang="nl-NL" sz="2000" dirty="0" smtClean="0">
                <a:solidFill>
                  <a:schemeClr val="bg1"/>
                </a:solidFill>
              </a:rPr>
              <a:t> 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31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1026" name="Picture 2" descr="http://static2.volkskrant.nl/static/photo/2011/14/15/7/20111031162652/media_xl_99470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6" r="34877"/>
          <a:stretch/>
        </p:blipFill>
        <p:spPr bwMode="auto">
          <a:xfrm>
            <a:off x="11798" y="0"/>
            <a:ext cx="2635056" cy="515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061" y="3958413"/>
            <a:ext cx="752273" cy="753007"/>
          </a:xfrm>
          <a:prstGeom prst="rect">
            <a:avLst/>
          </a:prstGeom>
        </p:spPr>
      </p:pic>
      <p:pic>
        <p:nvPicPr>
          <p:cNvPr id="2050" name="Picture 2" descr="https://encrypted-tbn1.gstatic.com/images?q=tbn:ANd9GcScUc0qjoDnw7kc1sbf-uK5lEgpBhrCy41YhlHoxr4nsV3IcQOAV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247" y="1319299"/>
            <a:ext cx="5067300" cy="380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80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717232" y="102448"/>
            <a:ext cx="596956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u="sng" dirty="0" smtClean="0">
                <a:solidFill>
                  <a:schemeClr val="bg1"/>
                </a:solidFill>
              </a:rPr>
              <a:t>4.1 Soorten regels.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Morele Regels:</a:t>
            </a:r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32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1026" name="Picture 2" descr="http://static2.volkskrant.nl/static/photo/2011/14/15/7/20111031162652/media_xl_99470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6" r="34877"/>
          <a:stretch/>
        </p:blipFill>
        <p:spPr bwMode="auto">
          <a:xfrm>
            <a:off x="11798" y="0"/>
            <a:ext cx="2635056" cy="515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061" y="3958413"/>
            <a:ext cx="752273" cy="753007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5"/>
          <a:srcRect l="13836" t="16098" r="46870" b="24583"/>
          <a:stretch/>
        </p:blipFill>
        <p:spPr>
          <a:xfrm>
            <a:off x="2770269" y="1151741"/>
            <a:ext cx="4582367" cy="388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1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717232" y="102448"/>
            <a:ext cx="596956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u="sng" dirty="0" smtClean="0">
                <a:solidFill>
                  <a:schemeClr val="bg1"/>
                </a:solidFill>
              </a:rPr>
              <a:t>4.1 Soorten regels.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Soms botsen regels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33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1026" name="Picture 2" descr="http://static2.volkskrant.nl/static/photo/2011/14/15/7/20111031162652/media_xl_99470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6" r="34877"/>
          <a:stretch/>
        </p:blipFill>
        <p:spPr bwMode="auto">
          <a:xfrm>
            <a:off x="11798" y="0"/>
            <a:ext cx="2635056" cy="515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061" y="3958413"/>
            <a:ext cx="752273" cy="753007"/>
          </a:xfrm>
          <a:prstGeom prst="rect">
            <a:avLst/>
          </a:prstGeom>
        </p:spPr>
      </p:pic>
      <p:pic>
        <p:nvPicPr>
          <p:cNvPr id="4098" name="Picture 2" descr="Rosa Parks sits in the front of a bus in Montgomery, Ala., in 1956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297" y="1192234"/>
            <a:ext cx="4400550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53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721320" y="289033"/>
            <a:ext cx="596956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u="sng" dirty="0" smtClean="0">
                <a:solidFill>
                  <a:schemeClr val="bg1"/>
                </a:solidFill>
              </a:rPr>
              <a:t>4.2 Rechtsgebieden 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Publieksrecht</a:t>
            </a:r>
            <a:r>
              <a:rPr lang="nl-NL" sz="2000" dirty="0" smtClean="0">
                <a:solidFill>
                  <a:schemeClr val="bg1"/>
                </a:solidFill>
              </a:rPr>
              <a:t>: inrichting van de staat en relatie tussen burger en overheid.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i="1" dirty="0" smtClean="0">
                <a:solidFill>
                  <a:schemeClr val="bg1"/>
                </a:solidFill>
              </a:rPr>
              <a:t>Onder te verdelen in:</a:t>
            </a:r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nl-NL" sz="2000" u="sng" dirty="0" smtClean="0">
                <a:solidFill>
                  <a:schemeClr val="bg1"/>
                </a:solidFill>
              </a:rPr>
              <a:t>Staatsrecht</a:t>
            </a:r>
            <a:r>
              <a:rPr lang="nl-NL" sz="2000" dirty="0" smtClean="0">
                <a:solidFill>
                  <a:schemeClr val="bg1"/>
                </a:solidFill>
              </a:rPr>
              <a:t>: regels over inrichting staat.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nl-NL" sz="2000" u="sng" dirty="0" smtClean="0">
                <a:solidFill>
                  <a:schemeClr val="bg1"/>
                </a:solidFill>
              </a:rPr>
              <a:t>Bestuursrech</a:t>
            </a:r>
            <a:r>
              <a:rPr lang="nl-NL" sz="2000" dirty="0" smtClean="0">
                <a:solidFill>
                  <a:schemeClr val="bg1"/>
                </a:solidFill>
              </a:rPr>
              <a:t>t: Over verhouding tussen burger en staat.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nl-NL" sz="2000" u="sng" dirty="0" smtClean="0">
                <a:solidFill>
                  <a:schemeClr val="bg1"/>
                </a:solidFill>
              </a:rPr>
              <a:t>Strafrech</a:t>
            </a:r>
            <a:r>
              <a:rPr lang="nl-NL" sz="2000" dirty="0" smtClean="0">
                <a:solidFill>
                  <a:schemeClr val="bg1"/>
                </a:solidFill>
              </a:rPr>
              <a:t>t: Strafbepalingen</a:t>
            </a: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Zie boek (</a:t>
            </a:r>
            <a:r>
              <a:rPr lang="nl-NL" sz="2000" dirty="0" err="1" smtClean="0">
                <a:solidFill>
                  <a:schemeClr val="bg1"/>
                </a:solidFill>
              </a:rPr>
              <a:t>blz</a:t>
            </a:r>
            <a:r>
              <a:rPr lang="nl-NL" sz="2000" dirty="0" smtClean="0">
                <a:solidFill>
                  <a:schemeClr val="bg1"/>
                </a:solidFill>
              </a:rPr>
              <a:t> 47) voor voorbeelden.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34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039" y="1484710"/>
            <a:ext cx="809849" cy="753007"/>
          </a:xfrm>
          <a:prstGeom prst="rect">
            <a:avLst/>
          </a:prstGeom>
        </p:spPr>
      </p:pic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1026" name="Picture 2" descr="http://static2.volkskrant.nl/static/photo/2011/14/15/7/20111031162652/media_xl_99470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6" r="34877"/>
          <a:stretch/>
        </p:blipFill>
        <p:spPr bwMode="auto">
          <a:xfrm>
            <a:off x="11798" y="0"/>
            <a:ext cx="2635056" cy="515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21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721320" y="289033"/>
            <a:ext cx="596956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Privaatrecht of Burgerlijk Recht</a:t>
            </a:r>
            <a:r>
              <a:rPr lang="nl-NL" sz="2000" dirty="0" smtClean="0">
                <a:solidFill>
                  <a:schemeClr val="bg1"/>
                </a:solidFill>
              </a:rPr>
              <a:t>: betrekkingen tussen burgers onderling.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i="1" dirty="0" smtClean="0">
                <a:solidFill>
                  <a:schemeClr val="bg1"/>
                </a:solidFill>
              </a:rPr>
              <a:t>Onder te verdelen in:</a:t>
            </a:r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nl-NL" sz="2000" u="sng" dirty="0" smtClean="0">
                <a:solidFill>
                  <a:schemeClr val="bg1"/>
                </a:solidFill>
              </a:rPr>
              <a:t>Personen- en familierecht</a:t>
            </a:r>
            <a:r>
              <a:rPr lang="nl-NL" sz="2000" dirty="0" smtClean="0">
                <a:solidFill>
                  <a:schemeClr val="bg1"/>
                </a:solidFill>
              </a:rPr>
              <a:t>: regels over huwelijk, scheiding, adoptie etc.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nl-NL" sz="2000" u="sng" dirty="0" smtClean="0">
                <a:solidFill>
                  <a:schemeClr val="bg1"/>
                </a:solidFill>
              </a:rPr>
              <a:t>Ondernemingsrecht</a:t>
            </a:r>
            <a:r>
              <a:rPr lang="nl-NL" sz="2000" dirty="0" smtClean="0">
                <a:solidFill>
                  <a:schemeClr val="bg1"/>
                </a:solidFill>
              </a:rPr>
              <a:t>: Regels voor bedrijven en verenigingen.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nl-NL" sz="2000" u="sng" dirty="0" smtClean="0">
                <a:solidFill>
                  <a:schemeClr val="bg1"/>
                </a:solidFill>
              </a:rPr>
              <a:t>Vermogensrecht</a:t>
            </a:r>
            <a:r>
              <a:rPr lang="nl-NL" sz="2000" dirty="0" smtClean="0">
                <a:solidFill>
                  <a:schemeClr val="bg1"/>
                </a:solidFill>
              </a:rPr>
              <a:t>: Over geld en ander vermogen. Bijv. regels over kopen van huis maar ook erfenis.</a:t>
            </a: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35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1108206"/>
            <a:ext cx="809849" cy="753007"/>
          </a:xfrm>
          <a:prstGeom prst="rect">
            <a:avLst/>
          </a:prstGeom>
        </p:spPr>
      </p:pic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1026" name="Picture 2" descr="http://static2.volkskrant.nl/static/photo/2011/14/15/7/20111031162652/media_xl_99470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6" r="34877"/>
          <a:stretch/>
        </p:blipFill>
        <p:spPr bwMode="auto">
          <a:xfrm>
            <a:off x="11798" y="0"/>
            <a:ext cx="2635056" cy="515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79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721320" y="289033"/>
            <a:ext cx="596956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4.3 Organisatie van het recht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Een Hoge raad.</a:t>
            </a:r>
          </a:p>
          <a:p>
            <a:r>
              <a:rPr lang="nl-NL" sz="2000" dirty="0" smtClean="0">
                <a:solidFill>
                  <a:schemeClr val="bg1"/>
                </a:solidFill>
              </a:rPr>
              <a:t>Vijf </a:t>
            </a:r>
            <a:r>
              <a:rPr lang="nl-NL" sz="2000" dirty="0">
                <a:solidFill>
                  <a:schemeClr val="bg1"/>
                </a:solidFill>
              </a:rPr>
              <a:t>gerechtshoven</a:t>
            </a:r>
          </a:p>
          <a:p>
            <a:r>
              <a:rPr lang="nl-NL" sz="2000" dirty="0">
                <a:solidFill>
                  <a:schemeClr val="bg1"/>
                </a:solidFill>
              </a:rPr>
              <a:t>Negentien Rechtbanken.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Elke zaak begint met de laagste rechter, waarna je in </a:t>
            </a:r>
            <a:r>
              <a:rPr lang="nl-NL" sz="2000" u="sng" dirty="0" smtClean="0">
                <a:solidFill>
                  <a:schemeClr val="bg1"/>
                </a:solidFill>
              </a:rPr>
              <a:t>hoger beroep</a:t>
            </a:r>
            <a:r>
              <a:rPr lang="nl-NL" sz="2000" dirty="0" smtClean="0">
                <a:solidFill>
                  <a:schemeClr val="bg1"/>
                </a:solidFill>
              </a:rPr>
              <a:t> kunt gaan bij een </a:t>
            </a:r>
            <a:r>
              <a:rPr lang="nl-NL" sz="2000" u="sng" dirty="0" smtClean="0">
                <a:solidFill>
                  <a:schemeClr val="bg1"/>
                </a:solidFill>
              </a:rPr>
              <a:t>Gerechtshof</a:t>
            </a:r>
            <a:r>
              <a:rPr lang="nl-NL" sz="2000" dirty="0" smtClean="0">
                <a:solidFill>
                  <a:schemeClr val="bg1"/>
                </a:solidFill>
              </a:rPr>
              <a:t> en in </a:t>
            </a:r>
            <a:r>
              <a:rPr lang="nl-NL" sz="2000" u="sng" dirty="0" smtClean="0">
                <a:solidFill>
                  <a:schemeClr val="bg1"/>
                </a:solidFill>
              </a:rPr>
              <a:t>cassatie</a:t>
            </a:r>
            <a:r>
              <a:rPr lang="nl-NL" sz="2000" dirty="0" smtClean="0">
                <a:solidFill>
                  <a:schemeClr val="bg1"/>
                </a:solidFill>
              </a:rPr>
              <a:t> bij de </a:t>
            </a:r>
            <a:r>
              <a:rPr lang="nl-NL" sz="2000" u="sng" dirty="0" smtClean="0">
                <a:solidFill>
                  <a:schemeClr val="bg1"/>
                </a:solidFill>
              </a:rPr>
              <a:t>Hoge Raad.</a:t>
            </a:r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36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3773747"/>
            <a:ext cx="809849" cy="753007"/>
          </a:xfrm>
          <a:prstGeom prst="rect">
            <a:avLst/>
          </a:prstGeom>
        </p:spPr>
      </p:pic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1026" name="Picture 2" descr="http://static2.volkskrant.nl/static/photo/2011/14/15/7/20111031162652/media_xl_99470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6" r="34877"/>
          <a:stretch/>
        </p:blipFill>
        <p:spPr bwMode="auto">
          <a:xfrm>
            <a:off x="11798" y="0"/>
            <a:ext cx="2635056" cy="515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Rechte verbindingslijn met pijl 6"/>
          <p:cNvCxnSpPr/>
          <p:nvPr/>
        </p:nvCxnSpPr>
        <p:spPr>
          <a:xfrm flipV="1">
            <a:off x="5724128" y="1347614"/>
            <a:ext cx="0" cy="79208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78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721320" y="0"/>
            <a:ext cx="5969568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Verschil </a:t>
            </a:r>
            <a:r>
              <a:rPr lang="nl-NL" sz="2000" u="sng" dirty="0" smtClean="0">
                <a:solidFill>
                  <a:schemeClr val="bg1"/>
                </a:solidFill>
              </a:rPr>
              <a:t>misdrijven </a:t>
            </a:r>
            <a:r>
              <a:rPr lang="nl-NL" sz="2000" dirty="0" smtClean="0">
                <a:solidFill>
                  <a:schemeClr val="bg1"/>
                </a:solidFill>
              </a:rPr>
              <a:t>(ernstige strafbare feiten) en </a:t>
            </a:r>
            <a:r>
              <a:rPr lang="nl-NL" sz="2000" u="sng" dirty="0" smtClean="0">
                <a:solidFill>
                  <a:schemeClr val="bg1"/>
                </a:solidFill>
              </a:rPr>
              <a:t>overtredingen</a:t>
            </a:r>
            <a:r>
              <a:rPr lang="nl-NL" sz="2000" dirty="0" smtClean="0">
                <a:solidFill>
                  <a:schemeClr val="bg1"/>
                </a:solidFill>
              </a:rPr>
              <a:t> (minder ernstig)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</a:rPr>
              <a:t>Misdrijf:</a:t>
            </a:r>
          </a:p>
          <a:p>
            <a:r>
              <a:rPr lang="nl-NL" sz="2000" dirty="0" smtClean="0">
                <a:solidFill>
                  <a:schemeClr val="bg1"/>
                </a:solidFill>
              </a:rPr>
              <a:t>Registratie bij Justitie (ook als je alleen verdacht bent.)</a:t>
            </a:r>
          </a:p>
          <a:p>
            <a:r>
              <a:rPr lang="nl-NL" sz="2000" dirty="0" smtClean="0">
                <a:solidFill>
                  <a:schemeClr val="bg1"/>
                </a:solidFill>
              </a:rPr>
              <a:t>Mogelijke straffen zijn hoger.</a:t>
            </a:r>
          </a:p>
          <a:p>
            <a:r>
              <a:rPr lang="nl-NL" sz="2000" dirty="0" smtClean="0">
                <a:solidFill>
                  <a:schemeClr val="bg1"/>
                </a:solidFill>
              </a:rPr>
              <a:t>Poging tot misdrijf is strafbaar.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</a:rPr>
              <a:t>Overtreding:</a:t>
            </a:r>
          </a:p>
          <a:p>
            <a:r>
              <a:rPr lang="nl-NL" sz="2000" dirty="0" smtClean="0">
                <a:solidFill>
                  <a:schemeClr val="bg1"/>
                </a:solidFill>
              </a:rPr>
              <a:t>Alleen geregistreerd bij veroordeling.</a:t>
            </a:r>
          </a:p>
          <a:p>
            <a:r>
              <a:rPr lang="nl-NL" sz="2000" dirty="0" smtClean="0">
                <a:solidFill>
                  <a:schemeClr val="bg1"/>
                </a:solidFill>
              </a:rPr>
              <a:t>Maximale straf is één jaar cel.</a:t>
            </a:r>
            <a:br>
              <a:rPr lang="nl-NL" sz="2000" dirty="0" smtClean="0">
                <a:solidFill>
                  <a:schemeClr val="bg1"/>
                </a:solidFill>
              </a:rPr>
            </a:br>
            <a:r>
              <a:rPr lang="nl-NL" sz="2000" dirty="0" smtClean="0">
                <a:solidFill>
                  <a:schemeClr val="bg1"/>
                </a:solidFill>
              </a:rPr>
              <a:t>Poging tot overtreding is niet strafbaar.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37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1026" name="Picture 2" descr="http://static2.volkskrant.nl/static/photo/2011/14/15/7/20111031162652/media_xl_99470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6" r="34877"/>
          <a:stretch/>
        </p:blipFill>
        <p:spPr bwMode="auto">
          <a:xfrm>
            <a:off x="11798" y="0"/>
            <a:ext cx="2635056" cy="515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88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721320" y="0"/>
            <a:ext cx="59695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38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pic>
        <p:nvPicPr>
          <p:cNvPr id="1026" name="Picture 2" descr="http://static2.volkskrant.nl/static/photo/2011/14/15/7/20111031162652/media_xl_99470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6" r="34877"/>
          <a:stretch/>
        </p:blipFill>
        <p:spPr bwMode="auto">
          <a:xfrm>
            <a:off x="11798" y="0"/>
            <a:ext cx="2635056" cy="515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1" t="41830" r="57983" b="12944"/>
          <a:stretch/>
        </p:blipFill>
        <p:spPr bwMode="auto">
          <a:xfrm>
            <a:off x="492501" y="1161016"/>
            <a:ext cx="3132788" cy="2994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2" t="41830" r="40864" b="53803"/>
          <a:stretch/>
        </p:blipFill>
        <p:spPr bwMode="auto">
          <a:xfrm>
            <a:off x="3419872" y="1161016"/>
            <a:ext cx="1600100" cy="293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1" t="35653" r="38010" b="52162"/>
          <a:stretch/>
        </p:blipFill>
        <p:spPr bwMode="auto">
          <a:xfrm>
            <a:off x="3707903" y="1707654"/>
            <a:ext cx="5053961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602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52120" y="-10909"/>
            <a:ext cx="400811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De procedure: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Misdrijf wordt gepleegd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1. Politie verzamelt informatie. Onder leiding van een </a:t>
            </a:r>
            <a:r>
              <a:rPr lang="nl-NL" u="sng" dirty="0" smtClean="0">
                <a:solidFill>
                  <a:schemeClr val="bg1"/>
                </a:solidFill>
              </a:rPr>
              <a:t>officier van justitie</a:t>
            </a:r>
            <a:r>
              <a:rPr lang="nl-NL" dirty="0" smtClean="0">
                <a:solidFill>
                  <a:schemeClr val="bg1"/>
                </a:solidFill>
              </a:rPr>
              <a:t> wordt onderzoek gedaan. Verslag in de vorm van </a:t>
            </a:r>
            <a:r>
              <a:rPr lang="nl-NL" u="sng" dirty="0" smtClean="0">
                <a:solidFill>
                  <a:schemeClr val="bg1"/>
                </a:solidFill>
              </a:rPr>
              <a:t>Proces Verbaal.</a:t>
            </a:r>
          </a:p>
          <a:p>
            <a:pPr marL="457200" indent="-457200">
              <a:buFont typeface="+mj-lt"/>
              <a:buAutoNum type="arabicPeriod"/>
            </a:pPr>
            <a:endParaRPr lang="nl-NL" u="sng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2. Officier van Justitie bepaalt of er een rechtszaak moet komen. Genoeg bewijs?</a:t>
            </a:r>
          </a:p>
          <a:p>
            <a:pPr marL="457200" indent="-457200">
              <a:buFont typeface="+mj-lt"/>
              <a:buAutoNum type="arabicPeriod"/>
            </a:pPr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3. Rechtszaak: rechter bepaalt of iemand schuldig is en bepaalt de straf.</a:t>
            </a: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39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1026" name="Picture 2" descr="http://static2.volkskrant.nl/static/photo/2011/14/15/7/20111031162652/media_xl_99470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6" r="34877"/>
          <a:stretch/>
        </p:blipFill>
        <p:spPr bwMode="auto">
          <a:xfrm>
            <a:off x="11798" y="0"/>
            <a:ext cx="2635056" cy="515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ts3.mm.bing.net/th?id=H.4868793296881158&amp;pid=1.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6" y="1046805"/>
            <a:ext cx="2250951" cy="156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hetomvoorjou.nl/publish/pages/148208/officier-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738274"/>
            <a:ext cx="2394965" cy="159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34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987824" y="357504"/>
            <a:ext cx="5969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Maar dat is niet altijd zo geweest….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4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2052" name="Picture 4" descr="http://www.verkeerspro.nl/wp-content/uploads/2011/02/rechtbank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26" r="17036"/>
          <a:stretch/>
        </p:blipFill>
        <p:spPr bwMode="auto">
          <a:xfrm>
            <a:off x="1" y="0"/>
            <a:ext cx="27718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1.bp.blogspot.com/-9t7YdCsdx5s/T5Uzi9VGhmI/AAAAAAAAA10/bmAIYgj31gA/s1600/louis%2Bxvi%2Bexecuti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21488" y="-1694724"/>
            <a:ext cx="22250344" cy="1171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956376" y="2499742"/>
            <a:ext cx="749660" cy="412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761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52120" y="-10909"/>
            <a:ext cx="6312368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Wat mag de politie?</a:t>
            </a:r>
            <a:endParaRPr lang="nl-NL" dirty="0" smtClean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Dwangmiddelen</a:t>
            </a:r>
            <a:r>
              <a:rPr lang="nl-NL" sz="2000" dirty="0" smtClean="0">
                <a:solidFill>
                  <a:schemeClr val="bg1"/>
                </a:solidFill>
              </a:rPr>
              <a:t>: 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nl-NL" sz="2000" dirty="0" smtClean="0">
                <a:solidFill>
                  <a:schemeClr val="bg1"/>
                </a:solidFill>
              </a:rPr>
              <a:t>Zonder toestemming rechter: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nl-NL" sz="2000" u="sng" dirty="0" smtClean="0">
                <a:solidFill>
                  <a:schemeClr val="bg1"/>
                </a:solidFill>
              </a:rPr>
              <a:t>Staande houden</a:t>
            </a:r>
            <a:r>
              <a:rPr lang="nl-NL" sz="2000" dirty="0" smtClean="0">
                <a:solidFill>
                  <a:schemeClr val="bg1"/>
                </a:solidFill>
              </a:rPr>
              <a:t>: tegenhouden en vragen te legitimeren (met reden: alcohol of snelheidscontrole)</a:t>
            </a:r>
          </a:p>
          <a:p>
            <a:pPr marL="342900" indent="-342900">
              <a:buFont typeface="Arial" pitchFamily="34" charset="0"/>
              <a:buChar char="•"/>
            </a:pPr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nl-NL" sz="2000" u="sng" dirty="0" smtClean="0">
                <a:solidFill>
                  <a:schemeClr val="bg1"/>
                </a:solidFill>
              </a:rPr>
              <a:t>Arresteren</a:t>
            </a:r>
            <a:r>
              <a:rPr lang="nl-NL" sz="2000" dirty="0" smtClean="0">
                <a:solidFill>
                  <a:schemeClr val="bg1"/>
                </a:solidFill>
              </a:rPr>
              <a:t>: Verdachte oppakken en meenemen naar politiebureau.</a:t>
            </a:r>
          </a:p>
          <a:p>
            <a:pPr marL="342900" indent="-342900">
              <a:buFont typeface="Arial" pitchFamily="34" charset="0"/>
              <a:buChar char="•"/>
            </a:pPr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nl-NL" sz="2000" u="sng" dirty="0" smtClean="0">
                <a:solidFill>
                  <a:schemeClr val="bg1"/>
                </a:solidFill>
              </a:rPr>
              <a:t>Fouilleren</a:t>
            </a:r>
            <a:r>
              <a:rPr lang="nl-NL" sz="2000" dirty="0" smtClean="0">
                <a:solidFill>
                  <a:schemeClr val="bg1"/>
                </a:solidFill>
              </a:rPr>
              <a:t>: onderzoek aan kleding en lichaam.</a:t>
            </a:r>
          </a:p>
          <a:p>
            <a:pPr marL="342900" indent="-342900">
              <a:buFont typeface="Arial" pitchFamily="34" charset="0"/>
              <a:buChar char="•"/>
            </a:pPr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nl-NL" sz="2000" u="sng" dirty="0" smtClean="0">
                <a:solidFill>
                  <a:schemeClr val="bg1"/>
                </a:solidFill>
              </a:rPr>
              <a:t>Vasthouden</a:t>
            </a:r>
            <a:r>
              <a:rPr lang="nl-NL" sz="2000" dirty="0" smtClean="0">
                <a:solidFill>
                  <a:schemeClr val="bg1"/>
                </a:solidFill>
              </a:rPr>
              <a:t> op bureau (max 6 uur)</a:t>
            </a:r>
          </a:p>
          <a:p>
            <a:pPr marL="342900" indent="-342900">
              <a:buFont typeface="Arial" pitchFamily="34" charset="0"/>
              <a:buChar char="•"/>
            </a:pPr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nl-NL" sz="2000" u="sng" dirty="0" smtClean="0">
                <a:solidFill>
                  <a:schemeClr val="bg1"/>
                </a:solidFill>
              </a:rPr>
              <a:t>In beslag nemen </a:t>
            </a:r>
            <a:r>
              <a:rPr lang="nl-NL" sz="2000" dirty="0" smtClean="0">
                <a:solidFill>
                  <a:schemeClr val="bg1"/>
                </a:solidFill>
              </a:rPr>
              <a:t>van bewijsmateriaal.</a:t>
            </a:r>
          </a:p>
          <a:p>
            <a:pPr marL="342900" indent="-342900">
              <a:buFont typeface="Arial" pitchFamily="34" charset="0"/>
              <a:buChar char="•"/>
            </a:pPr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40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1026" name="Picture 2" descr="http://static2.volkskrant.nl/static/photo/2011/14/15/7/20111031162652/media_xl_99470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6" r="34877"/>
          <a:stretch/>
        </p:blipFill>
        <p:spPr bwMode="auto">
          <a:xfrm>
            <a:off x="11798" y="0"/>
            <a:ext cx="2635056" cy="515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483518"/>
            <a:ext cx="809849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6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52120" y="-10909"/>
            <a:ext cx="6312368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2. Met toestemming rechter: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</a:rPr>
              <a:t>Woning binnengaan: </a:t>
            </a:r>
            <a:r>
              <a:rPr lang="nl-NL" sz="2000" u="sng" dirty="0" smtClean="0">
                <a:solidFill>
                  <a:schemeClr val="bg1"/>
                </a:solidFill>
              </a:rPr>
              <a:t>machtiging tot binnentreding.</a:t>
            </a:r>
            <a:r>
              <a:rPr lang="nl-NL" sz="2000" dirty="0" smtClean="0">
                <a:solidFill>
                  <a:schemeClr val="bg1"/>
                </a:solidFill>
              </a:rPr>
              <a:t> Voor het zoeken naar bewijs is een </a:t>
            </a:r>
            <a:r>
              <a:rPr lang="nl-NL" sz="2000" u="sng" dirty="0" smtClean="0">
                <a:solidFill>
                  <a:schemeClr val="bg1"/>
                </a:solidFill>
              </a:rPr>
              <a:t>huiszoekingsbevel</a:t>
            </a:r>
            <a:r>
              <a:rPr lang="nl-NL" sz="2000" dirty="0" smtClean="0">
                <a:solidFill>
                  <a:schemeClr val="bg1"/>
                </a:solidFill>
              </a:rPr>
              <a:t> nodig.</a:t>
            </a:r>
          </a:p>
          <a:p>
            <a:pPr marL="342900" indent="-342900">
              <a:buFont typeface="Arial" pitchFamily="34" charset="0"/>
              <a:buChar char="•"/>
            </a:pPr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nl-NL" sz="2000" u="sng" dirty="0" smtClean="0">
                <a:solidFill>
                  <a:schemeClr val="bg1"/>
                </a:solidFill>
              </a:rPr>
              <a:t>Opvragen persoonsgegevens</a:t>
            </a:r>
            <a:r>
              <a:rPr lang="nl-NL" sz="2000" dirty="0">
                <a:solidFill>
                  <a:schemeClr val="bg1"/>
                </a:solidFill>
              </a:rPr>
              <a:t> </a:t>
            </a:r>
            <a:r>
              <a:rPr lang="nl-NL" sz="2000" dirty="0" smtClean="0">
                <a:solidFill>
                  <a:schemeClr val="bg1"/>
                </a:solidFill>
              </a:rPr>
              <a:t>(rekeningnummers of telefoontap)</a:t>
            </a:r>
            <a:endParaRPr lang="nl-NL" sz="2000" u="sng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nl-NL" sz="2000" u="sng" dirty="0" smtClean="0">
                <a:solidFill>
                  <a:schemeClr val="bg1"/>
                </a:solidFill>
              </a:rPr>
              <a:t>Preventief Fouilleren</a:t>
            </a:r>
            <a:r>
              <a:rPr lang="nl-NL" sz="2000" dirty="0" smtClean="0">
                <a:solidFill>
                  <a:schemeClr val="bg1"/>
                </a:solidFill>
              </a:rPr>
              <a:t>: fouilleren zonder reden. Alleen in gebieden die door de burgemeester zijn aangewezen. (uitgaansgebied bijv.)</a:t>
            </a: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</a:rPr>
              <a:t>Langer dan 6 uur </a:t>
            </a:r>
            <a:r>
              <a:rPr lang="nl-NL" sz="2000" u="sng" dirty="0" smtClean="0">
                <a:solidFill>
                  <a:schemeClr val="bg1"/>
                </a:solidFill>
              </a:rPr>
              <a:t>vastzitten</a:t>
            </a:r>
            <a:r>
              <a:rPr lang="nl-NL" sz="2000" dirty="0" smtClean="0">
                <a:solidFill>
                  <a:schemeClr val="bg1"/>
                </a:solidFill>
              </a:rPr>
              <a:t> op bureau</a:t>
            </a:r>
          </a:p>
          <a:p>
            <a:pPr marL="342900" indent="-342900">
              <a:buFont typeface="Arial" pitchFamily="34" charset="0"/>
              <a:buChar char="•"/>
            </a:pPr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41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1026" name="Picture 2" descr="http://static2.volkskrant.nl/static/photo/2011/14/15/7/20111031162652/media_xl_99470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6" r="34877"/>
          <a:stretch/>
        </p:blipFill>
        <p:spPr bwMode="auto">
          <a:xfrm>
            <a:off x="11798" y="0"/>
            <a:ext cx="2635056" cy="515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91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52120" y="-10909"/>
            <a:ext cx="63123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2. Met toestemming rechter: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</a:rPr>
              <a:t>Infiltreren in misdaadorganisaties en terroristische groeperingen. </a:t>
            </a:r>
            <a:r>
              <a:rPr lang="nl-NL" sz="2000" u="sng" dirty="0" smtClean="0">
                <a:solidFill>
                  <a:schemeClr val="bg1"/>
                </a:solidFill>
              </a:rPr>
              <a:t>Uitlokking</a:t>
            </a:r>
            <a:r>
              <a:rPr lang="nl-NL" sz="2000" dirty="0" smtClean="0">
                <a:solidFill>
                  <a:schemeClr val="bg1"/>
                </a:solidFill>
              </a:rPr>
              <a:t> is verboden.</a:t>
            </a:r>
          </a:p>
          <a:p>
            <a:pPr marL="342900" indent="-342900">
              <a:buFont typeface="Arial" pitchFamily="34" charset="0"/>
              <a:buChar char="•"/>
            </a:pPr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42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1026" name="Picture 2" descr="http://static2.volkskrant.nl/static/photo/2011/14/15/7/20111031162652/media_xl_99470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6" r="34877"/>
          <a:stretch/>
        </p:blipFill>
        <p:spPr bwMode="auto">
          <a:xfrm>
            <a:off x="11798" y="0"/>
            <a:ext cx="2635056" cy="515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www.refdag.nl/polopoly_fs/joran_van_der_sloot_gefilmd_met_de_verborgen_camera_1_26877!image/104330176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512" y="1965171"/>
            <a:ext cx="4870351" cy="302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85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4970" y="-16278"/>
            <a:ext cx="39632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De Officier van Justitie: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Openbare aanklager</a:t>
            </a:r>
            <a:r>
              <a:rPr lang="nl-NL" sz="2000" dirty="0" smtClean="0">
                <a:solidFill>
                  <a:schemeClr val="bg1"/>
                </a:solidFill>
              </a:rPr>
              <a:t>: zij zoekt namens de samenleving naar bewijzen tegen en verdachte en kan een straf tegen hem eisen.</a:t>
            </a: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Openbaar Ministerie</a:t>
            </a:r>
            <a:r>
              <a:rPr lang="nl-NL" sz="2000" dirty="0" smtClean="0">
                <a:solidFill>
                  <a:schemeClr val="bg1"/>
                </a:solidFill>
              </a:rPr>
              <a:t>: alle officieren van justitie bij elkaar.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43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1026" name="Picture 2" descr="http://static2.volkskrant.nl/static/photo/2011/14/15/7/20111031162652/media_xl_99470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6" r="34877"/>
          <a:stretch/>
        </p:blipFill>
        <p:spPr bwMode="auto">
          <a:xfrm>
            <a:off x="11798" y="0"/>
            <a:ext cx="2635056" cy="515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2" t="15482" r="42659" b="22948"/>
          <a:stretch/>
        </p:blipFill>
        <p:spPr bwMode="auto">
          <a:xfrm>
            <a:off x="6903820" y="483518"/>
            <a:ext cx="2240180" cy="2586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3773747"/>
            <a:ext cx="809849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3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4970" y="-16278"/>
            <a:ext cx="396325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Nadat de politie een onderzoek heeft gedaan kan de officier van justitie drie dingen doen: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2000" u="sng" dirty="0" smtClean="0">
                <a:solidFill>
                  <a:schemeClr val="bg1"/>
                </a:solidFill>
              </a:rPr>
              <a:t>Seponeren</a:t>
            </a:r>
            <a:r>
              <a:rPr lang="nl-NL" sz="2000" dirty="0" smtClean="0">
                <a:solidFill>
                  <a:schemeClr val="bg1"/>
                </a:solidFill>
              </a:rPr>
              <a:t>: geen rechtszaak.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u="sng" dirty="0" smtClean="0">
                <a:solidFill>
                  <a:schemeClr val="bg1"/>
                </a:solidFill>
              </a:rPr>
              <a:t>Schikken: </a:t>
            </a:r>
            <a:r>
              <a:rPr lang="nl-NL" sz="2000" dirty="0" smtClean="0">
                <a:solidFill>
                  <a:schemeClr val="bg1"/>
                </a:solidFill>
              </a:rPr>
              <a:t>regeling met de verdachte om een rechtszaak te voorkomen.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u="sng" dirty="0" smtClean="0">
                <a:solidFill>
                  <a:schemeClr val="bg1"/>
                </a:solidFill>
              </a:rPr>
              <a:t>Vervolgen.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44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1026" name="Picture 2" descr="http://static2.volkskrant.nl/static/photo/2011/14/15/7/20111031162652/media_xl_99470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6" r="34877"/>
          <a:stretch/>
        </p:blipFill>
        <p:spPr bwMode="auto">
          <a:xfrm>
            <a:off x="11798" y="0"/>
            <a:ext cx="2635056" cy="515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2" t="15482" r="42659" b="22948"/>
          <a:stretch/>
        </p:blipFill>
        <p:spPr bwMode="auto">
          <a:xfrm>
            <a:off x="6903820" y="483518"/>
            <a:ext cx="2240180" cy="2586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2693627"/>
            <a:ext cx="809849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56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4970" y="-16278"/>
            <a:ext cx="60514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In de discussie in </a:t>
            </a:r>
            <a:r>
              <a:rPr lang="nl-NL" sz="2000" i="1" dirty="0" smtClean="0">
                <a:solidFill>
                  <a:schemeClr val="bg1"/>
                </a:solidFill>
              </a:rPr>
              <a:t>De Wereld Draait Door </a:t>
            </a:r>
            <a:r>
              <a:rPr lang="nl-NL" sz="2000" dirty="0" smtClean="0">
                <a:solidFill>
                  <a:schemeClr val="bg1"/>
                </a:solidFill>
              </a:rPr>
              <a:t>en in de film </a:t>
            </a:r>
            <a:r>
              <a:rPr lang="nl-NL" sz="2000" i="1" dirty="0" smtClean="0">
                <a:solidFill>
                  <a:schemeClr val="bg1"/>
                </a:solidFill>
              </a:rPr>
              <a:t>Doodslag</a:t>
            </a:r>
            <a:r>
              <a:rPr lang="nl-NL" sz="2000" dirty="0" smtClean="0">
                <a:solidFill>
                  <a:schemeClr val="bg1"/>
                </a:solidFill>
              </a:rPr>
              <a:t> komen verschillende begrippen en ideeën van de rechtstaat terug.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45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10" name="Afbeelding 9" descr="http://www.filmtotaal.nl/images/covers/b1rptet9d9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2" r="26468"/>
          <a:stretch/>
        </p:blipFill>
        <p:spPr bwMode="auto">
          <a:xfrm>
            <a:off x="25842" y="12557"/>
            <a:ext cx="2444436" cy="51309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31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4970" y="-16278"/>
            <a:ext cx="605148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u="sng" dirty="0">
                <a:solidFill>
                  <a:schemeClr val="bg1"/>
                </a:solidFill>
              </a:rPr>
              <a:t>Legaliteitsbeginsel</a:t>
            </a:r>
            <a:r>
              <a:rPr lang="nl-NL" sz="2000" dirty="0" smtClean="0">
                <a:solidFill>
                  <a:schemeClr val="bg1"/>
                </a:solidFill>
              </a:rPr>
              <a:t>: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i="1" dirty="0" smtClean="0">
                <a:solidFill>
                  <a:schemeClr val="bg1"/>
                </a:solidFill>
              </a:rPr>
              <a:t>Iets is alleen strafbaar als het in de wet staat. Deze wet moet voor iedereen gelden.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46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10" name="Afbeelding 9" descr="http://www.filmtotaal.nl/images/covers/b1rptet9d9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2" r="26468"/>
          <a:stretch/>
        </p:blipFill>
        <p:spPr bwMode="auto">
          <a:xfrm>
            <a:off x="25842" y="12557"/>
            <a:ext cx="2444436" cy="5130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531" y="3773747"/>
            <a:ext cx="809849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47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4970" y="-16278"/>
            <a:ext cx="605148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Horizontaal werking</a:t>
            </a:r>
            <a:r>
              <a:rPr lang="nl-NL" sz="2000" dirty="0" smtClean="0">
                <a:solidFill>
                  <a:schemeClr val="bg1"/>
                </a:solidFill>
              </a:rPr>
              <a:t>: </a:t>
            </a:r>
            <a:r>
              <a:rPr lang="nl-NL" sz="2000" dirty="0">
                <a:solidFill>
                  <a:schemeClr val="bg1"/>
                </a:solidFill>
              </a:rPr>
              <a:t>regels die burgers onderling beschermen</a:t>
            </a:r>
            <a:r>
              <a:rPr lang="nl-NL" sz="2000" dirty="0" smtClean="0">
                <a:solidFill>
                  <a:schemeClr val="bg1"/>
                </a:solidFill>
              </a:rPr>
              <a:t>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47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10" name="Afbeelding 9" descr="http://www.filmtotaal.nl/images/covers/b1rptet9d9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2" r="26468"/>
          <a:stretch/>
        </p:blipFill>
        <p:spPr bwMode="auto">
          <a:xfrm>
            <a:off x="25842" y="12557"/>
            <a:ext cx="2444436" cy="5130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3773747"/>
            <a:ext cx="809849" cy="753007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6" t="25022" r="58617" b="22030"/>
          <a:stretch/>
        </p:blipFill>
        <p:spPr bwMode="auto">
          <a:xfrm>
            <a:off x="3453509" y="1254121"/>
            <a:ext cx="3360871" cy="3745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809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4970" y="-16278"/>
            <a:ext cx="605148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Strafbaarheid</a:t>
            </a:r>
            <a:r>
              <a:rPr lang="nl-NL" sz="2000" dirty="0">
                <a:solidFill>
                  <a:schemeClr val="bg1"/>
                </a:solidFill>
              </a:rPr>
              <a:t>: iets is alleen strafbaar als het in de wet staat</a:t>
            </a:r>
            <a:r>
              <a:rPr lang="nl-NL" sz="2000" dirty="0" smtClean="0">
                <a:solidFill>
                  <a:schemeClr val="bg1"/>
                </a:solidFill>
              </a:rPr>
              <a:t>.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i="1" dirty="0" smtClean="0">
                <a:solidFill>
                  <a:schemeClr val="bg1"/>
                </a:solidFill>
              </a:rPr>
              <a:t>Mishandeling en doodslag zijn strafbaar. Tenzij er sprake is van </a:t>
            </a:r>
            <a:r>
              <a:rPr lang="nl-NL" sz="2000" i="1" u="sng" dirty="0" smtClean="0">
                <a:solidFill>
                  <a:schemeClr val="bg1"/>
                </a:solidFill>
              </a:rPr>
              <a:t>noodweer</a:t>
            </a:r>
            <a:r>
              <a:rPr lang="nl-NL" sz="2000" i="1" dirty="0" smtClean="0">
                <a:solidFill>
                  <a:schemeClr val="bg1"/>
                </a:solidFill>
              </a:rPr>
              <a:t>.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>
                <a:solidFill>
                  <a:schemeClr val="bg1"/>
                </a:solidFill>
              </a:rPr>
              <a:t>Strafmaat</a:t>
            </a:r>
            <a:r>
              <a:rPr lang="nl-NL" sz="2000" dirty="0">
                <a:solidFill>
                  <a:schemeClr val="bg1"/>
                </a:solidFill>
              </a:rPr>
              <a:t>: Maximale straf per strafbaar feit</a:t>
            </a:r>
            <a:r>
              <a:rPr lang="nl-NL" sz="20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i="1" dirty="0" smtClean="0">
                <a:solidFill>
                  <a:schemeClr val="bg1"/>
                </a:solidFill>
              </a:rPr>
              <a:t>Hoeveel krijg je voor doodslag?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48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10" name="Afbeelding 9" descr="http://www.filmtotaal.nl/images/covers/b1rptet9d9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2" r="26468"/>
          <a:stretch/>
        </p:blipFill>
        <p:spPr bwMode="auto">
          <a:xfrm>
            <a:off x="25842" y="12557"/>
            <a:ext cx="2444436" cy="5130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3581910"/>
            <a:ext cx="809849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84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4970" y="-16278"/>
            <a:ext cx="60514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Eigen Rechter</a:t>
            </a: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49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10" name="Afbeelding 9" descr="http://www.filmtotaal.nl/images/covers/b1rptet9d9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2" r="26468"/>
          <a:stretch/>
        </p:blipFill>
        <p:spPr bwMode="auto">
          <a:xfrm>
            <a:off x="25842" y="12557"/>
            <a:ext cx="2444436" cy="5130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3773747"/>
            <a:ext cx="809849" cy="753007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8" t="26427" r="39468" b="20195"/>
          <a:stretch/>
        </p:blipFill>
        <p:spPr bwMode="auto">
          <a:xfrm>
            <a:off x="3203848" y="915566"/>
            <a:ext cx="4705029" cy="4047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641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195736" y="252013"/>
            <a:ext cx="59695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In de 18</a:t>
            </a:r>
            <a:r>
              <a:rPr lang="nl-NL" baseline="30000" dirty="0" smtClean="0">
                <a:solidFill>
                  <a:schemeClr val="bg1"/>
                </a:solidFill>
              </a:rPr>
              <a:t>e</a:t>
            </a:r>
            <a:r>
              <a:rPr lang="nl-NL" dirty="0" smtClean="0">
                <a:solidFill>
                  <a:schemeClr val="bg1"/>
                </a:solidFill>
              </a:rPr>
              <a:t> eeuw kwam er een einde aan de </a:t>
            </a:r>
            <a:r>
              <a:rPr lang="nl-NL" u="sng" dirty="0" smtClean="0">
                <a:solidFill>
                  <a:schemeClr val="bg1"/>
                </a:solidFill>
              </a:rPr>
              <a:t>absolute macht</a:t>
            </a:r>
            <a:r>
              <a:rPr lang="nl-NL" dirty="0" smtClean="0">
                <a:solidFill>
                  <a:schemeClr val="bg1"/>
                </a:solidFill>
              </a:rPr>
              <a:t> van de Europese vorsten.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Verlichte denkers als </a:t>
            </a:r>
            <a:r>
              <a:rPr lang="nl-NL" u="sng" dirty="0" err="1" smtClean="0">
                <a:solidFill>
                  <a:schemeClr val="bg1"/>
                </a:solidFill>
              </a:rPr>
              <a:t>Montesquieu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smtClean="0">
                <a:solidFill>
                  <a:schemeClr val="bg1"/>
                </a:solidFill>
              </a:rPr>
              <a:t>hadden nieuwe ideeën over de macht.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Hij bedacht de </a:t>
            </a:r>
            <a:r>
              <a:rPr lang="nl-NL" u="sng" dirty="0" smtClean="0">
                <a:solidFill>
                  <a:schemeClr val="bg1"/>
                </a:solidFill>
              </a:rPr>
              <a:t>Trias Politica</a:t>
            </a:r>
            <a:r>
              <a:rPr lang="nl-NL" dirty="0" smtClean="0">
                <a:solidFill>
                  <a:schemeClr val="bg1"/>
                </a:solidFill>
              </a:rPr>
              <a:t>.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In landen als de VS en Frankrijk werden de koningen afgezet. Burgers kregen </a:t>
            </a:r>
            <a:r>
              <a:rPr lang="nl-NL" u="sng" dirty="0" smtClean="0">
                <a:solidFill>
                  <a:schemeClr val="bg1"/>
                </a:solidFill>
              </a:rPr>
              <a:t>grondrechten: </a:t>
            </a:r>
            <a:r>
              <a:rPr lang="nl-NL" dirty="0" smtClean="0">
                <a:solidFill>
                  <a:schemeClr val="bg1"/>
                </a:solidFill>
              </a:rPr>
              <a:t>rechten van alle mensen die in de grondwet staan.</a:t>
            </a:r>
          </a:p>
          <a:p>
            <a:endParaRPr lang="nl-NL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5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26" name="Picture 2" descr="http://www.heeve.com/images/american-revolu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125558"/>
            <a:ext cx="2751212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verkeerspro.nl/wp-content/uploads/2011/02/rechtbank4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26" r="17036"/>
          <a:stretch/>
        </p:blipFill>
        <p:spPr bwMode="auto">
          <a:xfrm>
            <a:off x="1" y="0"/>
            <a:ext cx="197971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304" y="3507854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9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4970" y="-16278"/>
            <a:ext cx="605148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Rechtshandhaving</a:t>
            </a:r>
            <a:r>
              <a:rPr lang="nl-NL" sz="2000" dirty="0">
                <a:solidFill>
                  <a:schemeClr val="bg1"/>
                </a:solidFill>
              </a:rPr>
              <a:t>: Rechtstaat moet zorgen voor de veiligheid van de burgers.</a:t>
            </a: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50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10" name="Afbeelding 9" descr="http://www.filmtotaal.nl/images/covers/b1rptet9d9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2" r="26468"/>
          <a:stretch/>
        </p:blipFill>
        <p:spPr bwMode="auto">
          <a:xfrm>
            <a:off x="25842" y="12557"/>
            <a:ext cx="2444436" cy="5130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531" y="3953740"/>
            <a:ext cx="809849" cy="753007"/>
          </a:xfrm>
          <a:prstGeom prst="rect">
            <a:avLst/>
          </a:prstGeom>
        </p:spPr>
      </p:pic>
      <p:pic>
        <p:nvPicPr>
          <p:cNvPr id="3074" name="Picture 2" descr="http://cdn.speld.nl/wp-content/uploads/Schermafbeelding-2013-09-15-om-14.21.1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410562"/>
            <a:ext cx="3650215" cy="210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5753482" y="1390005"/>
            <a:ext cx="3312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“Als de overheid mij niet meer beschermt dan moet ik het recht in eigen handen nemen.”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4970" y="-16278"/>
            <a:ext cx="60514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 smtClean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>
                <a:solidFill>
                  <a:schemeClr val="bg1"/>
                </a:solidFill>
              </a:rPr>
              <a:t>Rechtsbescherming</a:t>
            </a:r>
            <a:r>
              <a:rPr lang="nl-NL" sz="2000" dirty="0">
                <a:solidFill>
                  <a:schemeClr val="bg1"/>
                </a:solidFill>
              </a:rPr>
              <a:t>: de grondwet beschermt burgers tegen andere burgers en tegen machtsmisbruik van de overheid.</a:t>
            </a: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51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10" name="Afbeelding 9" descr="http://www.filmtotaal.nl/images/covers/b1rptet9d9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2" r="26468"/>
          <a:stretch/>
        </p:blipFill>
        <p:spPr bwMode="auto">
          <a:xfrm>
            <a:off x="25842" y="12557"/>
            <a:ext cx="2444436" cy="5130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531" y="4002804"/>
            <a:ext cx="809849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5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721320" y="289033"/>
            <a:ext cx="59695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5. Het strafproces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52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3773747"/>
            <a:ext cx="809849" cy="753007"/>
          </a:xfrm>
          <a:prstGeom prst="rect">
            <a:avLst/>
          </a:prstGeom>
        </p:spPr>
      </p:pic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9" name="Picture 2" descr="http://www.google.nl/url?sa=i&amp;source=images&amp;cd=&amp;docid=h48gvQtdh4gq5M&amp;tbnid=WyWFdX1OYd7DwM:&amp;ved=0CAUQjBwwAA&amp;url=http%3A%2F%2Fwww.rtvnoord.nl%2Fcontent%2Ffoto%2Fgroot%2Fgroot_100526-inval1.jpg&amp;ei=cpadUt3NBKq40QXaroCIBw&amp;psig=AFQjCNFcP1H1i_WOB0NiCuHFqmcVnVESsA&amp;ust=138614577811722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92" r="24811"/>
          <a:stretch/>
        </p:blipFill>
        <p:spPr bwMode="auto">
          <a:xfrm>
            <a:off x="0" y="0"/>
            <a:ext cx="2596551" cy="51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90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721320" y="0"/>
            <a:ext cx="596956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Elk proces begint met een </a:t>
            </a:r>
            <a:r>
              <a:rPr lang="nl-NL" sz="2000" u="sng" dirty="0" smtClean="0">
                <a:solidFill>
                  <a:schemeClr val="bg1"/>
                </a:solidFill>
              </a:rPr>
              <a:t>onschuldsvermoeden</a:t>
            </a:r>
            <a:r>
              <a:rPr lang="nl-NL" sz="2000" dirty="0" smtClean="0">
                <a:solidFill>
                  <a:schemeClr val="bg1"/>
                </a:solidFill>
              </a:rPr>
              <a:t>: een verdachte is </a:t>
            </a:r>
            <a:r>
              <a:rPr lang="nl-NL" sz="2000" u="sng" dirty="0" smtClean="0">
                <a:solidFill>
                  <a:schemeClr val="bg1"/>
                </a:solidFill>
              </a:rPr>
              <a:t>onschuldig</a:t>
            </a:r>
            <a:r>
              <a:rPr lang="nl-NL" sz="2000" dirty="0" smtClean="0">
                <a:solidFill>
                  <a:schemeClr val="bg1"/>
                </a:solidFill>
              </a:rPr>
              <a:t> tot het tegendeel bewezen is. 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Altijd recht op een advocaat. 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Pro-Deoadvocaat:</a:t>
            </a:r>
            <a:r>
              <a:rPr lang="nl-NL" sz="2000" dirty="0" smtClean="0">
                <a:solidFill>
                  <a:schemeClr val="bg1"/>
                </a:solidFill>
              </a:rPr>
              <a:t> voor wie er zelf geen kan betalen.</a:t>
            </a:r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53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3773747"/>
            <a:ext cx="809849" cy="753007"/>
          </a:xfrm>
          <a:prstGeom prst="rect">
            <a:avLst/>
          </a:prstGeom>
        </p:spPr>
      </p:pic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7" name="Picture 2" descr="http://www.google.nl/url?sa=i&amp;source=images&amp;cd=&amp;docid=h48gvQtdh4gq5M&amp;tbnid=WyWFdX1OYd7DwM:&amp;ved=0CAUQjBwwAA&amp;url=http%3A%2F%2Fwww.rtvnoord.nl%2Fcontent%2Ffoto%2Fgroot%2Fgroot_100526-inval1.jpg&amp;ei=cpadUt3NBKq40QXaroCIBw&amp;psig=AFQjCNFcP1H1i_WOB0NiCuHFqmcVnVESsA&amp;ust=138614577811722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92" r="24811"/>
          <a:stretch/>
        </p:blipFill>
        <p:spPr bwMode="auto">
          <a:xfrm>
            <a:off x="0" y="0"/>
            <a:ext cx="2596551" cy="51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345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721320" y="0"/>
            <a:ext cx="596956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i="1" dirty="0" smtClean="0">
                <a:solidFill>
                  <a:schemeClr val="bg1"/>
                </a:solidFill>
              </a:rPr>
              <a:t>De regels voor een proces, alle fasen van de opsporing en berechting van strafbare feiten staat beschreven in het wetboek van strafvordering.</a:t>
            </a:r>
          </a:p>
          <a:p>
            <a:endParaRPr lang="nl-NL" sz="2000" i="1" dirty="0">
              <a:solidFill>
                <a:schemeClr val="bg1"/>
              </a:solidFill>
            </a:endParaRPr>
          </a:p>
          <a:p>
            <a:r>
              <a:rPr lang="nl-NL" sz="2000" i="1" dirty="0" smtClean="0">
                <a:solidFill>
                  <a:schemeClr val="bg1"/>
                </a:solidFill>
              </a:rPr>
              <a:t>Alle handelingen van rechters, politie, officieren van justitie en rechercheurs zijn aan regels verbonden.</a:t>
            </a: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Strafprocesrecht.</a:t>
            </a:r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54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7" name="Picture 2" descr="http://www.google.nl/url?sa=i&amp;source=images&amp;cd=&amp;docid=h48gvQtdh4gq5M&amp;tbnid=WyWFdX1OYd7DwM:&amp;ved=0CAUQjBwwAA&amp;url=http%3A%2F%2Fwww.rtvnoord.nl%2Fcontent%2Ffoto%2Fgroot%2Fgroot_100526-inval1.jpg&amp;ei=cpadUt3NBKq40QXaroCIBw&amp;psig=AFQjCNFcP1H1i_WOB0NiCuHFqmcVnVESsA&amp;ust=138614577811722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92" r="24811"/>
          <a:stretch/>
        </p:blipFill>
        <p:spPr bwMode="auto">
          <a:xfrm>
            <a:off x="0" y="0"/>
            <a:ext cx="2596551" cy="51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tekst-en-commentaar.juridischportaal.nl/image.php?artikelnummer=978901306063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15666"/>
            <a:ext cx="1656184" cy="234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67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721320" y="0"/>
            <a:ext cx="596956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Zes fasen van het strafproces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2000" dirty="0" smtClean="0">
                <a:solidFill>
                  <a:schemeClr val="bg1"/>
                </a:solidFill>
              </a:rPr>
              <a:t>Aanhouding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 smtClean="0">
                <a:solidFill>
                  <a:schemeClr val="bg1"/>
                </a:solidFill>
              </a:rPr>
              <a:t>Opsporing (onderzoek van het misdrijf)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 smtClean="0">
                <a:solidFill>
                  <a:schemeClr val="bg1"/>
                </a:solidFill>
              </a:rPr>
              <a:t>Vervolging door </a:t>
            </a:r>
            <a:r>
              <a:rPr lang="nl-NL" sz="2000" u="sng" dirty="0" smtClean="0">
                <a:solidFill>
                  <a:schemeClr val="bg1"/>
                </a:solidFill>
              </a:rPr>
              <a:t>Openbaar Ministerie.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 smtClean="0">
                <a:solidFill>
                  <a:schemeClr val="bg1"/>
                </a:solidFill>
              </a:rPr>
              <a:t>De berechting door rechtbank.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 smtClean="0">
                <a:solidFill>
                  <a:schemeClr val="bg1"/>
                </a:solidFill>
              </a:rPr>
              <a:t>Eventueel </a:t>
            </a:r>
            <a:r>
              <a:rPr lang="nl-NL" sz="2000" u="sng" dirty="0" smtClean="0">
                <a:solidFill>
                  <a:schemeClr val="bg1"/>
                </a:solidFill>
              </a:rPr>
              <a:t>hoger beroep</a:t>
            </a:r>
            <a:r>
              <a:rPr lang="nl-NL" sz="2000" dirty="0" smtClean="0">
                <a:solidFill>
                  <a:schemeClr val="bg1"/>
                </a:solidFill>
              </a:rPr>
              <a:t> en </a:t>
            </a:r>
            <a:r>
              <a:rPr lang="nl-NL" sz="2000" u="sng" dirty="0" smtClean="0">
                <a:solidFill>
                  <a:schemeClr val="bg1"/>
                </a:solidFill>
              </a:rPr>
              <a:t>cassatie</a:t>
            </a:r>
            <a:r>
              <a:rPr lang="nl-NL" sz="2000" dirty="0" smtClean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 smtClean="0">
                <a:solidFill>
                  <a:schemeClr val="bg1"/>
                </a:solidFill>
              </a:rPr>
              <a:t>De uitvoering van opgelegde straf.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55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7" name="Picture 2" descr="http://www.google.nl/url?sa=i&amp;source=images&amp;cd=&amp;docid=h48gvQtdh4gq5M&amp;tbnid=WyWFdX1OYd7DwM:&amp;ved=0CAUQjBwwAA&amp;url=http%3A%2F%2Fwww.rtvnoord.nl%2Fcontent%2Ffoto%2Fgroot%2Fgroot_100526-inval1.jpg&amp;ei=cpadUt3NBKq40QXaroCIBw&amp;psig=AFQjCNFcP1H1i_WOB0NiCuHFqmcVnVESsA&amp;ust=138614577811722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92" r="24811"/>
          <a:stretch/>
        </p:blipFill>
        <p:spPr bwMode="auto">
          <a:xfrm>
            <a:off x="0" y="0"/>
            <a:ext cx="2596551" cy="51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4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721320" y="0"/>
            <a:ext cx="596956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2000" dirty="0" smtClean="0">
                <a:solidFill>
                  <a:schemeClr val="bg1"/>
                </a:solidFill>
              </a:rPr>
              <a:t>Aanhouding</a:t>
            </a: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Als verdachte kun je worden </a:t>
            </a:r>
            <a:r>
              <a:rPr lang="nl-NL" sz="2000" u="sng" dirty="0" smtClean="0">
                <a:solidFill>
                  <a:schemeClr val="bg1"/>
                </a:solidFill>
              </a:rPr>
              <a:t>staande gehouden</a:t>
            </a:r>
            <a:r>
              <a:rPr lang="nl-NL" sz="2000" dirty="0" smtClean="0">
                <a:solidFill>
                  <a:schemeClr val="bg1"/>
                </a:solidFill>
              </a:rPr>
              <a:t>: laten stilstaan en om personalia vragen.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Politie kan je ook </a:t>
            </a:r>
            <a:r>
              <a:rPr lang="nl-NL" sz="2000" u="sng" dirty="0" smtClean="0">
                <a:solidFill>
                  <a:schemeClr val="bg1"/>
                </a:solidFill>
              </a:rPr>
              <a:t>aanhouden</a:t>
            </a:r>
            <a:r>
              <a:rPr lang="nl-NL" sz="2000" dirty="0" smtClean="0">
                <a:solidFill>
                  <a:schemeClr val="bg1"/>
                </a:solidFill>
              </a:rPr>
              <a:t>: arresteren en meenemen naar het bureau.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56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7" name="Picture 2" descr="http://www.google.nl/url?sa=i&amp;source=images&amp;cd=&amp;docid=h48gvQtdh4gq5M&amp;tbnid=WyWFdX1OYd7DwM:&amp;ved=0CAUQjBwwAA&amp;url=http%3A%2F%2Fwww.rtvnoord.nl%2Fcontent%2Ffoto%2Fgroot%2Fgroot_100526-inval1.jpg&amp;ei=cpadUt3NBKq40QXaroCIBw&amp;psig=AFQjCNFcP1H1i_WOB0NiCuHFqmcVnVESsA&amp;ust=138614577811722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92" r="24811"/>
          <a:stretch/>
        </p:blipFill>
        <p:spPr bwMode="auto">
          <a:xfrm>
            <a:off x="0" y="0"/>
            <a:ext cx="2596551" cy="51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300" y="4229434"/>
            <a:ext cx="809849" cy="753007"/>
          </a:xfrm>
          <a:prstGeom prst="rect">
            <a:avLst/>
          </a:prstGeom>
        </p:spPr>
      </p:pic>
      <p:pic>
        <p:nvPicPr>
          <p:cNvPr id="11266" name="Picture 2" descr="http://www.alblasserdamsnieuws.nl/wordpress/wp-content/uploads/2012/09/politie-aanhouding-Desktop-Resoluti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151" y="2866586"/>
            <a:ext cx="3135905" cy="209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33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721320" y="0"/>
            <a:ext cx="596956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2. Opsporing</a:t>
            </a:r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Politie verzamelt informatie. Onder leiding van een </a:t>
            </a:r>
            <a:r>
              <a:rPr lang="nl-NL" sz="2000" u="sng" dirty="0">
                <a:solidFill>
                  <a:schemeClr val="bg1"/>
                </a:solidFill>
              </a:rPr>
              <a:t>officier van justitie</a:t>
            </a:r>
            <a:r>
              <a:rPr lang="nl-NL" sz="2000" dirty="0">
                <a:solidFill>
                  <a:schemeClr val="bg1"/>
                </a:solidFill>
              </a:rPr>
              <a:t> wordt onderzoek gedaan. Verslag in de vorm van </a:t>
            </a:r>
            <a:r>
              <a:rPr lang="nl-NL" sz="2000" u="sng" dirty="0">
                <a:solidFill>
                  <a:schemeClr val="bg1"/>
                </a:solidFill>
              </a:rPr>
              <a:t>Proces Verbaal</a:t>
            </a:r>
            <a:r>
              <a:rPr lang="nl-NL" sz="2000" u="sng" dirty="0" smtClean="0">
                <a:solidFill>
                  <a:schemeClr val="bg1"/>
                </a:solidFill>
              </a:rPr>
              <a:t>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Officier</a:t>
            </a:r>
            <a:r>
              <a:rPr lang="nl-NL" sz="2000" dirty="0" smtClean="0">
                <a:solidFill>
                  <a:schemeClr val="bg1"/>
                </a:solidFill>
              </a:rPr>
              <a:t> bepaalt of er een rechtszaak komt.</a:t>
            </a:r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57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7" name="Picture 2" descr="http://www.google.nl/url?sa=i&amp;source=images&amp;cd=&amp;docid=h48gvQtdh4gq5M&amp;tbnid=WyWFdX1OYd7DwM:&amp;ved=0CAUQjBwwAA&amp;url=http%3A%2F%2Fwww.rtvnoord.nl%2Fcontent%2Ffoto%2Fgroot%2Fgroot_100526-inval1.jpg&amp;ei=cpadUt3NBKq40QXaroCIBw&amp;psig=AFQjCNFcP1H1i_WOB0NiCuHFqmcVnVESsA&amp;ust=138614577811722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92" r="24811"/>
          <a:stretch/>
        </p:blipFill>
        <p:spPr bwMode="auto">
          <a:xfrm>
            <a:off x="0" y="0"/>
            <a:ext cx="2596551" cy="51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300" y="4229434"/>
            <a:ext cx="809849" cy="753007"/>
          </a:xfrm>
          <a:prstGeom prst="rect">
            <a:avLst/>
          </a:prstGeom>
        </p:spPr>
      </p:pic>
      <p:pic>
        <p:nvPicPr>
          <p:cNvPr id="9" name="Picture 2" descr="http://ts3.mm.bing.net/th?id=H.4868793296881158&amp;pid=1.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885561"/>
            <a:ext cx="2689954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15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52120" y="-10909"/>
            <a:ext cx="6312368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u="sng" dirty="0" smtClean="0">
                <a:solidFill>
                  <a:schemeClr val="bg1"/>
                </a:solidFill>
              </a:rPr>
              <a:t>Dwangmiddelen</a:t>
            </a:r>
            <a:r>
              <a:rPr lang="nl-NL" sz="2000" dirty="0" smtClean="0">
                <a:solidFill>
                  <a:schemeClr val="bg1"/>
                </a:solidFill>
              </a:rPr>
              <a:t> Politie: 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Zonder toestemming rechter: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nl-NL" sz="2000" u="sng" dirty="0" smtClean="0">
                <a:solidFill>
                  <a:schemeClr val="bg1"/>
                </a:solidFill>
              </a:rPr>
              <a:t>Staande houden</a:t>
            </a:r>
            <a:r>
              <a:rPr lang="nl-NL" sz="2000" dirty="0" smtClean="0">
                <a:solidFill>
                  <a:schemeClr val="bg1"/>
                </a:solidFill>
              </a:rPr>
              <a:t>: tegenhouden en vragen te legitimeren (met reden: alcohol of snelheidscontrole)</a:t>
            </a:r>
          </a:p>
          <a:p>
            <a:pPr marL="342900" indent="-342900">
              <a:buFont typeface="Arial" pitchFamily="34" charset="0"/>
              <a:buChar char="•"/>
            </a:pPr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nl-NL" sz="2000" u="sng" dirty="0" smtClean="0">
                <a:solidFill>
                  <a:schemeClr val="bg1"/>
                </a:solidFill>
              </a:rPr>
              <a:t>Arresteren</a:t>
            </a:r>
            <a:r>
              <a:rPr lang="nl-NL" sz="2000" dirty="0" smtClean="0">
                <a:solidFill>
                  <a:schemeClr val="bg1"/>
                </a:solidFill>
              </a:rPr>
              <a:t>: Verdachte oppakken en meenemen naar politiebureau.</a:t>
            </a:r>
          </a:p>
          <a:p>
            <a:pPr marL="342900" indent="-342900">
              <a:buFont typeface="Arial" pitchFamily="34" charset="0"/>
              <a:buChar char="•"/>
            </a:pPr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nl-NL" sz="2000" u="sng" dirty="0" smtClean="0">
                <a:solidFill>
                  <a:schemeClr val="bg1"/>
                </a:solidFill>
              </a:rPr>
              <a:t>Fouilleren</a:t>
            </a:r>
            <a:r>
              <a:rPr lang="nl-NL" sz="2000" dirty="0" smtClean="0">
                <a:solidFill>
                  <a:schemeClr val="bg1"/>
                </a:solidFill>
              </a:rPr>
              <a:t>: onderzoek aan kleding en lichaam.</a:t>
            </a:r>
          </a:p>
          <a:p>
            <a:pPr marL="342900" indent="-342900">
              <a:buFont typeface="Arial" pitchFamily="34" charset="0"/>
              <a:buChar char="•"/>
            </a:pPr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nl-NL" sz="2000" u="sng" dirty="0" smtClean="0">
                <a:solidFill>
                  <a:schemeClr val="bg1"/>
                </a:solidFill>
              </a:rPr>
              <a:t>Vasthouden</a:t>
            </a:r>
            <a:r>
              <a:rPr lang="nl-NL" sz="2000" dirty="0" smtClean="0">
                <a:solidFill>
                  <a:schemeClr val="bg1"/>
                </a:solidFill>
              </a:rPr>
              <a:t> op bureau (max 6 uur)</a:t>
            </a:r>
          </a:p>
          <a:p>
            <a:pPr marL="342900" indent="-342900">
              <a:buFont typeface="Arial" pitchFamily="34" charset="0"/>
              <a:buChar char="•"/>
            </a:pPr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nl-NL" sz="2000" u="sng" dirty="0" smtClean="0">
                <a:solidFill>
                  <a:schemeClr val="bg1"/>
                </a:solidFill>
              </a:rPr>
              <a:t>In beslag nemen </a:t>
            </a:r>
            <a:r>
              <a:rPr lang="nl-NL" sz="2000" dirty="0" smtClean="0">
                <a:solidFill>
                  <a:schemeClr val="bg1"/>
                </a:solidFill>
              </a:rPr>
              <a:t>van bewijsmateriaal.</a:t>
            </a:r>
          </a:p>
          <a:p>
            <a:pPr marL="342900" indent="-342900">
              <a:buFont typeface="Arial" pitchFamily="34" charset="0"/>
              <a:buChar char="•"/>
            </a:pPr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58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8" name="Picture 2" descr="http://www.google.nl/url?sa=i&amp;source=images&amp;cd=&amp;docid=h48gvQtdh4gq5M&amp;tbnid=WyWFdX1OYd7DwM:&amp;ved=0CAUQjBwwAA&amp;url=http%3A%2F%2Fwww.rtvnoord.nl%2Fcontent%2Ffoto%2Fgroot%2Fgroot_100526-inval1.jpg&amp;ei=cpadUt3NBKq40QXaroCIBw&amp;psig=AFQjCNFcP1H1i_WOB0NiCuHFqmcVnVESsA&amp;ust=138614577811722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92" r="24811"/>
          <a:stretch/>
        </p:blipFill>
        <p:spPr bwMode="auto">
          <a:xfrm>
            <a:off x="0" y="0"/>
            <a:ext cx="2596551" cy="51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56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52120" y="-10909"/>
            <a:ext cx="6312368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Met toestemming rechter: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</a:rPr>
              <a:t>Woning binnengaan: </a:t>
            </a:r>
            <a:r>
              <a:rPr lang="nl-NL" sz="2000" u="sng" dirty="0" smtClean="0">
                <a:solidFill>
                  <a:schemeClr val="bg1"/>
                </a:solidFill>
              </a:rPr>
              <a:t>machtiging tot binnentreding.</a:t>
            </a:r>
            <a:r>
              <a:rPr lang="nl-NL" sz="2000" dirty="0" smtClean="0">
                <a:solidFill>
                  <a:schemeClr val="bg1"/>
                </a:solidFill>
              </a:rPr>
              <a:t> Voor het zoeken naar bewijs is een </a:t>
            </a:r>
            <a:r>
              <a:rPr lang="nl-NL" sz="2000" u="sng" dirty="0" smtClean="0">
                <a:solidFill>
                  <a:schemeClr val="bg1"/>
                </a:solidFill>
              </a:rPr>
              <a:t>huiszoekingsbevel</a:t>
            </a:r>
            <a:r>
              <a:rPr lang="nl-NL" sz="2000" dirty="0" smtClean="0">
                <a:solidFill>
                  <a:schemeClr val="bg1"/>
                </a:solidFill>
              </a:rPr>
              <a:t> nodig.</a:t>
            </a:r>
          </a:p>
          <a:p>
            <a:pPr marL="342900" indent="-342900">
              <a:buFont typeface="Arial" pitchFamily="34" charset="0"/>
              <a:buChar char="•"/>
            </a:pPr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nl-NL" sz="2000" u="sng" dirty="0" smtClean="0">
                <a:solidFill>
                  <a:schemeClr val="bg1"/>
                </a:solidFill>
              </a:rPr>
              <a:t>Opvragen persoonsgegevens</a:t>
            </a:r>
            <a:r>
              <a:rPr lang="nl-NL" sz="2000" dirty="0">
                <a:solidFill>
                  <a:schemeClr val="bg1"/>
                </a:solidFill>
              </a:rPr>
              <a:t> </a:t>
            </a:r>
            <a:r>
              <a:rPr lang="nl-NL" sz="2000" dirty="0" smtClean="0">
                <a:solidFill>
                  <a:schemeClr val="bg1"/>
                </a:solidFill>
              </a:rPr>
              <a:t>(rekeningnummers of telefoontap)</a:t>
            </a:r>
            <a:endParaRPr lang="nl-NL" sz="2000" u="sng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nl-NL" sz="2000" u="sng" dirty="0" smtClean="0">
                <a:solidFill>
                  <a:schemeClr val="bg1"/>
                </a:solidFill>
              </a:rPr>
              <a:t>Preventief Fouilleren</a:t>
            </a:r>
            <a:r>
              <a:rPr lang="nl-NL" sz="2000" dirty="0" smtClean="0">
                <a:solidFill>
                  <a:schemeClr val="bg1"/>
                </a:solidFill>
              </a:rPr>
              <a:t>: fouilleren zonder reden. Alleen in gebieden die door de burgemeester zijn aangewezen. (uitgaansgebied bijv.)</a:t>
            </a: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</a:rPr>
              <a:t>Langer dan 6 uur </a:t>
            </a:r>
            <a:r>
              <a:rPr lang="nl-NL" sz="2000" u="sng" dirty="0" smtClean="0">
                <a:solidFill>
                  <a:schemeClr val="bg1"/>
                </a:solidFill>
              </a:rPr>
              <a:t>vastzitten</a:t>
            </a:r>
            <a:r>
              <a:rPr lang="nl-NL" sz="2000" dirty="0" smtClean="0">
                <a:solidFill>
                  <a:schemeClr val="bg1"/>
                </a:solidFill>
              </a:rPr>
              <a:t> op bureau. (twee maal met drie dagen verlengd worden.</a:t>
            </a:r>
          </a:p>
          <a:p>
            <a:pPr marL="342900" indent="-342900">
              <a:buFont typeface="Arial" pitchFamily="34" charset="0"/>
              <a:buChar char="•"/>
            </a:pPr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59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7" name="Picture 2" descr="http://www.google.nl/url?sa=i&amp;source=images&amp;cd=&amp;docid=h48gvQtdh4gq5M&amp;tbnid=WyWFdX1OYd7DwM:&amp;ved=0CAUQjBwwAA&amp;url=http%3A%2F%2Fwww.rtvnoord.nl%2Fcontent%2Ffoto%2Fgroot%2Fgroot_100526-inval1.jpg&amp;ei=cpadUt3NBKq40QXaroCIBw&amp;psig=AFQjCNFcP1H1i_WOB0NiCuHFqmcVnVESsA&amp;ust=138614577811722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92" r="24811"/>
          <a:stretch/>
        </p:blipFill>
        <p:spPr bwMode="auto">
          <a:xfrm>
            <a:off x="0" y="0"/>
            <a:ext cx="2596551" cy="51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87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339752" y="324981"/>
            <a:ext cx="59695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u="sng" dirty="0" smtClean="0">
                <a:solidFill>
                  <a:schemeClr val="bg1"/>
                </a:solidFill>
              </a:rPr>
              <a:t>Legaliteitsbeginsel</a:t>
            </a:r>
            <a:r>
              <a:rPr lang="nl-NL" sz="2000" dirty="0" smtClean="0">
                <a:solidFill>
                  <a:schemeClr val="bg1"/>
                </a:solidFill>
              </a:rPr>
              <a:t>: De overheid mag alleen beperkingen opleggen aan de vrijheid van burgers als die beperkingen in wetten zijn vastgelegd en voor iedereen gelden.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6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2050" name="Picture 2" descr="http://debrugkrant.nl/wp-content/uploads/2012/04/Arrestati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030284"/>
            <a:ext cx="4603569" cy="268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verkeerspro.nl/wp-content/uploads/2011/02/rechtbank4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26" r="17036"/>
          <a:stretch/>
        </p:blipFill>
        <p:spPr bwMode="auto">
          <a:xfrm>
            <a:off x="1" y="0"/>
            <a:ext cx="197971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956376" y="2499742"/>
            <a:ext cx="749660" cy="412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477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52120" y="-10909"/>
            <a:ext cx="631236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2. Met toestemming rechter: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</a:rPr>
              <a:t>Maximaal 110 dagen </a:t>
            </a:r>
            <a:r>
              <a:rPr lang="nl-NL" sz="2000" u="sng" dirty="0" smtClean="0">
                <a:solidFill>
                  <a:schemeClr val="bg1"/>
                </a:solidFill>
              </a:rPr>
              <a:t>voorarrest</a:t>
            </a:r>
            <a:r>
              <a:rPr lang="nl-NL" sz="2000" dirty="0" smtClean="0">
                <a:solidFill>
                  <a:schemeClr val="bg1"/>
                </a:solidFill>
              </a:rPr>
              <a:t>, daarna altijd een rechtszaak. (</a:t>
            </a:r>
            <a:r>
              <a:rPr lang="nl-NL" sz="2000" u="sng" dirty="0" smtClean="0">
                <a:solidFill>
                  <a:schemeClr val="bg1"/>
                </a:solidFill>
              </a:rPr>
              <a:t>pro-formazitting</a:t>
            </a:r>
            <a:r>
              <a:rPr lang="nl-NL" sz="2000" dirty="0" smtClean="0">
                <a:solidFill>
                  <a:schemeClr val="bg1"/>
                </a:solidFill>
              </a:rPr>
              <a:t>)</a:t>
            </a:r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</a:rPr>
              <a:t>Infiltreren in misdaadorganisaties en terroristische groeperingen. </a:t>
            </a:r>
            <a:r>
              <a:rPr lang="nl-NL" sz="2000" u="sng" dirty="0" smtClean="0">
                <a:solidFill>
                  <a:schemeClr val="bg1"/>
                </a:solidFill>
              </a:rPr>
              <a:t>Uitlokking</a:t>
            </a:r>
            <a:r>
              <a:rPr lang="nl-NL" sz="2000" dirty="0" smtClean="0">
                <a:solidFill>
                  <a:schemeClr val="bg1"/>
                </a:solidFill>
              </a:rPr>
              <a:t> is verboden.</a:t>
            </a:r>
          </a:p>
          <a:p>
            <a:pPr marL="342900" indent="-342900">
              <a:buFont typeface="Arial" pitchFamily="34" charset="0"/>
              <a:buChar char="•"/>
            </a:pPr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60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5122" name="Picture 2" descr="http://www.refdag.nl/polopoly_fs/joran_van_der_sloot_gefilmd_met_de_verborgen_camera_1_26877!image/104330176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616234"/>
            <a:ext cx="3824887" cy="237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nl/url?sa=i&amp;source=images&amp;cd=&amp;docid=h48gvQtdh4gq5M&amp;tbnid=WyWFdX1OYd7DwM:&amp;ved=0CAUQjBwwAA&amp;url=http%3A%2F%2Fwww.rtvnoord.nl%2Fcontent%2Ffoto%2Fgroot%2Fgroot_100526-inval1.jpg&amp;ei=cpadUt3NBKq40QXaroCIBw&amp;psig=AFQjCNFcP1H1i_WOB0NiCuHFqmcVnVESsA&amp;ust=138614577811722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92" r="24811"/>
          <a:stretch/>
        </p:blipFill>
        <p:spPr bwMode="auto">
          <a:xfrm>
            <a:off x="0" y="0"/>
            <a:ext cx="2596551" cy="51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28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4970" y="-16278"/>
            <a:ext cx="427885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3. Vervolging door Openbaar Ministerie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Vervolgingsmonopolie.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Openbaar Ministerie</a:t>
            </a:r>
            <a:r>
              <a:rPr lang="nl-NL" sz="2000" dirty="0" smtClean="0">
                <a:solidFill>
                  <a:schemeClr val="bg1"/>
                </a:solidFill>
              </a:rPr>
              <a:t>: alle officieren van justitie bij elkaar.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>
                <a:solidFill>
                  <a:schemeClr val="bg1"/>
                </a:solidFill>
              </a:rPr>
              <a:t>Openbare aanklager</a:t>
            </a:r>
            <a:r>
              <a:rPr lang="nl-NL" sz="2000" dirty="0">
                <a:solidFill>
                  <a:schemeClr val="bg1"/>
                </a:solidFill>
              </a:rPr>
              <a:t>: zij zoekt namens de samenleving naar bewijzen tegen </a:t>
            </a:r>
            <a:r>
              <a:rPr lang="nl-NL" sz="2000" dirty="0" smtClean="0">
                <a:solidFill>
                  <a:schemeClr val="bg1"/>
                </a:solidFill>
              </a:rPr>
              <a:t>een </a:t>
            </a:r>
            <a:r>
              <a:rPr lang="nl-NL" sz="2000" dirty="0">
                <a:solidFill>
                  <a:schemeClr val="bg1"/>
                </a:solidFill>
              </a:rPr>
              <a:t>verdachte en kan een straf tegen hem eisen.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61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2" t="15482" r="42659" b="22948"/>
          <a:stretch/>
        </p:blipFill>
        <p:spPr bwMode="auto">
          <a:xfrm>
            <a:off x="6903820" y="483518"/>
            <a:ext cx="2240180" cy="2586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3773747"/>
            <a:ext cx="809849" cy="753007"/>
          </a:xfrm>
          <a:prstGeom prst="rect">
            <a:avLst/>
          </a:prstGeom>
        </p:spPr>
      </p:pic>
      <p:pic>
        <p:nvPicPr>
          <p:cNvPr id="10" name="Picture 2" descr="http://www.google.nl/url?sa=i&amp;source=images&amp;cd=&amp;docid=h48gvQtdh4gq5M&amp;tbnid=WyWFdX1OYd7DwM:&amp;ved=0CAUQjBwwAA&amp;url=http%3A%2F%2Fwww.rtvnoord.nl%2Fcontent%2Ffoto%2Fgroot%2Fgroot_100526-inval1.jpg&amp;ei=cpadUt3NBKq40QXaroCIBw&amp;psig=AFQjCNFcP1H1i_WOB0NiCuHFqmcVnVESsA&amp;ust=138614577811722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92" r="24811"/>
          <a:stretch/>
        </p:blipFill>
        <p:spPr bwMode="auto">
          <a:xfrm>
            <a:off x="0" y="0"/>
            <a:ext cx="2596551" cy="51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51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4970" y="-16278"/>
            <a:ext cx="396325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Nadat de politie een onderzoek heeft gedaan kan de officier van justitie drie dingen doen: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2000" u="sng" dirty="0" smtClean="0">
                <a:solidFill>
                  <a:schemeClr val="bg1"/>
                </a:solidFill>
              </a:rPr>
              <a:t>Seponeren</a:t>
            </a:r>
            <a:r>
              <a:rPr lang="nl-NL" sz="2000" dirty="0" smtClean="0">
                <a:solidFill>
                  <a:schemeClr val="bg1"/>
                </a:solidFill>
              </a:rPr>
              <a:t>: geen rechtszaak.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u="sng" dirty="0" smtClean="0">
                <a:solidFill>
                  <a:schemeClr val="bg1"/>
                </a:solidFill>
              </a:rPr>
              <a:t>Schikken: </a:t>
            </a:r>
            <a:r>
              <a:rPr lang="nl-NL" sz="2000" dirty="0" smtClean="0">
                <a:solidFill>
                  <a:schemeClr val="bg1"/>
                </a:solidFill>
              </a:rPr>
              <a:t>regeling met de verdachte om een rechtszaak te voorkomen.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u="sng" dirty="0" smtClean="0">
                <a:solidFill>
                  <a:schemeClr val="bg1"/>
                </a:solidFill>
              </a:rPr>
              <a:t>Vervolgen.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62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2" t="15482" r="42659" b="22948"/>
          <a:stretch/>
        </p:blipFill>
        <p:spPr bwMode="auto">
          <a:xfrm>
            <a:off x="6903820" y="483518"/>
            <a:ext cx="2240180" cy="2586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 descr="http://www.google.nl/url?sa=i&amp;source=images&amp;cd=&amp;docid=h48gvQtdh4gq5M&amp;tbnid=WyWFdX1OYd7DwM:&amp;ved=0CAUQjBwwAA&amp;url=http%3A%2F%2Fwww.rtvnoord.nl%2Fcontent%2Ffoto%2Fgroot%2Fgroot_100526-inval1.jpg&amp;ei=cpadUt3NBKq40QXaroCIBw&amp;psig=AFQjCNFcP1H1i_WOB0NiCuHFqmcVnVESsA&amp;ust=138614577811722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92" r="24811"/>
          <a:stretch/>
        </p:blipFill>
        <p:spPr bwMode="auto">
          <a:xfrm>
            <a:off x="0" y="0"/>
            <a:ext cx="2596551" cy="51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57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4970" y="-16278"/>
            <a:ext cx="605148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4</a:t>
            </a:r>
            <a:r>
              <a:rPr lang="nl-NL" sz="2000" dirty="0" smtClean="0">
                <a:solidFill>
                  <a:schemeClr val="bg1"/>
                </a:solidFill>
              </a:rPr>
              <a:t>. berechting</a:t>
            </a:r>
          </a:p>
          <a:p>
            <a:r>
              <a:rPr lang="nl-NL" sz="2000" dirty="0" smtClean="0">
                <a:solidFill>
                  <a:schemeClr val="bg1"/>
                </a:solidFill>
              </a:rPr>
              <a:t>Kleine zaak (winkeldiefstal): </a:t>
            </a:r>
            <a:r>
              <a:rPr lang="nl-NL" sz="2000" u="sng" dirty="0" smtClean="0">
                <a:solidFill>
                  <a:schemeClr val="bg1"/>
                </a:solidFill>
              </a:rPr>
              <a:t>politierechter.</a:t>
            </a:r>
            <a:r>
              <a:rPr lang="nl-NL" sz="2000" dirty="0" smtClean="0">
                <a:solidFill>
                  <a:schemeClr val="bg1"/>
                </a:solidFill>
              </a:rPr>
              <a:t> Beslist alleen.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Grote strafzaak: </a:t>
            </a:r>
            <a:r>
              <a:rPr lang="nl-NL" sz="2000" u="sng" dirty="0" smtClean="0">
                <a:solidFill>
                  <a:schemeClr val="bg1"/>
                </a:solidFill>
              </a:rPr>
              <a:t>meervoudige kamer</a:t>
            </a:r>
            <a:r>
              <a:rPr lang="nl-NL" sz="2000" dirty="0" smtClean="0">
                <a:solidFill>
                  <a:schemeClr val="bg1"/>
                </a:solidFill>
              </a:rPr>
              <a:t>. Drie rechters.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Strafzaak is altijd openbaar, slecht bij uitzondering achter gesloten deuren.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63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1026" name="Picture 2" descr="http://www.taxipro.nl/wp-content/uploads/2011/04/rechtbank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60" r="27670"/>
          <a:stretch/>
        </p:blipFill>
        <p:spPr bwMode="auto">
          <a:xfrm>
            <a:off x="0" y="-16702"/>
            <a:ext cx="2482000" cy="520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hetomvoorjou.nl/publish/pages/148907/politierechter-en-jongen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172837"/>
            <a:ext cx="2585864" cy="172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ts2.mm.bing.net/th?id=H.4967053550618161&amp;pid=1.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992638"/>
            <a:ext cx="2567700" cy="192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42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4970" y="-16278"/>
            <a:ext cx="6051486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Terechtzitting</a:t>
            </a:r>
            <a:r>
              <a:rPr lang="nl-NL" sz="2000" dirty="0" smtClean="0">
                <a:solidFill>
                  <a:schemeClr val="bg1"/>
                </a:solidFill>
              </a:rPr>
              <a:t>: de behandeling van het strafbare feit door de rechter.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i="1" dirty="0" smtClean="0">
                <a:solidFill>
                  <a:schemeClr val="bg1"/>
                </a:solidFill>
              </a:rPr>
              <a:t>Hoe verloopt dit?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Dagvaarding:</a:t>
            </a:r>
            <a:r>
              <a:rPr lang="nl-NL" sz="2000" dirty="0" smtClean="0">
                <a:solidFill>
                  <a:schemeClr val="bg1"/>
                </a:solidFill>
              </a:rPr>
              <a:t> hierin staat waarvan je verdacht wordt en wanneer je rechtszaak plaatsvindt.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Hulp van een advocaat, geen geld?: </a:t>
            </a:r>
            <a:r>
              <a:rPr lang="nl-NL" sz="2000" u="sng" dirty="0" smtClean="0">
                <a:solidFill>
                  <a:schemeClr val="bg1"/>
                </a:solidFill>
              </a:rPr>
              <a:t>pro-Deoadvocaat</a:t>
            </a:r>
            <a:r>
              <a:rPr lang="nl-NL" sz="2000" dirty="0" smtClean="0">
                <a:solidFill>
                  <a:schemeClr val="bg1"/>
                </a:solidFill>
              </a:rPr>
              <a:t> (vraagt maar een kleine vergoeding)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64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531" y="4002804"/>
            <a:ext cx="809849" cy="753007"/>
          </a:xfrm>
          <a:prstGeom prst="rect">
            <a:avLst/>
          </a:prstGeom>
        </p:spPr>
      </p:pic>
      <p:pic>
        <p:nvPicPr>
          <p:cNvPr id="1026" name="Picture 2" descr="http://www.taxipro.nl/wp-content/uploads/2011/04/rechtbank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60" r="27670"/>
          <a:stretch/>
        </p:blipFill>
        <p:spPr bwMode="auto">
          <a:xfrm>
            <a:off x="0" y="-16702"/>
            <a:ext cx="2482000" cy="520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40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4970" y="-16278"/>
            <a:ext cx="6051486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Elke rechtszaak kent zeven stappen.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2000" u="sng" dirty="0" smtClean="0">
                <a:solidFill>
                  <a:schemeClr val="bg1"/>
                </a:solidFill>
              </a:rPr>
              <a:t>Opening:</a:t>
            </a:r>
            <a:r>
              <a:rPr lang="nl-NL" sz="2000" dirty="0" smtClean="0">
                <a:solidFill>
                  <a:schemeClr val="bg1"/>
                </a:solidFill>
              </a:rPr>
              <a:t> rechter controleert persoonsgegevens. Uitleg aan de verdachte, o.a. van zwijgrecht.</a:t>
            </a:r>
          </a:p>
          <a:p>
            <a:pPr marL="457200" indent="-457200">
              <a:buFont typeface="+mj-lt"/>
              <a:buAutoNum type="arabicPeriod"/>
            </a:pPr>
            <a:endParaRPr lang="nl-NL" sz="2000" u="sng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2000" u="sng" dirty="0" smtClean="0">
                <a:solidFill>
                  <a:schemeClr val="bg1"/>
                </a:solidFill>
              </a:rPr>
              <a:t>Tenlastelegging of aanklacht</a:t>
            </a:r>
            <a:r>
              <a:rPr lang="nl-NL" sz="2000" dirty="0" smtClean="0">
                <a:solidFill>
                  <a:schemeClr val="bg1"/>
                </a:solidFill>
              </a:rPr>
              <a:t>: de officier leest de aanklacht voor.</a:t>
            </a:r>
          </a:p>
          <a:p>
            <a:pPr marL="457200" indent="-457200">
              <a:buFont typeface="+mj-lt"/>
              <a:buAutoNum type="arabicPeriod"/>
            </a:pPr>
            <a:endParaRPr lang="nl-NL" sz="2000" u="sng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65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531" y="4002804"/>
            <a:ext cx="809849" cy="753007"/>
          </a:xfrm>
          <a:prstGeom prst="rect">
            <a:avLst/>
          </a:prstGeom>
        </p:spPr>
      </p:pic>
      <p:pic>
        <p:nvPicPr>
          <p:cNvPr id="1026" name="Picture 2" descr="http://www.taxipro.nl/wp-content/uploads/2011/04/rechtbank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60" r="27670"/>
          <a:stretch/>
        </p:blipFill>
        <p:spPr bwMode="auto">
          <a:xfrm>
            <a:off x="0" y="-16702"/>
            <a:ext cx="2482000" cy="520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95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4970" y="-16278"/>
            <a:ext cx="605148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u="sng" dirty="0" smtClean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3. Onderzoek</a:t>
            </a:r>
            <a:r>
              <a:rPr lang="nl-NL" sz="2000" dirty="0" smtClean="0">
                <a:solidFill>
                  <a:schemeClr val="bg1"/>
                </a:solidFill>
              </a:rPr>
              <a:t>: rechter begint aan het onderzoek.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66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1026" name="Picture 2" descr="http://www.taxipro.nl/wp-content/uploads/2011/04/rechtbank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60" r="27670"/>
          <a:stretch/>
        </p:blipFill>
        <p:spPr bwMode="auto">
          <a:xfrm>
            <a:off x="0" y="-16702"/>
            <a:ext cx="2482000" cy="520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533743"/>
              </p:ext>
            </p:extLst>
          </p:nvPr>
        </p:nvGraphicFramePr>
        <p:xfrm>
          <a:off x="2651530" y="691194"/>
          <a:ext cx="6096000" cy="40335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32000"/>
                <a:gridCol w="2624774"/>
                <a:gridCol w="1439226"/>
              </a:tblGrid>
              <a:tr h="370840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 smtClean="0"/>
                        <a:t>Werkwijze</a:t>
                      </a:r>
                      <a:endParaRPr lang="nl-N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 smtClean="0"/>
                        <a:t>Verplichting</a:t>
                      </a:r>
                      <a:endParaRPr lang="nl-NL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sz="1600" dirty="0" smtClean="0"/>
                        <a:t>Rechter</a:t>
                      </a:r>
                      <a:endParaRPr lang="nl-N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 smtClean="0"/>
                        <a:t>Ondervragen verdachte en getuige. Omstandigheden</a:t>
                      </a:r>
                      <a:r>
                        <a:rPr lang="nl-NL" sz="1600" baseline="0" dirty="0" smtClean="0"/>
                        <a:t> onderzoeken.</a:t>
                      </a:r>
                      <a:endParaRPr lang="nl-N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 smtClean="0"/>
                        <a:t>-</a:t>
                      </a:r>
                      <a:endParaRPr lang="nl-NL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sz="1600" dirty="0" smtClean="0"/>
                        <a:t>Officier van Justitie</a:t>
                      </a:r>
                      <a:endParaRPr lang="nl-N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smtClean="0"/>
                        <a:t>Ondervragen verdachte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 smtClean="0"/>
                        <a:t>-</a:t>
                      </a:r>
                      <a:endParaRPr lang="nl-NL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sz="1600" dirty="0" smtClean="0"/>
                        <a:t>Advocaat van verdachte</a:t>
                      </a:r>
                      <a:endParaRPr lang="nl-N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smtClean="0"/>
                        <a:t>Ondervragen verdachte en getuige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 smtClean="0"/>
                        <a:t>-</a:t>
                      </a:r>
                      <a:endParaRPr lang="nl-NL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sz="1600" dirty="0" smtClean="0"/>
                        <a:t>Getuigen.</a:t>
                      </a:r>
                      <a:endParaRPr lang="nl-N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 smtClean="0"/>
                        <a:t>Aanwezig zijn. Vragen</a:t>
                      </a:r>
                      <a:r>
                        <a:rPr lang="nl-NL" sz="1600" baseline="0" dirty="0" smtClean="0"/>
                        <a:t> beantwoorden.</a:t>
                      </a:r>
                      <a:endParaRPr lang="nl-N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 smtClean="0"/>
                        <a:t>Waarheid te spreken (anders </a:t>
                      </a:r>
                      <a:r>
                        <a:rPr lang="nl-NL" sz="1600" u="sng" dirty="0" smtClean="0"/>
                        <a:t>meineed</a:t>
                      </a:r>
                      <a:r>
                        <a:rPr lang="nl-NL" sz="1600" dirty="0" smtClean="0"/>
                        <a:t>)</a:t>
                      </a:r>
                      <a:endParaRPr lang="nl-NL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sz="1600" dirty="0" smtClean="0"/>
                        <a:t>Verdachte</a:t>
                      </a:r>
                      <a:endParaRPr lang="nl-N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 smtClean="0"/>
                        <a:t>Aanwezig zijn. Reageren op vragen en opmerkingen.</a:t>
                      </a:r>
                      <a:endParaRPr lang="nl-N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 smtClean="0"/>
                        <a:t>Niet</a:t>
                      </a:r>
                      <a:r>
                        <a:rPr lang="nl-NL" sz="1600" baseline="0" dirty="0" smtClean="0"/>
                        <a:t> verplicht tot medewerking.</a:t>
                      </a:r>
                      <a:endParaRPr lang="nl-NL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649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4970" y="-16278"/>
            <a:ext cx="6051486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4. Requisitoir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Officier probeert aan te tonen dat de verdachte schuldig is en eist een bepaalde straf.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5. Pleidooi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Advocaat houdt het pleidooi waarmee hij de verdachte verdedigt.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6. Laatste woord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Verdachte heeft altijd het laatste woord.</a:t>
            </a:r>
          </a:p>
          <a:p>
            <a:pPr marL="457200" indent="-457200">
              <a:buFont typeface="+mj-lt"/>
              <a:buAutoNum type="arabicPeriod"/>
            </a:pPr>
            <a:endParaRPr lang="nl-NL" sz="2000" u="sng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67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531" y="4002804"/>
            <a:ext cx="809849" cy="753007"/>
          </a:xfrm>
          <a:prstGeom prst="rect">
            <a:avLst/>
          </a:prstGeom>
        </p:spPr>
      </p:pic>
      <p:pic>
        <p:nvPicPr>
          <p:cNvPr id="1026" name="Picture 2" descr="http://www.taxipro.nl/wp-content/uploads/2011/04/rechtbank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60" r="27670"/>
          <a:stretch/>
        </p:blipFill>
        <p:spPr bwMode="auto">
          <a:xfrm>
            <a:off x="0" y="-16702"/>
            <a:ext cx="2482000" cy="520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79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4970" y="-16278"/>
            <a:ext cx="605148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7. Vonnis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Uitspraak van de rechter.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Rechter legt een </a:t>
            </a:r>
            <a:r>
              <a:rPr lang="nl-NL" sz="2000" u="sng" dirty="0" smtClean="0">
                <a:solidFill>
                  <a:schemeClr val="bg1"/>
                </a:solidFill>
              </a:rPr>
              <a:t>straf</a:t>
            </a:r>
            <a:r>
              <a:rPr lang="nl-NL" sz="2000" dirty="0">
                <a:solidFill>
                  <a:schemeClr val="bg1"/>
                </a:solidFill>
              </a:rPr>
              <a:t> </a:t>
            </a:r>
            <a:r>
              <a:rPr lang="nl-NL" sz="2000" dirty="0" smtClean="0">
                <a:solidFill>
                  <a:schemeClr val="bg1"/>
                </a:solidFill>
              </a:rPr>
              <a:t>of </a:t>
            </a:r>
            <a:r>
              <a:rPr lang="nl-NL" sz="2000" u="sng" dirty="0" smtClean="0">
                <a:solidFill>
                  <a:schemeClr val="bg1"/>
                </a:solidFill>
              </a:rPr>
              <a:t>strafmaatregelen</a:t>
            </a:r>
            <a:r>
              <a:rPr lang="nl-NL" sz="2000" dirty="0" smtClean="0">
                <a:solidFill>
                  <a:schemeClr val="bg1"/>
                </a:solidFill>
              </a:rPr>
              <a:t> op. Deze moeten in de wet staan.</a:t>
            </a:r>
          </a:p>
          <a:p>
            <a:pPr marL="457200" indent="-457200">
              <a:buFont typeface="+mj-lt"/>
              <a:buAutoNum type="arabicPeriod"/>
            </a:pPr>
            <a:endParaRPr lang="nl-NL" sz="2000" u="sng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68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531" y="4002804"/>
            <a:ext cx="809849" cy="753007"/>
          </a:xfrm>
          <a:prstGeom prst="rect">
            <a:avLst/>
          </a:prstGeom>
        </p:spPr>
      </p:pic>
      <p:pic>
        <p:nvPicPr>
          <p:cNvPr id="1026" name="Picture 2" descr="http://www.taxipro.nl/wp-content/uploads/2011/04/rechtbank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60" r="27670"/>
          <a:stretch/>
        </p:blipFill>
        <p:spPr bwMode="auto">
          <a:xfrm>
            <a:off x="0" y="-16702"/>
            <a:ext cx="2482000" cy="520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03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4970" y="-16278"/>
            <a:ext cx="6051486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5. Hoger beroep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Hoger beroep</a:t>
            </a:r>
            <a:r>
              <a:rPr lang="nl-NL" sz="2000" dirty="0" smtClean="0">
                <a:solidFill>
                  <a:schemeClr val="bg1"/>
                </a:solidFill>
              </a:rPr>
              <a:t>: strafzaak wordt overgedaan bij het </a:t>
            </a:r>
            <a:r>
              <a:rPr lang="nl-NL" sz="2000" u="sng" dirty="0" smtClean="0">
                <a:solidFill>
                  <a:schemeClr val="bg1"/>
                </a:solidFill>
              </a:rPr>
              <a:t>gerechtshof</a:t>
            </a:r>
            <a:r>
              <a:rPr lang="nl-NL" sz="2000" dirty="0" smtClean="0">
                <a:solidFill>
                  <a:schemeClr val="bg1"/>
                </a:solidFill>
              </a:rPr>
              <a:t>. 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Na die uitspraak: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Cassatie</a:t>
            </a:r>
            <a:r>
              <a:rPr lang="nl-NL" sz="2000" dirty="0" smtClean="0">
                <a:solidFill>
                  <a:schemeClr val="bg1"/>
                </a:solidFill>
              </a:rPr>
              <a:t>: Strafzaak worden overgedaan door Hoge Raad.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Deze uitspraak is bindend</a:t>
            </a:r>
          </a:p>
          <a:p>
            <a:pPr marL="457200" indent="-457200">
              <a:buFont typeface="+mj-lt"/>
              <a:buAutoNum type="arabicPeriod"/>
            </a:pPr>
            <a:endParaRPr lang="nl-NL" sz="2000" u="sng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69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531" y="4002804"/>
            <a:ext cx="809849" cy="753007"/>
          </a:xfrm>
          <a:prstGeom prst="rect">
            <a:avLst/>
          </a:prstGeom>
        </p:spPr>
      </p:pic>
      <p:pic>
        <p:nvPicPr>
          <p:cNvPr id="1026" name="Picture 2" descr="http://www.taxipro.nl/wp-content/uploads/2011/04/rechtbank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60" r="27670"/>
          <a:stretch/>
        </p:blipFill>
        <p:spPr bwMode="auto">
          <a:xfrm>
            <a:off x="0" y="-16702"/>
            <a:ext cx="2482000" cy="520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53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987824" y="357504"/>
            <a:ext cx="59695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Herhaling: een rechtsstaat heeft drie beginselen: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 smtClean="0">
                <a:solidFill>
                  <a:schemeClr val="bg1"/>
                </a:solidFill>
              </a:rPr>
              <a:t>Scheiding der Machten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 smtClean="0">
                <a:solidFill>
                  <a:schemeClr val="bg1"/>
                </a:solidFill>
              </a:rPr>
              <a:t>Grondrechten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 smtClean="0">
                <a:solidFill>
                  <a:schemeClr val="bg1"/>
                </a:solidFill>
              </a:rPr>
              <a:t>Legaliteitsbeginsel</a:t>
            </a: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7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" name="Picture 4" descr="http://www.verkeerspro.nl/wp-content/uploads/2011/02/rechtbank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26" r="17036"/>
          <a:stretch/>
        </p:blipFill>
        <p:spPr bwMode="auto">
          <a:xfrm>
            <a:off x="1" y="0"/>
            <a:ext cx="197971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956376" y="2499742"/>
            <a:ext cx="749660" cy="412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028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4970" y="-16278"/>
            <a:ext cx="6051486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6. Uitvoering van opgelegde straf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Door uitvoerende macht: Ministerie van Veiligheid en Justitie. En Dienst Justitiële inrichtingen(</a:t>
            </a:r>
            <a:r>
              <a:rPr lang="nl-NL" sz="2000" dirty="0" err="1" smtClean="0">
                <a:solidFill>
                  <a:schemeClr val="bg1"/>
                </a:solidFill>
              </a:rPr>
              <a:t>dji</a:t>
            </a:r>
            <a:r>
              <a:rPr lang="nl-NL" sz="2000" dirty="0" smtClean="0">
                <a:solidFill>
                  <a:schemeClr val="bg1"/>
                </a:solidFill>
              </a:rPr>
              <a:t>).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Gedetineerden</a:t>
            </a:r>
            <a:r>
              <a:rPr lang="nl-NL" sz="2000" dirty="0" smtClean="0">
                <a:solidFill>
                  <a:schemeClr val="bg1"/>
                </a:solidFill>
              </a:rPr>
              <a:t> hebben nog steeds bepaalde rechten. </a:t>
            </a:r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u="sng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70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531" y="4002804"/>
            <a:ext cx="809849" cy="753007"/>
          </a:xfrm>
          <a:prstGeom prst="rect">
            <a:avLst/>
          </a:prstGeom>
        </p:spPr>
      </p:pic>
      <p:pic>
        <p:nvPicPr>
          <p:cNvPr id="1026" name="Picture 2" descr="http://www.taxipro.nl/wp-content/uploads/2011/04/rechtbank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60" r="27670"/>
          <a:stretch/>
        </p:blipFill>
        <p:spPr bwMode="auto">
          <a:xfrm>
            <a:off x="0" y="-16702"/>
            <a:ext cx="2482000" cy="520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://ts1.mm.bing.net/th?id=H.4963170900444668&amp;pid=1.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030" y="2455256"/>
            <a:ext cx="3619233" cy="243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667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4970" y="-16278"/>
            <a:ext cx="6051486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Voorwaardelijke straf: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Dader krijgt straf niet onder voorwaarde dat hij binnen een bepaalde proeftijd niet een soortgelijk strafbaar feit begaat.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Meeste hebben recht op voorwaardelijke vrijlating na uitzitten twee derde van de straf.</a:t>
            </a:r>
          </a:p>
          <a:p>
            <a:pPr marL="457200" indent="-457200">
              <a:buFont typeface="+mj-lt"/>
              <a:buAutoNum type="arabicPeriod"/>
            </a:pPr>
            <a:endParaRPr lang="nl-NL" sz="2000" u="sng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71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151" y="1497687"/>
            <a:ext cx="809849" cy="753007"/>
          </a:xfrm>
          <a:prstGeom prst="rect">
            <a:avLst/>
          </a:prstGeom>
        </p:spPr>
      </p:pic>
      <p:pic>
        <p:nvPicPr>
          <p:cNvPr id="1026" name="Picture 2" descr="http://www.taxipro.nl/wp-content/uploads/2011/04/rechtbank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60" r="27670"/>
          <a:stretch/>
        </p:blipFill>
        <p:spPr bwMode="auto">
          <a:xfrm>
            <a:off x="0" y="-16702"/>
            <a:ext cx="2482000" cy="520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0" t="13108" r="19940" b="22800"/>
          <a:stretch/>
        </p:blipFill>
        <p:spPr bwMode="auto">
          <a:xfrm>
            <a:off x="4206694" y="2933137"/>
            <a:ext cx="2649220" cy="22428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1713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4970" y="-16278"/>
            <a:ext cx="605148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endParaRPr lang="nl-NL" sz="2000" u="sng" dirty="0" smtClean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u="sng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u="sng" dirty="0" smtClean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u="sng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u="sng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6. Het Strafrecht</a:t>
            </a:r>
            <a:endParaRPr lang="nl-NL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72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5" name="Picture 2" descr="http://thepostonline.nl/wp-content/uploads/2013/01/Vrouwe-Justitia-621x32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21" r="27015"/>
          <a:stretch/>
        </p:blipFill>
        <p:spPr bwMode="auto">
          <a:xfrm>
            <a:off x="0" y="-16278"/>
            <a:ext cx="2483768" cy="513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4"/>
          <a:srcRect l="-32098" t="11661" r="38740" b="7874"/>
          <a:stretch/>
        </p:blipFill>
        <p:spPr>
          <a:xfrm>
            <a:off x="-4837316" y="-20435"/>
            <a:ext cx="11713572" cy="5676024"/>
          </a:xfrm>
          <a:prstGeom prst="rect">
            <a:avLst/>
          </a:prstGeom>
        </p:spPr>
      </p:pic>
      <p:sp>
        <p:nvSpPr>
          <p:cNvPr id="8" name="Rechthoek 7">
            <a:hlinkClick r:id="rId5" action="ppaction://hlinkfile"/>
          </p:cNvPr>
          <p:cNvSpPr/>
          <p:nvPr/>
        </p:nvSpPr>
        <p:spPr>
          <a:xfrm>
            <a:off x="7236296" y="987574"/>
            <a:ext cx="360040" cy="3600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hthoek 8">
            <a:hlinkClick r:id="rId6" action="ppaction://hlinkfile"/>
          </p:cNvPr>
          <p:cNvSpPr/>
          <p:nvPr/>
        </p:nvSpPr>
        <p:spPr>
          <a:xfrm>
            <a:off x="7236296" y="1707654"/>
            <a:ext cx="360040" cy="3600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372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843808" y="987574"/>
            <a:ext cx="60514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chemeClr val="bg1"/>
                </a:solidFill>
              </a:rPr>
              <a:t>8 </a:t>
            </a:r>
            <a:r>
              <a:rPr lang="en-US" sz="2000" u="sng" dirty="0" err="1" smtClean="0">
                <a:solidFill>
                  <a:schemeClr val="bg1"/>
                </a:solidFill>
              </a:rPr>
              <a:t>Welk</a:t>
            </a:r>
            <a:r>
              <a:rPr lang="en-US" sz="2000" u="sng" dirty="0" smtClean="0">
                <a:solidFill>
                  <a:schemeClr val="bg1"/>
                </a:solidFill>
              </a:rPr>
              <a:t> </a:t>
            </a:r>
            <a:r>
              <a:rPr lang="en-US" sz="2000" u="sng" dirty="0" err="1" smtClean="0">
                <a:solidFill>
                  <a:schemeClr val="bg1"/>
                </a:solidFill>
              </a:rPr>
              <a:t>rechtsgebied</a:t>
            </a:r>
            <a:endParaRPr lang="en-US" sz="2000" u="sng" dirty="0" smtClean="0">
              <a:solidFill>
                <a:schemeClr val="bg1"/>
              </a:solidFill>
            </a:endParaRPr>
          </a:p>
          <a:p>
            <a:r>
              <a:rPr lang="en-US" sz="2000" u="sng" dirty="0" smtClean="0">
                <a:solidFill>
                  <a:schemeClr val="bg1"/>
                </a:solidFill>
              </a:rPr>
              <a:t>10 </a:t>
            </a:r>
            <a:r>
              <a:rPr lang="en-US" sz="2000" u="sng" dirty="0" err="1" smtClean="0">
                <a:solidFill>
                  <a:schemeClr val="bg1"/>
                </a:solidFill>
              </a:rPr>
              <a:t>Afschaffen</a:t>
            </a:r>
            <a:r>
              <a:rPr lang="en-US" sz="2000" u="sng" dirty="0">
                <a:solidFill>
                  <a:schemeClr val="bg1"/>
                </a:solidFill>
              </a:rPr>
              <a:t> </a:t>
            </a:r>
            <a:r>
              <a:rPr lang="en-US" sz="2000" u="sng" dirty="0" smtClean="0">
                <a:solidFill>
                  <a:schemeClr val="bg1"/>
                </a:solidFill>
              </a:rPr>
              <a:t>of </a:t>
            </a:r>
            <a:endParaRPr lang="en-US" sz="2000" u="sng" dirty="0" smtClean="0">
              <a:solidFill>
                <a:schemeClr val="bg1"/>
              </a:solidFill>
            </a:endParaRPr>
          </a:p>
          <a:p>
            <a:r>
              <a:rPr lang="en-US" sz="2000" u="sng" dirty="0" smtClean="0">
                <a:solidFill>
                  <a:schemeClr val="bg1"/>
                </a:solidFill>
              </a:rPr>
              <a:t>12 Op de </a:t>
            </a:r>
            <a:r>
              <a:rPr lang="en-US" sz="2000" u="sng" dirty="0" err="1" smtClean="0">
                <a:solidFill>
                  <a:schemeClr val="bg1"/>
                </a:solidFill>
              </a:rPr>
              <a:t>stoel</a:t>
            </a:r>
            <a:r>
              <a:rPr lang="en-US" sz="2000" u="sng" dirty="0" smtClean="0">
                <a:solidFill>
                  <a:schemeClr val="bg1"/>
                </a:solidFill>
              </a:rPr>
              <a:t> van de </a:t>
            </a:r>
            <a:r>
              <a:rPr lang="en-US" sz="2000" u="sng" dirty="0" err="1" smtClean="0">
                <a:solidFill>
                  <a:schemeClr val="bg1"/>
                </a:solidFill>
              </a:rPr>
              <a:t>officier</a:t>
            </a:r>
            <a:r>
              <a:rPr lang="en-US" sz="2000" u="sng" dirty="0" smtClean="0">
                <a:solidFill>
                  <a:schemeClr val="bg1"/>
                </a:solidFill>
              </a:rPr>
              <a:t> van </a:t>
            </a:r>
            <a:r>
              <a:rPr lang="en-US" sz="2000" u="sng" dirty="0" err="1" smtClean="0">
                <a:solidFill>
                  <a:schemeClr val="bg1"/>
                </a:solidFill>
              </a:rPr>
              <a:t>Justitie</a:t>
            </a:r>
            <a:endParaRPr lang="en-US" sz="2000" u="sng" dirty="0" smtClean="0">
              <a:solidFill>
                <a:schemeClr val="bg1"/>
              </a:solidFill>
            </a:endParaRPr>
          </a:p>
          <a:p>
            <a:r>
              <a:rPr lang="en-US" sz="2000" u="sng" dirty="0" smtClean="0">
                <a:solidFill>
                  <a:schemeClr val="bg1"/>
                </a:solidFill>
              </a:rPr>
              <a:t>11 Op de </a:t>
            </a:r>
            <a:r>
              <a:rPr lang="en-US" sz="2000" u="sng" dirty="0" err="1" smtClean="0">
                <a:solidFill>
                  <a:schemeClr val="bg1"/>
                </a:solidFill>
              </a:rPr>
              <a:t>stoel</a:t>
            </a:r>
            <a:r>
              <a:rPr lang="en-US" sz="2000" u="sng" dirty="0" smtClean="0">
                <a:solidFill>
                  <a:schemeClr val="bg1"/>
                </a:solidFill>
              </a:rPr>
              <a:t> van de </a:t>
            </a:r>
            <a:r>
              <a:rPr lang="en-US" sz="2000" u="sng" dirty="0" err="1" smtClean="0">
                <a:solidFill>
                  <a:schemeClr val="bg1"/>
                </a:solidFill>
              </a:rPr>
              <a:t>advocaat</a:t>
            </a:r>
            <a:endParaRPr lang="en-US" sz="2000" u="sng" dirty="0" smtClean="0">
              <a:solidFill>
                <a:schemeClr val="bg1"/>
              </a:solidFill>
            </a:endParaRPr>
          </a:p>
          <a:p>
            <a:r>
              <a:rPr lang="en-US" sz="2000" u="sng" dirty="0" smtClean="0">
                <a:solidFill>
                  <a:schemeClr val="bg1"/>
                </a:solidFill>
              </a:rPr>
              <a:t>12 </a:t>
            </a:r>
            <a:r>
              <a:rPr lang="en-US" sz="2000" u="sng" dirty="0" err="1" smtClean="0">
                <a:solidFill>
                  <a:schemeClr val="bg1"/>
                </a:solidFill>
              </a:rPr>
              <a:t>Strafbaar</a:t>
            </a:r>
            <a:r>
              <a:rPr lang="en-US" sz="2000" u="sng" dirty="0" smtClean="0">
                <a:solidFill>
                  <a:schemeClr val="bg1"/>
                </a:solidFill>
              </a:rPr>
              <a:t> of </a:t>
            </a:r>
            <a:r>
              <a:rPr lang="en-US" sz="2000" u="sng" dirty="0" err="1" smtClean="0">
                <a:solidFill>
                  <a:schemeClr val="bg1"/>
                </a:solidFill>
              </a:rPr>
              <a:t>niet</a:t>
            </a:r>
            <a:endParaRPr lang="en-US" sz="2000" u="sng" dirty="0" smtClean="0">
              <a:solidFill>
                <a:schemeClr val="bg1"/>
              </a:solidFill>
            </a:endParaRPr>
          </a:p>
          <a:p>
            <a:r>
              <a:rPr lang="en-US" sz="2000" u="sng" dirty="0" smtClean="0">
                <a:solidFill>
                  <a:schemeClr val="bg1"/>
                </a:solidFill>
              </a:rPr>
              <a:t>12 Op de </a:t>
            </a:r>
            <a:r>
              <a:rPr lang="en-US" sz="2000" u="sng" dirty="0" err="1" smtClean="0">
                <a:solidFill>
                  <a:schemeClr val="bg1"/>
                </a:solidFill>
              </a:rPr>
              <a:t>stoel</a:t>
            </a:r>
            <a:r>
              <a:rPr lang="en-US" sz="2000" u="sng" dirty="0" smtClean="0">
                <a:solidFill>
                  <a:schemeClr val="bg1"/>
                </a:solidFill>
              </a:rPr>
              <a:t> van de </a:t>
            </a:r>
            <a:r>
              <a:rPr lang="en-US" sz="2000" u="sng" dirty="0" err="1" smtClean="0">
                <a:solidFill>
                  <a:schemeClr val="bg1"/>
                </a:solidFill>
              </a:rPr>
              <a:t>rechter</a:t>
            </a:r>
            <a:endParaRPr lang="en-US" sz="2000" u="sng" dirty="0" smtClean="0">
              <a:solidFill>
                <a:schemeClr val="bg1"/>
              </a:solidFill>
            </a:endParaRPr>
          </a:p>
          <a:p>
            <a:r>
              <a:rPr lang="en-US" sz="2000" u="sng" dirty="0" smtClean="0">
                <a:solidFill>
                  <a:schemeClr val="bg1"/>
                </a:solidFill>
              </a:rPr>
              <a:t>14 </a:t>
            </a:r>
            <a:r>
              <a:rPr lang="en-US" sz="2000" u="sng" dirty="0" err="1" smtClean="0">
                <a:solidFill>
                  <a:schemeClr val="bg1"/>
                </a:solidFill>
              </a:rPr>
              <a:t>Verschil</a:t>
            </a:r>
            <a:r>
              <a:rPr lang="en-US" sz="2000" u="sng" dirty="0" smtClean="0">
                <a:solidFill>
                  <a:schemeClr val="bg1"/>
                </a:solidFill>
              </a:rPr>
              <a:t> </a:t>
            </a:r>
            <a:r>
              <a:rPr lang="en-US" sz="2000" u="sng" dirty="0" err="1" smtClean="0">
                <a:solidFill>
                  <a:schemeClr val="bg1"/>
                </a:solidFill>
              </a:rPr>
              <a:t>tussen</a:t>
            </a:r>
            <a:r>
              <a:rPr lang="en-US" sz="2000" u="sng" dirty="0" smtClean="0">
                <a:solidFill>
                  <a:schemeClr val="bg1"/>
                </a:solidFill>
              </a:rPr>
              <a:t> </a:t>
            </a:r>
            <a:r>
              <a:rPr lang="en-US" sz="2000" u="sng" dirty="0" err="1" smtClean="0">
                <a:solidFill>
                  <a:schemeClr val="bg1"/>
                </a:solidFill>
              </a:rPr>
              <a:t>strafrecht</a:t>
            </a:r>
            <a:r>
              <a:rPr lang="en-US" sz="2000" u="sng" dirty="0" smtClean="0">
                <a:solidFill>
                  <a:schemeClr val="bg1"/>
                </a:solidFill>
              </a:rPr>
              <a:t> en </a:t>
            </a:r>
            <a:r>
              <a:rPr lang="en-US" sz="2000" u="sng" dirty="0" err="1" smtClean="0">
                <a:solidFill>
                  <a:schemeClr val="bg1"/>
                </a:solidFill>
              </a:rPr>
              <a:t>burgerlijk</a:t>
            </a:r>
            <a:r>
              <a:rPr lang="en-US" sz="2000" u="sng" dirty="0" smtClean="0">
                <a:solidFill>
                  <a:schemeClr val="bg1"/>
                </a:solidFill>
              </a:rPr>
              <a:t> </a:t>
            </a:r>
            <a:r>
              <a:rPr lang="en-US" sz="2000" u="sng" dirty="0" err="1" smtClean="0">
                <a:solidFill>
                  <a:schemeClr val="bg1"/>
                </a:solidFill>
              </a:rPr>
              <a:t>recht</a:t>
            </a:r>
            <a:endParaRPr lang="en-US" sz="2000" u="sng" dirty="0" smtClean="0">
              <a:solidFill>
                <a:schemeClr val="bg1"/>
              </a:solidFill>
            </a:endParaRPr>
          </a:p>
          <a:p>
            <a:r>
              <a:rPr lang="en-US" sz="2000" u="sng" dirty="0" smtClean="0">
                <a:solidFill>
                  <a:schemeClr val="bg1"/>
                </a:solidFill>
              </a:rPr>
              <a:t>Test </a:t>
            </a:r>
            <a:r>
              <a:rPr lang="en-US" sz="2000" u="sng" dirty="0" smtClean="0">
                <a:solidFill>
                  <a:schemeClr val="bg1"/>
                </a:solidFill>
              </a:rPr>
              <a:t>je </a:t>
            </a:r>
            <a:r>
              <a:rPr lang="en-US" sz="2000" u="sng" dirty="0" err="1" smtClean="0">
                <a:solidFill>
                  <a:schemeClr val="bg1"/>
                </a:solidFill>
              </a:rPr>
              <a:t>kennis</a:t>
            </a:r>
            <a:endParaRPr lang="en-US" sz="2000" u="sng" dirty="0" smtClean="0">
              <a:solidFill>
                <a:schemeClr val="bg1"/>
              </a:solidFill>
            </a:endParaRPr>
          </a:p>
          <a:p>
            <a:endParaRPr lang="en-US" sz="2000" u="sng" dirty="0" smtClean="0">
              <a:solidFill>
                <a:schemeClr val="bg1"/>
              </a:solidFill>
            </a:endParaRPr>
          </a:p>
          <a:p>
            <a:r>
              <a:rPr lang="en-US" sz="2000" u="sng" dirty="0" err="1" smtClean="0">
                <a:solidFill>
                  <a:schemeClr val="bg1"/>
                </a:solidFill>
              </a:rPr>
              <a:t>Vr</a:t>
            </a:r>
            <a:r>
              <a:rPr lang="en-US" sz="2000" u="sng" dirty="0" smtClean="0">
                <a:solidFill>
                  <a:schemeClr val="bg1"/>
                </a:solidFill>
              </a:rPr>
              <a:t> 9 </a:t>
            </a:r>
            <a:r>
              <a:rPr lang="en-US" sz="2000" u="sng" dirty="0" err="1" smtClean="0">
                <a:solidFill>
                  <a:schemeClr val="bg1"/>
                </a:solidFill>
              </a:rPr>
              <a:t>jan</a:t>
            </a:r>
            <a:endParaRPr lang="en-US" sz="2000" u="sng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73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5" name="Picture 2" descr="http://thepostonline.nl/wp-content/uploads/2013/01/Vrouwe-Justitia-621x32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21" r="27015"/>
          <a:stretch/>
        </p:blipFill>
        <p:spPr bwMode="auto">
          <a:xfrm>
            <a:off x="0" y="-16278"/>
            <a:ext cx="2483768" cy="513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69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4970" y="-16278"/>
            <a:ext cx="605148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endParaRPr lang="nl-NL" sz="2000" u="sng" dirty="0" smtClean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u="sng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u="sng" dirty="0" smtClean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u="sng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u="sng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6. Het Strafrecht</a:t>
            </a:r>
            <a:endParaRPr lang="nl-NL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74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5" name="Picture 2" descr="http://thepostonline.nl/wp-content/uploads/2013/01/Vrouwe-Justitia-621x32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21" r="27015"/>
          <a:stretch/>
        </p:blipFill>
        <p:spPr bwMode="auto">
          <a:xfrm>
            <a:off x="0" y="-16278"/>
            <a:ext cx="2483768" cy="513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18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4970" y="-16278"/>
            <a:ext cx="605148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Drie uitgangspunten voor het strafrecht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2000" u="sng" dirty="0" smtClean="0">
                <a:solidFill>
                  <a:schemeClr val="bg1"/>
                </a:solidFill>
              </a:rPr>
              <a:t>Legaliteitsbeginsel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 smtClean="0">
                <a:solidFill>
                  <a:schemeClr val="bg1"/>
                </a:solidFill>
              </a:rPr>
              <a:t>Strafbepaling moet duidelijk omschreven zijn.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 smtClean="0">
                <a:solidFill>
                  <a:schemeClr val="bg1"/>
                </a:solidFill>
              </a:rPr>
              <a:t>Ne bis in idem-regel: maar een keer berecht voor elke overtreding (voor sommige misdrijven veranderd)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75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531" y="4002804"/>
            <a:ext cx="809849" cy="753007"/>
          </a:xfrm>
          <a:prstGeom prst="rect">
            <a:avLst/>
          </a:prstGeom>
        </p:spPr>
      </p:pic>
      <p:pic>
        <p:nvPicPr>
          <p:cNvPr id="8" name="Picture 2" descr="http://thepostonline.nl/wp-content/uploads/2013/01/Vrouwe-Justitia-621x32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21" r="27015"/>
          <a:stretch/>
        </p:blipFill>
        <p:spPr bwMode="auto">
          <a:xfrm>
            <a:off x="0" y="-16278"/>
            <a:ext cx="2483768" cy="513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89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Rechte verbindingslijn met pijl 7"/>
          <p:cNvCxnSpPr/>
          <p:nvPr/>
        </p:nvCxnSpPr>
        <p:spPr>
          <a:xfrm flipH="1">
            <a:off x="7620000" y="2984143"/>
            <a:ext cx="84043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kstvak 1"/>
          <p:cNvSpPr txBox="1"/>
          <p:nvPr/>
        </p:nvSpPr>
        <p:spPr>
          <a:xfrm>
            <a:off x="2624970" y="-16278"/>
            <a:ext cx="6051486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Strafbepalingen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Hij die … (dit en dit doet) … wordt gestraft met een gevangenisstraf van ten hoogste … jaar of een geldboete van….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De </a:t>
            </a:r>
            <a:r>
              <a:rPr lang="nl-NL" sz="2000" dirty="0">
                <a:solidFill>
                  <a:schemeClr val="bg1"/>
                </a:solidFill>
              </a:rPr>
              <a:t>meeste </a:t>
            </a:r>
            <a:r>
              <a:rPr lang="nl-NL" sz="2000" u="sng" dirty="0">
                <a:solidFill>
                  <a:schemeClr val="bg1"/>
                </a:solidFill>
              </a:rPr>
              <a:t>strafbepalingen</a:t>
            </a:r>
            <a:r>
              <a:rPr lang="nl-NL" sz="2000" i="1" dirty="0">
                <a:solidFill>
                  <a:schemeClr val="bg1"/>
                </a:solidFill>
              </a:rPr>
              <a:t> </a:t>
            </a:r>
            <a:r>
              <a:rPr lang="nl-NL" sz="2000" dirty="0">
                <a:solidFill>
                  <a:schemeClr val="bg1"/>
                </a:solidFill>
              </a:rPr>
              <a:t>zijn opgenomen in het </a:t>
            </a:r>
            <a:r>
              <a:rPr lang="nl-NL" sz="2000" u="sng" dirty="0">
                <a:solidFill>
                  <a:schemeClr val="bg1"/>
                </a:solidFill>
              </a:rPr>
              <a:t>Wetboek van Strafrecht</a:t>
            </a:r>
            <a:r>
              <a:rPr lang="nl-NL" sz="2000" dirty="0" smtClean="0">
                <a:solidFill>
                  <a:schemeClr val="bg1"/>
                </a:solidFill>
              </a:rPr>
              <a:t>. Maar ook in Wegenverkeerswet, Opiumwet etc.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76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151" y="2607640"/>
            <a:ext cx="809849" cy="753007"/>
          </a:xfrm>
          <a:prstGeom prst="rect">
            <a:avLst/>
          </a:prstGeom>
        </p:spPr>
      </p:pic>
      <p:pic>
        <p:nvPicPr>
          <p:cNvPr id="11" name="Picture 2" descr="http://thepostonline.nl/wp-content/uploads/2013/01/Vrouwe-Justitia-621x32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21" r="27015"/>
          <a:stretch/>
        </p:blipFill>
        <p:spPr bwMode="auto">
          <a:xfrm>
            <a:off x="0" y="-16278"/>
            <a:ext cx="2483768" cy="513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47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4970" y="-16278"/>
            <a:ext cx="6051486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u="sng" dirty="0" smtClean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Wetboek van Strafrecht</a:t>
            </a:r>
            <a:r>
              <a:rPr lang="nl-NL" sz="2000" dirty="0" smtClean="0">
                <a:solidFill>
                  <a:schemeClr val="bg1"/>
                </a:solidFill>
              </a:rPr>
              <a:t>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Drie delen:</a:t>
            </a:r>
            <a:br>
              <a:rPr lang="nl-NL" sz="2000" dirty="0" smtClean="0">
                <a:solidFill>
                  <a:schemeClr val="bg1"/>
                </a:solidFill>
              </a:rPr>
            </a:br>
            <a:endParaRPr lang="nl-NL" sz="2000" dirty="0" smtClean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2000" u="sng" dirty="0" smtClean="0">
                <a:solidFill>
                  <a:schemeClr val="bg1"/>
                </a:solidFill>
              </a:rPr>
              <a:t>Algemene bepalingen</a:t>
            </a:r>
            <a:r>
              <a:rPr lang="nl-NL" sz="2000" dirty="0" smtClean="0">
                <a:solidFill>
                  <a:schemeClr val="bg1"/>
                </a:solidFill>
              </a:rPr>
              <a:t>: extra regels en verduidelijkingen. </a:t>
            </a:r>
            <a:r>
              <a:rPr lang="nl-NL" sz="2000" i="1" dirty="0" smtClean="0">
                <a:solidFill>
                  <a:schemeClr val="bg1"/>
                </a:solidFill>
              </a:rPr>
              <a:t>Wanneer is het poging tot? Wanneer is iemand </a:t>
            </a:r>
            <a:r>
              <a:rPr lang="nl-NL" sz="2000" i="1" dirty="0" err="1" smtClean="0">
                <a:solidFill>
                  <a:schemeClr val="bg1"/>
                </a:solidFill>
              </a:rPr>
              <a:t>medeplichting</a:t>
            </a:r>
            <a:r>
              <a:rPr lang="nl-NL" sz="2000" i="1" dirty="0" smtClean="0">
                <a:solidFill>
                  <a:schemeClr val="bg1"/>
                </a:solidFill>
              </a:rPr>
              <a:t>?</a:t>
            </a:r>
          </a:p>
          <a:p>
            <a:pPr marL="457200" indent="-457200">
              <a:buFont typeface="+mj-lt"/>
              <a:buAutoNum type="arabicPeriod"/>
            </a:pPr>
            <a:endParaRPr lang="nl-NL" sz="2000" i="1" dirty="0" smtClean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2000" u="sng" dirty="0" smtClean="0">
                <a:solidFill>
                  <a:schemeClr val="bg1"/>
                </a:solidFill>
              </a:rPr>
              <a:t>Misdrijven</a:t>
            </a:r>
            <a:r>
              <a:rPr lang="nl-NL" sz="2000" dirty="0" smtClean="0">
                <a:solidFill>
                  <a:schemeClr val="bg1"/>
                </a:solidFill>
              </a:rPr>
              <a:t>: opsomming van alle misdrijven. (</a:t>
            </a:r>
            <a:r>
              <a:rPr lang="nl-NL" sz="2000" i="1" dirty="0" smtClean="0">
                <a:solidFill>
                  <a:schemeClr val="bg1"/>
                </a:solidFill>
              </a:rPr>
              <a:t>moord, mishandeling, verkrachting, diefstal met geweld</a:t>
            </a:r>
            <a:r>
              <a:rPr lang="nl-NL" sz="2000" dirty="0" smtClean="0">
                <a:solidFill>
                  <a:schemeClr val="bg1"/>
                </a:solidFill>
              </a:rPr>
              <a:t>.)</a:t>
            </a:r>
          </a:p>
          <a:p>
            <a:pPr marL="457200" indent="-457200">
              <a:buFont typeface="+mj-lt"/>
              <a:buAutoNum type="arabicPeriod"/>
            </a:pPr>
            <a:endParaRPr lang="nl-NL" sz="2000" u="sng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2000" u="sng" dirty="0" smtClean="0">
                <a:solidFill>
                  <a:schemeClr val="bg1"/>
                </a:solidFill>
              </a:rPr>
              <a:t>Overtredingen</a:t>
            </a:r>
            <a:r>
              <a:rPr lang="nl-NL" sz="2000" dirty="0" smtClean="0">
                <a:solidFill>
                  <a:schemeClr val="bg1"/>
                </a:solidFill>
              </a:rPr>
              <a:t>: minder ernstige strafbare feiten. </a:t>
            </a:r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77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538" y="757897"/>
            <a:ext cx="809849" cy="753007"/>
          </a:xfrm>
          <a:prstGeom prst="rect">
            <a:avLst/>
          </a:prstGeom>
        </p:spPr>
      </p:pic>
      <p:pic>
        <p:nvPicPr>
          <p:cNvPr id="8" name="Picture 2" descr="http://thepostonline.nl/wp-content/uploads/2013/01/Vrouwe-Justitia-621x32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21" r="27015"/>
          <a:stretch/>
        </p:blipFill>
        <p:spPr bwMode="auto">
          <a:xfrm>
            <a:off x="0" y="-16278"/>
            <a:ext cx="2483768" cy="513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49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34517" y="-16278"/>
            <a:ext cx="6051486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Wel een strafbaar feit gepleegd. Geen straf: </a:t>
            </a:r>
            <a:r>
              <a:rPr lang="nl-NL" sz="2000" u="sng" dirty="0" smtClean="0">
                <a:solidFill>
                  <a:schemeClr val="bg1"/>
                </a:solidFill>
              </a:rPr>
              <a:t>strafuitsluitingsgronden</a:t>
            </a:r>
            <a:r>
              <a:rPr lang="nl-NL" sz="2000" dirty="0" smtClean="0">
                <a:solidFill>
                  <a:schemeClr val="bg1"/>
                </a:solidFill>
              </a:rPr>
              <a:t>.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u="sng" dirty="0" smtClean="0">
                <a:solidFill>
                  <a:schemeClr val="bg1"/>
                </a:solidFill>
              </a:rPr>
              <a:t>Rechtvaardigingsgronden</a:t>
            </a:r>
          </a:p>
          <a:p>
            <a:r>
              <a:rPr lang="nl-NL" sz="2000" u="sng" dirty="0" smtClean="0">
                <a:solidFill>
                  <a:schemeClr val="bg1"/>
                </a:solidFill>
              </a:rPr>
              <a:t>Noodweer: </a:t>
            </a:r>
            <a:r>
              <a:rPr lang="nl-NL" sz="2000" dirty="0" smtClean="0">
                <a:solidFill>
                  <a:schemeClr val="bg1"/>
                </a:solidFill>
              </a:rPr>
              <a:t>verdediging tegen geweld.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Overmacht-noodtoestand: </a:t>
            </a:r>
            <a:r>
              <a:rPr lang="nl-NL" sz="2000" dirty="0" smtClean="0">
                <a:solidFill>
                  <a:schemeClr val="bg1"/>
                </a:solidFill>
              </a:rPr>
              <a:t>je overtreedt een wet om iets ergers te voorkomen.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u="sng" dirty="0" smtClean="0">
                <a:solidFill>
                  <a:schemeClr val="bg1"/>
                </a:solidFill>
              </a:rPr>
              <a:t>Ambtelijk bevel: </a:t>
            </a:r>
            <a:r>
              <a:rPr lang="nl-NL" sz="2000" dirty="0" smtClean="0">
                <a:solidFill>
                  <a:schemeClr val="bg1"/>
                </a:solidFill>
              </a:rPr>
              <a:t>Je overtreedt de wet omdat een ambtenaar je daartoe dwong.</a:t>
            </a:r>
            <a:br>
              <a:rPr lang="nl-NL" sz="2000" dirty="0" smtClean="0">
                <a:solidFill>
                  <a:schemeClr val="bg1"/>
                </a:solidFill>
              </a:rPr>
            </a:br>
            <a:r>
              <a:rPr lang="nl-NL" sz="2000" u="sng" dirty="0">
                <a:solidFill>
                  <a:schemeClr val="bg1"/>
                </a:solidFill>
              </a:rPr>
              <a:t>Niet schuldig: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>
                <a:solidFill>
                  <a:schemeClr val="bg1"/>
                </a:solidFill>
              </a:rPr>
              <a:t>Psychische overmacht:</a:t>
            </a:r>
            <a:r>
              <a:rPr lang="nl-NL" sz="2000" dirty="0">
                <a:solidFill>
                  <a:schemeClr val="bg1"/>
                </a:solidFill>
              </a:rPr>
              <a:t> moord na jaren van geestelijke kwelling.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>
                <a:solidFill>
                  <a:schemeClr val="bg1"/>
                </a:solidFill>
              </a:rPr>
              <a:t>Noodweerexces</a:t>
            </a:r>
            <a:r>
              <a:rPr lang="nl-NL" sz="2000" dirty="0">
                <a:solidFill>
                  <a:schemeClr val="bg1"/>
                </a:solidFill>
              </a:rPr>
              <a:t>: Overdreven zelfverdediging in hevige gemoedstoestand.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u="sng" dirty="0">
                <a:solidFill>
                  <a:schemeClr val="bg1"/>
                </a:solidFill>
              </a:rPr>
              <a:t>Ontoerekeningsvatbaarheid</a:t>
            </a:r>
            <a:r>
              <a:rPr lang="nl-NL" sz="2000" dirty="0">
                <a:solidFill>
                  <a:schemeClr val="bg1"/>
                </a:solidFill>
              </a:rPr>
              <a:t>: Door psychische stoornis niet verantwoordelijk.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u="sng" dirty="0">
                <a:solidFill>
                  <a:schemeClr val="bg1"/>
                </a:solidFill>
              </a:rPr>
              <a:t>Afwezigheid van schuld</a:t>
            </a:r>
            <a:r>
              <a:rPr lang="nl-NL" sz="2000" dirty="0">
                <a:solidFill>
                  <a:schemeClr val="bg1"/>
                </a:solidFill>
              </a:rPr>
              <a:t>: Je pleegt een misdrijf zonder het te weten.</a:t>
            </a:r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78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5" name="Picture 2" descr="http://thepostonline.nl/wp-content/uploads/2013/01/Vrouwe-Justitia-621x32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21" r="27015"/>
          <a:stretch/>
        </p:blipFill>
        <p:spPr bwMode="auto">
          <a:xfrm>
            <a:off x="0" y="-16278"/>
            <a:ext cx="2483768" cy="513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771550"/>
            <a:ext cx="809849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1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34517" y="-16278"/>
            <a:ext cx="605148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u="sng" dirty="0" smtClean="0">
                <a:solidFill>
                  <a:schemeClr val="bg1"/>
                </a:solidFill>
              </a:rPr>
              <a:t>Niet schuldig: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Psychische overmacht:</a:t>
            </a:r>
            <a:r>
              <a:rPr lang="nl-NL" sz="2000" dirty="0" smtClean="0">
                <a:solidFill>
                  <a:schemeClr val="bg1"/>
                </a:solidFill>
              </a:rPr>
              <a:t> moord na jaren van geestelijke kwelling.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Noodweerexces</a:t>
            </a:r>
            <a:r>
              <a:rPr lang="nl-NL" sz="2000" dirty="0" smtClean="0">
                <a:solidFill>
                  <a:schemeClr val="bg1"/>
                </a:solidFill>
              </a:rPr>
              <a:t>: Overdreven zelfverdediging in hevige gemoedstoestand.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Ontoerekeningsvatbaarheid</a:t>
            </a:r>
            <a:r>
              <a:rPr lang="nl-NL" sz="2000" dirty="0" smtClean="0">
                <a:solidFill>
                  <a:schemeClr val="bg1"/>
                </a:solidFill>
              </a:rPr>
              <a:t>: Door psychische stoornis niet verantwoordelijk.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Afwezigheid van schuld</a:t>
            </a:r>
            <a:r>
              <a:rPr lang="nl-NL" sz="2000" dirty="0" smtClean="0">
                <a:solidFill>
                  <a:schemeClr val="bg1"/>
                </a:solidFill>
              </a:rPr>
              <a:t>: Je pleegt een misdrijf zonder het te weten.</a:t>
            </a:r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79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5" name="Picture 2" descr="http://thepostonline.nl/wp-content/uploads/2013/01/Vrouwe-Justitia-621x32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21" r="27015"/>
          <a:stretch/>
        </p:blipFill>
        <p:spPr bwMode="auto">
          <a:xfrm>
            <a:off x="0" y="-16278"/>
            <a:ext cx="2483768" cy="513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70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987824" y="357504"/>
            <a:ext cx="59695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p. 2 Grondwet </a:t>
            </a:r>
            <a:r>
              <a:rPr lang="nl-NL" sz="2000" smtClean="0">
                <a:solidFill>
                  <a:schemeClr val="bg1"/>
                </a:solidFill>
              </a:rPr>
              <a:t>en grondrechten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8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" name="Picture 4" descr="http://www.verkeerspro.nl/wp-content/uploads/2011/02/rechtbank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26" r="17036"/>
          <a:stretch/>
        </p:blipFill>
        <p:spPr bwMode="auto">
          <a:xfrm>
            <a:off x="1" y="0"/>
            <a:ext cx="197971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63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4970" y="-16278"/>
            <a:ext cx="6051486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Vier soorten straffen: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2000" u="sng" dirty="0" smtClean="0">
                <a:solidFill>
                  <a:schemeClr val="bg1"/>
                </a:solidFill>
              </a:rPr>
              <a:t>Vrijheidsstraf</a:t>
            </a:r>
            <a:r>
              <a:rPr lang="nl-NL" sz="2000" dirty="0" smtClean="0">
                <a:solidFill>
                  <a:schemeClr val="bg1"/>
                </a:solidFill>
              </a:rPr>
              <a:t>: Gevangenis (</a:t>
            </a:r>
            <a:r>
              <a:rPr lang="nl-NL" sz="2000" u="sng" dirty="0" smtClean="0">
                <a:solidFill>
                  <a:schemeClr val="bg1"/>
                </a:solidFill>
              </a:rPr>
              <a:t>hechtenis)</a:t>
            </a:r>
          </a:p>
          <a:p>
            <a:pPr marL="457200" indent="-457200">
              <a:buFont typeface="+mj-lt"/>
              <a:buAutoNum type="arabicPeriod"/>
            </a:pPr>
            <a:endParaRPr lang="nl-NL" sz="2000" u="sng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2000" u="sng" dirty="0" smtClean="0">
                <a:solidFill>
                  <a:schemeClr val="bg1"/>
                </a:solidFill>
              </a:rPr>
              <a:t>Taakstraf</a:t>
            </a:r>
            <a:r>
              <a:rPr lang="nl-NL" sz="2000" dirty="0" smtClean="0">
                <a:solidFill>
                  <a:schemeClr val="bg1"/>
                </a:solidFill>
              </a:rPr>
              <a:t>: werk of </a:t>
            </a:r>
            <a:r>
              <a:rPr lang="nl-NL" sz="2000" u="sng" dirty="0" smtClean="0">
                <a:solidFill>
                  <a:schemeClr val="bg1"/>
                </a:solidFill>
              </a:rPr>
              <a:t>leerstraf</a:t>
            </a:r>
            <a:r>
              <a:rPr lang="nl-NL" sz="2000" dirty="0" smtClean="0">
                <a:solidFill>
                  <a:schemeClr val="bg1"/>
                </a:solidFill>
              </a:rPr>
              <a:t>: verplichte alcoholcursus. </a:t>
            </a: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2000" u="sng" dirty="0" smtClean="0">
                <a:solidFill>
                  <a:schemeClr val="bg1"/>
                </a:solidFill>
              </a:rPr>
              <a:t>Geldboete</a:t>
            </a:r>
            <a:r>
              <a:rPr lang="nl-NL" sz="2000" dirty="0" smtClean="0">
                <a:solidFill>
                  <a:schemeClr val="bg1"/>
                </a:solidFill>
              </a:rPr>
              <a:t>: van honderd tot honderdduizend euro. Niet betaalt? Elke 50 euro is een dag gevangenis.</a:t>
            </a:r>
          </a:p>
          <a:p>
            <a:pPr marL="457200" indent="-457200">
              <a:buFont typeface="+mj-lt"/>
              <a:buAutoNum type="arabicPeriod"/>
            </a:pPr>
            <a:endParaRPr lang="nl-NL" sz="2000" u="sng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2000" u="sng" dirty="0" smtClean="0">
                <a:solidFill>
                  <a:schemeClr val="bg1"/>
                </a:solidFill>
              </a:rPr>
              <a:t>Bijkomende straffen</a:t>
            </a:r>
            <a:r>
              <a:rPr lang="nl-NL" sz="2000" dirty="0" smtClean="0">
                <a:solidFill>
                  <a:schemeClr val="bg1"/>
                </a:solidFill>
              </a:rPr>
              <a:t>: extra straf: afpakken rijbewijs bijv.</a:t>
            </a:r>
            <a:endParaRPr lang="nl-NL" sz="2000" u="sng" dirty="0" smtClean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u="sng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80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8" name="Picture 2" descr="http://thepostonline.nl/wp-content/uploads/2013/01/Vrouwe-Justitia-621x32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21" r="27015"/>
          <a:stretch/>
        </p:blipFill>
        <p:spPr bwMode="auto">
          <a:xfrm>
            <a:off x="0" y="-16278"/>
            <a:ext cx="2483768" cy="513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223" y="3651870"/>
            <a:ext cx="809849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3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4970" y="-16278"/>
            <a:ext cx="605148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Voorwaardelijke straf: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Dader krijgt straf niet onder voorwaarde dat hij binnen een bepaalde proeftijd niet een soortgelijk strafbaar feit begaat.</a:t>
            </a:r>
          </a:p>
          <a:p>
            <a:pPr marL="457200" indent="-457200">
              <a:buFont typeface="+mj-lt"/>
              <a:buAutoNum type="arabicPeriod"/>
            </a:pPr>
            <a:endParaRPr lang="nl-NL" sz="2000" u="sng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81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531" y="4002804"/>
            <a:ext cx="809849" cy="753007"/>
          </a:xfrm>
          <a:prstGeom prst="rect">
            <a:avLst/>
          </a:prstGeom>
        </p:spPr>
      </p:pic>
      <p:pic>
        <p:nvPicPr>
          <p:cNvPr id="8" name="Afbeelding 7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0" t="13108" r="19940" b="22800"/>
          <a:stretch/>
        </p:blipFill>
        <p:spPr bwMode="auto">
          <a:xfrm>
            <a:off x="4211960" y="1995686"/>
            <a:ext cx="2649220" cy="22428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2" descr="http://thepostonline.nl/wp-content/uploads/2013/01/Vrouwe-Justitia-621x328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21" r="27015"/>
          <a:stretch/>
        </p:blipFill>
        <p:spPr bwMode="auto">
          <a:xfrm>
            <a:off x="0" y="-16278"/>
            <a:ext cx="2483768" cy="513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87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4970" y="-16278"/>
            <a:ext cx="6051486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Behalve straf kan een rechter ook </a:t>
            </a:r>
            <a:r>
              <a:rPr lang="nl-NL" sz="2000" u="sng" dirty="0" err="1" smtClean="0">
                <a:solidFill>
                  <a:schemeClr val="bg1"/>
                </a:solidFill>
              </a:rPr>
              <a:t>strafrechterlijke</a:t>
            </a:r>
            <a:r>
              <a:rPr lang="nl-NL" sz="2000" u="sng" dirty="0" smtClean="0">
                <a:solidFill>
                  <a:schemeClr val="bg1"/>
                </a:solidFill>
              </a:rPr>
              <a:t> maatregelen</a:t>
            </a:r>
            <a:r>
              <a:rPr lang="nl-NL" sz="2000" dirty="0" smtClean="0">
                <a:solidFill>
                  <a:schemeClr val="bg1"/>
                </a:solidFill>
              </a:rPr>
              <a:t> nemen.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Bedoeld om samenleving te beschermen of om herhaling te voorkomen.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TBS</a:t>
            </a:r>
            <a:r>
              <a:rPr lang="nl-NL" sz="2000" dirty="0" smtClean="0">
                <a:solidFill>
                  <a:schemeClr val="bg1"/>
                </a:solidFill>
              </a:rPr>
              <a:t>: ter beschikking stelling. </a:t>
            </a:r>
            <a:r>
              <a:rPr lang="nl-NL" sz="2000" u="sng" dirty="0" smtClean="0">
                <a:solidFill>
                  <a:schemeClr val="bg1"/>
                </a:solidFill>
              </a:rPr>
              <a:t>Minder </a:t>
            </a:r>
            <a:r>
              <a:rPr lang="nl-NL" sz="2000" u="sng" dirty="0" err="1" smtClean="0">
                <a:solidFill>
                  <a:schemeClr val="bg1"/>
                </a:solidFill>
              </a:rPr>
              <a:t>toerekingsvatbaar</a:t>
            </a:r>
            <a:r>
              <a:rPr lang="nl-NL" sz="2000" dirty="0" smtClean="0">
                <a:solidFill>
                  <a:schemeClr val="bg1"/>
                </a:solidFill>
              </a:rPr>
              <a:t>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smtClean="0">
                <a:solidFill>
                  <a:schemeClr val="bg1"/>
                </a:solidFill>
              </a:rPr>
              <a:t>Minimaal </a:t>
            </a:r>
            <a:r>
              <a:rPr lang="nl-NL" sz="2000" dirty="0" smtClean="0">
                <a:solidFill>
                  <a:schemeClr val="bg1"/>
                </a:solidFill>
              </a:rPr>
              <a:t>twee jaar, maximaal: onbeperkt</a:t>
            </a:r>
          </a:p>
          <a:p>
            <a:pPr marL="457200" indent="-457200">
              <a:buFont typeface="+mj-lt"/>
              <a:buAutoNum type="arabicPeriod"/>
            </a:pPr>
            <a:endParaRPr lang="nl-NL" sz="2000" u="sng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82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531" y="4002804"/>
            <a:ext cx="809849" cy="753007"/>
          </a:xfrm>
          <a:prstGeom prst="rect">
            <a:avLst/>
          </a:prstGeom>
        </p:spPr>
      </p:pic>
      <p:pic>
        <p:nvPicPr>
          <p:cNvPr id="8" name="Picture 2" descr="http://thepostonline.nl/wp-content/uploads/2013/01/Vrouwe-Justitia-621x32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21" r="27015"/>
          <a:stretch/>
        </p:blipFill>
        <p:spPr bwMode="auto">
          <a:xfrm>
            <a:off x="0" y="-16278"/>
            <a:ext cx="2483768" cy="513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97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4970" y="-16278"/>
            <a:ext cx="6051486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Waarom straffen?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Wraak en vergelding</a:t>
            </a:r>
            <a:r>
              <a:rPr lang="nl-NL" sz="2000" dirty="0" smtClean="0">
                <a:solidFill>
                  <a:schemeClr val="bg1"/>
                </a:solidFill>
              </a:rPr>
              <a:t>: misdaad mag niet lonen.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Afschrikking</a:t>
            </a:r>
            <a:r>
              <a:rPr lang="nl-NL" sz="2000" dirty="0" smtClean="0">
                <a:solidFill>
                  <a:schemeClr val="bg1"/>
                </a:solidFill>
              </a:rPr>
              <a:t>: Anderen ervan weerhouden ook misdaden te plegen.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Voorkomen van eigen richting (eigen rechter spelen).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Resocialisatie</a:t>
            </a:r>
            <a:r>
              <a:rPr lang="nl-NL" sz="2000" dirty="0" smtClean="0">
                <a:solidFill>
                  <a:schemeClr val="bg1"/>
                </a:solidFill>
              </a:rPr>
              <a:t>: iemand kans geven zijn leven te beteren.</a:t>
            </a:r>
            <a:endParaRPr lang="nl-NL" sz="2000" u="sng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83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7" name="Picture 2" descr="http://thepostonline.nl/wp-content/uploads/2013/01/Vrouwe-Justitia-621x32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21" r="27015"/>
          <a:stretch/>
        </p:blipFill>
        <p:spPr bwMode="auto">
          <a:xfrm>
            <a:off x="0" y="-16278"/>
            <a:ext cx="2483768" cy="513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26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4970" y="-16278"/>
            <a:ext cx="6051486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En als minderjarige?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Onder de 12: niet aansprakelijk voor daden. </a:t>
            </a:r>
            <a:r>
              <a:rPr lang="nl-NL" sz="2000" u="sng" dirty="0" smtClean="0">
                <a:solidFill>
                  <a:schemeClr val="bg1"/>
                </a:solidFill>
              </a:rPr>
              <a:t>Bureau Jeugdzorg</a:t>
            </a:r>
            <a:r>
              <a:rPr lang="nl-NL" sz="2000" dirty="0" smtClean="0">
                <a:solidFill>
                  <a:schemeClr val="bg1"/>
                </a:solidFill>
              </a:rPr>
              <a:t>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Tussen 12 en 18: Jeugdrecht.</a:t>
            </a:r>
          </a:p>
          <a:p>
            <a:r>
              <a:rPr lang="nl-NL" sz="2000" u="sng" dirty="0" smtClean="0">
                <a:solidFill>
                  <a:schemeClr val="bg1"/>
                </a:solidFill>
              </a:rPr>
              <a:t>Kinderrechter</a:t>
            </a:r>
            <a:r>
              <a:rPr lang="nl-NL" sz="2000" dirty="0" smtClean="0">
                <a:solidFill>
                  <a:schemeClr val="bg1"/>
                </a:solidFill>
              </a:rPr>
              <a:t> kan maximaal twee jaar jeugddetentie opleggen.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Resocialisatie</a:t>
            </a:r>
            <a:r>
              <a:rPr lang="nl-NL" sz="2000" dirty="0" smtClean="0">
                <a:solidFill>
                  <a:schemeClr val="bg1"/>
                </a:solidFill>
              </a:rPr>
              <a:t>: heropvoeden, is in het jeugdrecht het belangrijkste.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u="sng" dirty="0">
                <a:solidFill>
                  <a:schemeClr val="bg1"/>
                </a:solidFill>
              </a:rPr>
              <a:t>http://nos.nl/video/439718-jeugddetentie-voor-facebookmoord.html</a:t>
            </a:r>
          </a:p>
          <a:p>
            <a:pPr marL="457200" indent="-457200">
              <a:buFont typeface="+mj-lt"/>
              <a:buAutoNum type="arabicPeriod"/>
            </a:pPr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84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7" name="Picture 2" descr="http://thepostonline.nl/wp-content/uploads/2013/01/Vrouwe-Justitia-621x32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21" r="27015"/>
          <a:stretch/>
        </p:blipFill>
        <p:spPr bwMode="auto">
          <a:xfrm>
            <a:off x="0" y="-16278"/>
            <a:ext cx="2483768" cy="513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4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4970" y="-16278"/>
            <a:ext cx="60514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/>
            </a:r>
            <a:br>
              <a:rPr lang="en-US" sz="2000" dirty="0" smtClean="0">
                <a:solidFill>
                  <a:schemeClr val="bg1"/>
                </a:solidFill>
              </a:rPr>
            </a:br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8 </a:t>
            </a:r>
            <a:r>
              <a:rPr lang="en-US" sz="2000" dirty="0" err="1" smtClean="0">
                <a:solidFill>
                  <a:schemeClr val="bg1"/>
                </a:solidFill>
              </a:rPr>
              <a:t>Welk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rechtsgebied</a:t>
            </a:r>
            <a:r>
              <a:rPr lang="en-US" sz="2000" dirty="0" smtClean="0">
                <a:solidFill>
                  <a:schemeClr val="bg1"/>
                </a:solidFill>
              </a:rPr>
              <a:t>?</a:t>
            </a:r>
          </a:p>
          <a:p>
            <a:r>
              <a:rPr lang="en-US" sz="2000" dirty="0">
                <a:solidFill>
                  <a:schemeClr val="bg1"/>
                </a:solidFill>
              </a:rPr>
              <a:t>12 Op de </a:t>
            </a:r>
            <a:r>
              <a:rPr lang="en-US" sz="2000" dirty="0" err="1">
                <a:solidFill>
                  <a:schemeClr val="bg1"/>
                </a:solidFill>
              </a:rPr>
              <a:t>stoel</a:t>
            </a:r>
            <a:r>
              <a:rPr lang="en-US" sz="2000" dirty="0">
                <a:solidFill>
                  <a:schemeClr val="bg1"/>
                </a:solidFill>
              </a:rPr>
              <a:t> van de </a:t>
            </a:r>
            <a:r>
              <a:rPr lang="en-US" sz="2000" dirty="0" err="1">
                <a:solidFill>
                  <a:schemeClr val="bg1"/>
                </a:solidFill>
              </a:rPr>
              <a:t>officier</a:t>
            </a:r>
            <a:r>
              <a:rPr lang="en-US" sz="2000" dirty="0">
                <a:solidFill>
                  <a:schemeClr val="bg1"/>
                </a:solidFill>
              </a:rPr>
              <a:t> van </a:t>
            </a:r>
            <a:r>
              <a:rPr lang="en-US" sz="2000" dirty="0" err="1">
                <a:solidFill>
                  <a:schemeClr val="bg1"/>
                </a:solidFill>
              </a:rPr>
              <a:t>Justitie</a:t>
            </a:r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16 </a:t>
            </a:r>
            <a:r>
              <a:rPr lang="en-US" sz="2000" dirty="0" err="1" smtClean="0">
                <a:solidFill>
                  <a:schemeClr val="bg1"/>
                </a:solidFill>
              </a:rPr>
              <a:t>Welke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theorie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hoort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erbij</a:t>
            </a:r>
            <a:r>
              <a:rPr lang="en-US" sz="2000" dirty="0" smtClean="0">
                <a:solidFill>
                  <a:schemeClr val="bg1"/>
                </a:solidFill>
              </a:rPr>
              <a:t>?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11 Op </a:t>
            </a:r>
            <a:r>
              <a:rPr lang="en-US" sz="2000" dirty="0">
                <a:solidFill>
                  <a:schemeClr val="bg1"/>
                </a:solidFill>
              </a:rPr>
              <a:t>de </a:t>
            </a:r>
            <a:r>
              <a:rPr lang="en-US" sz="2000" dirty="0" err="1">
                <a:solidFill>
                  <a:schemeClr val="bg1"/>
                </a:solidFill>
              </a:rPr>
              <a:t>stoel</a:t>
            </a:r>
            <a:r>
              <a:rPr lang="en-US" sz="2000" dirty="0">
                <a:solidFill>
                  <a:schemeClr val="bg1"/>
                </a:solidFill>
              </a:rPr>
              <a:t> van de </a:t>
            </a:r>
            <a:r>
              <a:rPr lang="en-US" sz="2000" dirty="0" err="1" smtClean="0">
                <a:solidFill>
                  <a:schemeClr val="bg1"/>
                </a:solidFill>
              </a:rPr>
              <a:t>advocaat</a:t>
            </a:r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12 </a:t>
            </a:r>
            <a:r>
              <a:rPr lang="en-US" sz="2000" dirty="0" err="1" smtClean="0">
                <a:solidFill>
                  <a:schemeClr val="bg1"/>
                </a:solidFill>
              </a:rPr>
              <a:t>Strafbaar</a:t>
            </a:r>
            <a:r>
              <a:rPr lang="en-US" sz="2000" dirty="0" smtClean="0">
                <a:solidFill>
                  <a:schemeClr val="bg1"/>
                </a:solidFill>
              </a:rPr>
              <a:t> of </a:t>
            </a:r>
            <a:r>
              <a:rPr lang="en-US" sz="2000" dirty="0" err="1" smtClean="0">
                <a:solidFill>
                  <a:schemeClr val="bg1"/>
                </a:solidFill>
              </a:rPr>
              <a:t>niet</a:t>
            </a:r>
            <a:r>
              <a:rPr lang="en-US" sz="2000" dirty="0" smtClean="0">
                <a:solidFill>
                  <a:schemeClr val="bg1"/>
                </a:solidFill>
              </a:rPr>
              <a:t>?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12 Op </a:t>
            </a:r>
            <a:r>
              <a:rPr lang="en-US" sz="2000" dirty="0">
                <a:solidFill>
                  <a:schemeClr val="bg1"/>
                </a:solidFill>
              </a:rPr>
              <a:t>de </a:t>
            </a:r>
            <a:r>
              <a:rPr lang="en-US" sz="2000" dirty="0" err="1">
                <a:solidFill>
                  <a:schemeClr val="bg1"/>
                </a:solidFill>
              </a:rPr>
              <a:t>stoel</a:t>
            </a:r>
            <a:r>
              <a:rPr lang="en-US" sz="2000" dirty="0">
                <a:solidFill>
                  <a:schemeClr val="bg1"/>
                </a:solidFill>
              </a:rPr>
              <a:t> van de </a:t>
            </a:r>
            <a:r>
              <a:rPr lang="en-US" sz="2000" dirty="0" err="1">
                <a:solidFill>
                  <a:schemeClr val="bg1"/>
                </a:solidFill>
              </a:rPr>
              <a:t>rechter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14 </a:t>
            </a:r>
            <a:r>
              <a:rPr lang="en-US" sz="2000" dirty="0" err="1" smtClean="0">
                <a:solidFill>
                  <a:schemeClr val="bg1"/>
                </a:solidFill>
              </a:rPr>
              <a:t>Verschil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tussen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strafrecht</a:t>
            </a:r>
            <a:r>
              <a:rPr lang="en-US" sz="2000" dirty="0" smtClean="0">
                <a:solidFill>
                  <a:schemeClr val="bg1"/>
                </a:solidFill>
              </a:rPr>
              <a:t> en </a:t>
            </a:r>
            <a:r>
              <a:rPr lang="en-US" sz="2000" dirty="0" err="1" smtClean="0">
                <a:solidFill>
                  <a:schemeClr val="bg1"/>
                </a:solidFill>
              </a:rPr>
              <a:t>burgerrecht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Test je </a:t>
            </a:r>
            <a:r>
              <a:rPr lang="en-US" sz="2000" dirty="0" err="1" smtClean="0">
                <a:solidFill>
                  <a:schemeClr val="bg1"/>
                </a:solidFill>
              </a:rPr>
              <a:t>kennis</a:t>
            </a:r>
            <a:r>
              <a:rPr lang="en-US" sz="2000" dirty="0" smtClean="0">
                <a:solidFill>
                  <a:schemeClr val="bg1"/>
                </a:solidFill>
              </a:rPr>
              <a:t> (2x)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85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7" name="Picture 2" descr="http://thepostonline.nl/wp-content/uploads/2013/01/Vrouwe-Justitia-621x32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21" r="27015"/>
          <a:stretch/>
        </p:blipFill>
        <p:spPr bwMode="auto">
          <a:xfrm>
            <a:off x="0" y="-16278"/>
            <a:ext cx="2483768" cy="513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01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86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7" name="Picture 2" descr="http://thepostonline.nl/wp-content/uploads/2013/01/Vrouwe-Justitia-621x32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21" r="27015"/>
          <a:stretch/>
        </p:blipFill>
        <p:spPr bwMode="auto">
          <a:xfrm>
            <a:off x="0" y="-16278"/>
            <a:ext cx="2483768" cy="513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hoek 4"/>
          <p:cNvSpPr/>
          <p:nvPr/>
        </p:nvSpPr>
        <p:spPr>
          <a:xfrm>
            <a:off x="2555776" y="59531"/>
            <a:ext cx="6696744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dirty="0" smtClean="0">
                <a:solidFill>
                  <a:schemeClr val="bg1"/>
                </a:solidFill>
              </a:rPr>
              <a:t>Wel </a:t>
            </a:r>
            <a:r>
              <a:rPr lang="nl-NL" sz="1600" dirty="0">
                <a:solidFill>
                  <a:schemeClr val="bg1"/>
                </a:solidFill>
              </a:rPr>
              <a:t>een strafbaar feit gepleegd. Geen straf: </a:t>
            </a:r>
            <a:r>
              <a:rPr lang="nl-NL" sz="1600" u="sng" dirty="0">
                <a:solidFill>
                  <a:schemeClr val="bg1"/>
                </a:solidFill>
              </a:rPr>
              <a:t>strafuitsluitingsgronden</a:t>
            </a:r>
            <a:r>
              <a:rPr lang="nl-NL" sz="1600" dirty="0">
                <a:solidFill>
                  <a:schemeClr val="bg1"/>
                </a:solidFill>
              </a:rPr>
              <a:t>.</a:t>
            </a:r>
          </a:p>
          <a:p>
            <a:endParaRPr lang="nl-NL" sz="16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1600" u="sng" dirty="0">
                <a:solidFill>
                  <a:schemeClr val="bg1"/>
                </a:solidFill>
              </a:rPr>
              <a:t>Rechtvaardigingsgronden</a:t>
            </a:r>
          </a:p>
          <a:p>
            <a:r>
              <a:rPr lang="nl-NL" sz="1600" u="sng" dirty="0">
                <a:solidFill>
                  <a:schemeClr val="bg1"/>
                </a:solidFill>
              </a:rPr>
              <a:t>Noodweer: </a:t>
            </a:r>
            <a:r>
              <a:rPr lang="nl-NL" sz="1600" dirty="0">
                <a:solidFill>
                  <a:schemeClr val="bg1"/>
                </a:solidFill>
              </a:rPr>
              <a:t>verdediging tegen geweld.</a:t>
            </a:r>
          </a:p>
          <a:p>
            <a:endParaRPr lang="nl-NL" sz="1600" dirty="0">
              <a:solidFill>
                <a:schemeClr val="bg1"/>
              </a:solidFill>
            </a:endParaRPr>
          </a:p>
          <a:p>
            <a:r>
              <a:rPr lang="nl-NL" sz="1600" u="sng" dirty="0">
                <a:solidFill>
                  <a:schemeClr val="bg1"/>
                </a:solidFill>
              </a:rPr>
              <a:t>Overmacht-noodtoestand: </a:t>
            </a:r>
            <a:r>
              <a:rPr lang="nl-NL" sz="1600" dirty="0">
                <a:solidFill>
                  <a:schemeClr val="bg1"/>
                </a:solidFill>
              </a:rPr>
              <a:t>je overtreedt een wet om iets ergers te voorkomen.</a:t>
            </a:r>
          </a:p>
          <a:p>
            <a:endParaRPr lang="nl-NL" sz="16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1600" u="sng" dirty="0">
                <a:solidFill>
                  <a:schemeClr val="bg1"/>
                </a:solidFill>
              </a:rPr>
              <a:t>Ambtelijk bevel: </a:t>
            </a:r>
            <a:r>
              <a:rPr lang="nl-NL" sz="1600" dirty="0">
                <a:solidFill>
                  <a:schemeClr val="bg1"/>
                </a:solidFill>
              </a:rPr>
              <a:t>Je overtreedt de wet omdat een ambtenaar je daartoe dwong.</a:t>
            </a:r>
            <a:br>
              <a:rPr lang="nl-NL" sz="1600" dirty="0">
                <a:solidFill>
                  <a:schemeClr val="bg1"/>
                </a:solidFill>
              </a:rPr>
            </a:br>
            <a:r>
              <a:rPr lang="nl-NL" sz="1600" u="sng" dirty="0">
                <a:solidFill>
                  <a:schemeClr val="bg1"/>
                </a:solidFill>
              </a:rPr>
              <a:t>Niet schuldig: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1600" dirty="0">
              <a:solidFill>
                <a:schemeClr val="bg1"/>
              </a:solidFill>
            </a:endParaRPr>
          </a:p>
          <a:p>
            <a:r>
              <a:rPr lang="nl-NL" sz="1600" u="sng" dirty="0">
                <a:solidFill>
                  <a:schemeClr val="bg1"/>
                </a:solidFill>
              </a:rPr>
              <a:t>Psychische overmacht:</a:t>
            </a:r>
            <a:r>
              <a:rPr lang="nl-NL" sz="1600" dirty="0">
                <a:solidFill>
                  <a:schemeClr val="bg1"/>
                </a:solidFill>
              </a:rPr>
              <a:t> moord na jaren van geestelijke kwelling.</a:t>
            </a:r>
          </a:p>
          <a:p>
            <a:endParaRPr lang="nl-NL" sz="1600" dirty="0">
              <a:solidFill>
                <a:schemeClr val="bg1"/>
              </a:solidFill>
            </a:endParaRPr>
          </a:p>
          <a:p>
            <a:r>
              <a:rPr lang="nl-NL" sz="1600" u="sng" dirty="0">
                <a:solidFill>
                  <a:schemeClr val="bg1"/>
                </a:solidFill>
              </a:rPr>
              <a:t>Noodweerexces</a:t>
            </a:r>
            <a:r>
              <a:rPr lang="nl-NL" sz="1600" dirty="0">
                <a:solidFill>
                  <a:schemeClr val="bg1"/>
                </a:solidFill>
              </a:rPr>
              <a:t>: Overdreven zelfverdediging in hevige gemoedstoestand.</a:t>
            </a:r>
          </a:p>
          <a:p>
            <a:endParaRPr lang="nl-NL" sz="1600" u="sng" dirty="0">
              <a:solidFill>
                <a:schemeClr val="bg1"/>
              </a:solidFill>
            </a:endParaRPr>
          </a:p>
          <a:p>
            <a:r>
              <a:rPr lang="nl-NL" sz="1600" u="sng" dirty="0">
                <a:solidFill>
                  <a:schemeClr val="bg1"/>
                </a:solidFill>
              </a:rPr>
              <a:t>Ontoerekeningsvatbaarheid</a:t>
            </a:r>
            <a:r>
              <a:rPr lang="nl-NL" sz="1600" dirty="0">
                <a:solidFill>
                  <a:schemeClr val="bg1"/>
                </a:solidFill>
              </a:rPr>
              <a:t>: Door psychische stoornis niet verantwoordelijk.</a:t>
            </a:r>
          </a:p>
          <a:p>
            <a:endParaRPr lang="nl-NL" sz="1600" u="sng" dirty="0">
              <a:solidFill>
                <a:schemeClr val="bg1"/>
              </a:solidFill>
            </a:endParaRPr>
          </a:p>
          <a:p>
            <a:r>
              <a:rPr lang="nl-NL" sz="1600" u="sng" dirty="0">
                <a:solidFill>
                  <a:schemeClr val="bg1"/>
                </a:solidFill>
              </a:rPr>
              <a:t>Afwezigheid van schuld</a:t>
            </a:r>
            <a:r>
              <a:rPr lang="nl-NL" sz="1600" dirty="0">
                <a:solidFill>
                  <a:schemeClr val="bg1"/>
                </a:solidFill>
              </a:rPr>
              <a:t>: Je pleegt een misdrijf zonder het te weten.</a:t>
            </a:r>
            <a:endParaRPr lang="nl-NL" sz="1600" u="sng" dirty="0">
              <a:solidFill>
                <a:schemeClr val="bg1"/>
              </a:solidFill>
            </a:endParaRPr>
          </a:p>
          <a:p>
            <a:endParaRPr lang="nl-NL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36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891880" y="53058"/>
            <a:ext cx="605148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7</a:t>
            </a:r>
            <a:r>
              <a:rPr lang="nl-NL" sz="2000" dirty="0" smtClean="0">
                <a:solidFill>
                  <a:schemeClr val="bg1"/>
                </a:solidFill>
              </a:rPr>
              <a:t>. Burgerlijk Recht en bestuurlijk recht</a:t>
            </a:r>
          </a:p>
          <a:p>
            <a:pPr marL="457200" indent="-457200">
              <a:buFont typeface="+mj-lt"/>
              <a:buAutoNum type="arabicPeriod"/>
            </a:pPr>
            <a:endParaRPr lang="nl-NL" sz="2000" u="sng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87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5" name="Picture 2" descr="http://www.regiomeppel.nl/image/jpeg/19790/groot/aanrijding_met_veel_schade_4180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17" r="17599"/>
          <a:stretch/>
        </p:blipFill>
        <p:spPr bwMode="auto">
          <a:xfrm>
            <a:off x="-10930" y="-16278"/>
            <a:ext cx="2736304" cy="515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891880" y="53058"/>
            <a:ext cx="605148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Bestuurlijk recht: Burger tegenover overheid.</a:t>
            </a: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Burgerlijk Recht: Twee burgers staan tegenover elkaar. 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88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5" name="Picture 2" descr="http://www.regiomeppel.nl/image/jpeg/19790/groot/aanrijding_met_veel_schade_4180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17" r="17599"/>
          <a:stretch/>
        </p:blipFill>
        <p:spPr bwMode="auto">
          <a:xfrm>
            <a:off x="-10930" y="-16278"/>
            <a:ext cx="2736304" cy="515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531" y="4002804"/>
            <a:ext cx="809849" cy="753007"/>
          </a:xfrm>
          <a:prstGeom prst="rect">
            <a:avLst/>
          </a:prstGeom>
        </p:spPr>
      </p:pic>
      <p:sp>
        <p:nvSpPr>
          <p:cNvPr id="8" name="Rechthoek 7"/>
          <p:cNvSpPr/>
          <p:nvPr/>
        </p:nvSpPr>
        <p:spPr>
          <a:xfrm>
            <a:off x="3059832" y="225166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u="sng" dirty="0">
                <a:solidFill>
                  <a:schemeClr val="bg1"/>
                </a:solidFill>
              </a:rPr>
              <a:t>Eiser:</a:t>
            </a:r>
            <a:r>
              <a:rPr lang="nl-NL" dirty="0">
                <a:solidFill>
                  <a:schemeClr val="bg1"/>
                </a:solidFill>
              </a:rPr>
              <a:t> Diegene die de zaak voorlegt</a:t>
            </a:r>
          </a:p>
          <a:p>
            <a:endParaRPr lang="nl-NL" u="sng" dirty="0">
              <a:solidFill>
                <a:schemeClr val="bg1"/>
              </a:solidFill>
            </a:endParaRPr>
          </a:p>
          <a:p>
            <a:r>
              <a:rPr lang="nl-NL" u="sng" dirty="0">
                <a:solidFill>
                  <a:schemeClr val="bg1"/>
                </a:solidFill>
              </a:rPr>
              <a:t>Gedaagde:</a:t>
            </a:r>
            <a:r>
              <a:rPr lang="nl-NL" dirty="0">
                <a:solidFill>
                  <a:schemeClr val="bg1"/>
                </a:solidFill>
              </a:rPr>
              <a:t> Persoon van wie iets wordt geëist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996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891880" y="53058"/>
            <a:ext cx="605148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Begint ook met een </a:t>
            </a:r>
            <a:r>
              <a:rPr lang="nl-NL" sz="2000" u="sng" dirty="0" smtClean="0">
                <a:solidFill>
                  <a:schemeClr val="bg1"/>
                </a:solidFill>
              </a:rPr>
              <a:t>dagvaarding.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Bij grotere zaken heb je vaak een advocaat nodig. In het burgerrecht noemen we dit een </a:t>
            </a:r>
            <a:r>
              <a:rPr lang="nl-NL" sz="2000" u="sng" dirty="0" smtClean="0">
                <a:solidFill>
                  <a:schemeClr val="bg1"/>
                </a:solidFill>
              </a:rPr>
              <a:t>procureur</a:t>
            </a:r>
            <a:r>
              <a:rPr lang="nl-NL" sz="2000" dirty="0" smtClean="0">
                <a:solidFill>
                  <a:schemeClr val="bg1"/>
                </a:solidFill>
              </a:rPr>
              <a:t>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Rechter zoekt naar oplossing, velt een </a:t>
            </a:r>
            <a:r>
              <a:rPr lang="nl-NL" sz="2000" u="sng" dirty="0" smtClean="0">
                <a:solidFill>
                  <a:schemeClr val="bg1"/>
                </a:solidFill>
              </a:rPr>
              <a:t>vonnis</a:t>
            </a:r>
            <a:r>
              <a:rPr lang="nl-NL" sz="2000" dirty="0" smtClean="0">
                <a:solidFill>
                  <a:schemeClr val="bg1"/>
                </a:solidFill>
              </a:rPr>
              <a:t>.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89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5" name="Picture 2" descr="http://www.regiomeppel.nl/image/jpeg/19790/groot/aanrijding_met_veel_schade_4180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17" r="17599"/>
          <a:stretch/>
        </p:blipFill>
        <p:spPr bwMode="auto">
          <a:xfrm>
            <a:off x="-10930" y="-16278"/>
            <a:ext cx="2736304" cy="515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531" y="4002804"/>
            <a:ext cx="809849" cy="753007"/>
          </a:xfrm>
          <a:prstGeom prst="rect">
            <a:avLst/>
          </a:prstGeom>
        </p:spPr>
      </p:pic>
      <p:pic>
        <p:nvPicPr>
          <p:cNvPr id="2050" name="Picture 2" descr="http://www.noordhollandsdagblad.nl/incoming/article21064223.ece/ALTERNATES/w470/Frank_Visse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594086"/>
            <a:ext cx="3225822" cy="216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62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963416" y="355165"/>
            <a:ext cx="596956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u="sng" dirty="0" smtClean="0">
                <a:solidFill>
                  <a:schemeClr val="bg1"/>
                </a:solidFill>
              </a:rPr>
              <a:t>Grondwet: </a:t>
            </a:r>
            <a:r>
              <a:rPr lang="nl-NL" sz="2000" dirty="0" smtClean="0">
                <a:solidFill>
                  <a:schemeClr val="bg1"/>
                </a:solidFill>
              </a:rPr>
              <a:t>belangrijkste wet. Belangrijkste regels zijn hierin opgenomen.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Ander woord: </a:t>
            </a:r>
            <a:r>
              <a:rPr lang="nl-NL" sz="2000" u="sng" dirty="0" smtClean="0">
                <a:solidFill>
                  <a:schemeClr val="bg1"/>
                </a:solidFill>
              </a:rPr>
              <a:t>constitutie.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Gelijkheid</a:t>
            </a:r>
            <a:r>
              <a:rPr lang="nl-NL" sz="2000" dirty="0" smtClean="0">
                <a:solidFill>
                  <a:schemeClr val="bg1"/>
                </a:solidFill>
              </a:rPr>
              <a:t> en </a:t>
            </a:r>
            <a:r>
              <a:rPr lang="nl-NL" sz="2000" u="sng" dirty="0" smtClean="0">
                <a:solidFill>
                  <a:schemeClr val="bg1"/>
                </a:solidFill>
              </a:rPr>
              <a:t>Vrijheid</a:t>
            </a:r>
            <a:r>
              <a:rPr lang="nl-NL" sz="2000" dirty="0" smtClean="0">
                <a:solidFill>
                  <a:schemeClr val="bg1"/>
                </a:solidFill>
              </a:rPr>
              <a:t>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9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8" name="Picture 2" descr="http://www.abc.net.au/news/image/3769672-3x2-940x6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222" y="2355726"/>
            <a:ext cx="4176464" cy="260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www.verkeerspro.nl/wp-content/uploads/2011/02/rechtbank4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26" r="17036"/>
          <a:stretch/>
        </p:blipFill>
        <p:spPr bwMode="auto">
          <a:xfrm>
            <a:off x="1" y="0"/>
            <a:ext cx="197971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1818743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08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891880" y="53058"/>
            <a:ext cx="605148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Een geldboete kan worden gecombineerd met een </a:t>
            </a:r>
            <a:r>
              <a:rPr lang="nl-NL" sz="2000" u="sng" dirty="0" smtClean="0">
                <a:solidFill>
                  <a:schemeClr val="bg1"/>
                </a:solidFill>
              </a:rPr>
              <a:t>loonbeslag.</a:t>
            </a:r>
            <a:r>
              <a:rPr lang="nl-NL" sz="2000" dirty="0" smtClean="0">
                <a:solidFill>
                  <a:schemeClr val="bg1"/>
                </a:solidFill>
              </a:rPr>
              <a:t> 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i="1" dirty="0" smtClean="0">
                <a:solidFill>
                  <a:schemeClr val="bg1"/>
                </a:solidFill>
              </a:rPr>
              <a:t>Een deurwaarder legt dan beslag op je loon. Om te zorgen dat je de boete betaalt.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Ook kan er een </a:t>
            </a:r>
            <a:r>
              <a:rPr lang="nl-NL" sz="2000" u="sng" dirty="0" smtClean="0">
                <a:solidFill>
                  <a:schemeClr val="bg1"/>
                </a:solidFill>
              </a:rPr>
              <a:t>dwangsom</a:t>
            </a:r>
            <a:r>
              <a:rPr lang="nl-NL" sz="2000" dirty="0" smtClean="0">
                <a:solidFill>
                  <a:schemeClr val="bg1"/>
                </a:solidFill>
              </a:rPr>
              <a:t> worden gevraagd, als je je niet aan het vonnis houdt moet je een boete betalen.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90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5" name="Picture 2" descr="http://www.regiomeppel.nl/image/jpeg/19790/groot/aanrijding_met_veel_schade_4180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17" r="17599"/>
          <a:stretch/>
        </p:blipFill>
        <p:spPr bwMode="auto">
          <a:xfrm>
            <a:off x="-10930" y="-16278"/>
            <a:ext cx="2736304" cy="515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42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891880" y="53058"/>
            <a:ext cx="6051486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Kort geding</a:t>
            </a:r>
            <a:r>
              <a:rPr lang="nl-NL" sz="2000" dirty="0" smtClean="0">
                <a:solidFill>
                  <a:schemeClr val="bg1"/>
                </a:solidFill>
              </a:rPr>
              <a:t>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i="1" dirty="0" smtClean="0">
                <a:solidFill>
                  <a:schemeClr val="bg1"/>
                </a:solidFill>
              </a:rPr>
              <a:t>Versnelde en vereenvoudigde procedure voor spoedeisende zaken</a:t>
            </a:r>
            <a:r>
              <a:rPr lang="nl-NL" sz="2000" dirty="0" smtClean="0">
                <a:solidFill>
                  <a:schemeClr val="bg1"/>
                </a:solidFill>
              </a:rPr>
              <a:t>.</a:t>
            </a:r>
          </a:p>
          <a:p>
            <a:endParaRPr lang="nl-NL" sz="2000" i="1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Rechter geeft een </a:t>
            </a:r>
            <a:r>
              <a:rPr lang="nl-NL" sz="2000" u="sng" dirty="0" smtClean="0">
                <a:solidFill>
                  <a:schemeClr val="bg1"/>
                </a:solidFill>
              </a:rPr>
              <a:t>voorlopig oordeel</a:t>
            </a:r>
            <a:r>
              <a:rPr lang="nl-NL" sz="2000" dirty="0" smtClean="0">
                <a:solidFill>
                  <a:schemeClr val="bg1"/>
                </a:solidFill>
              </a:rPr>
              <a:t>.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Daarna </a:t>
            </a:r>
            <a:r>
              <a:rPr lang="nl-NL" sz="2000" u="sng" dirty="0" smtClean="0">
                <a:solidFill>
                  <a:schemeClr val="bg1"/>
                </a:solidFill>
              </a:rPr>
              <a:t>bodemprocedure</a:t>
            </a:r>
            <a:r>
              <a:rPr lang="nl-NL" sz="2000" dirty="0" smtClean="0">
                <a:solidFill>
                  <a:schemeClr val="bg1"/>
                </a:solidFill>
              </a:rPr>
              <a:t>: normaal uitgebreid proces.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Meestal lost het </a:t>
            </a:r>
            <a:r>
              <a:rPr lang="nl-NL" sz="2000" u="sng" dirty="0" smtClean="0">
                <a:solidFill>
                  <a:schemeClr val="bg1"/>
                </a:solidFill>
              </a:rPr>
              <a:t>kort geding</a:t>
            </a:r>
            <a:r>
              <a:rPr lang="nl-NL" sz="2000" dirty="0" smtClean="0">
                <a:solidFill>
                  <a:schemeClr val="bg1"/>
                </a:solidFill>
              </a:rPr>
              <a:t> het probleem al op. 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91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5" name="Picture 2" descr="http://www.regiomeppel.nl/image/jpeg/19790/groot/aanrijding_met_veel_schade_4180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17" r="17599"/>
          <a:stretch/>
        </p:blipFill>
        <p:spPr bwMode="auto">
          <a:xfrm>
            <a:off x="-10930" y="-16278"/>
            <a:ext cx="2736304" cy="515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531" y="4002804"/>
            <a:ext cx="809849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27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92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5" name="Picture 2" descr="http://www.regiomeppel.nl/image/jpeg/19790/groot/aanrijding_met_veel_schade_4180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17" r="17599"/>
          <a:stretch/>
        </p:blipFill>
        <p:spPr bwMode="auto">
          <a:xfrm>
            <a:off x="-10930" y="-16278"/>
            <a:ext cx="2736304" cy="515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18" t="24655" r="36275" b="39291"/>
          <a:stretch/>
        </p:blipFill>
        <p:spPr bwMode="auto">
          <a:xfrm>
            <a:off x="3059832" y="402306"/>
            <a:ext cx="4988146" cy="431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451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891880" y="53058"/>
            <a:ext cx="6051486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7.2 Bestuurlijk recht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Burgers kunnen bezwaar maken tegen beslissingen van de overheid.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Vier gebieden waarop dat kan gebeuren: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2000" dirty="0" smtClean="0">
                <a:solidFill>
                  <a:schemeClr val="bg1"/>
                </a:solidFill>
              </a:rPr>
              <a:t>Vergunningen (Bouw, wapens, horeca)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 smtClean="0">
                <a:solidFill>
                  <a:schemeClr val="bg1"/>
                </a:solidFill>
              </a:rPr>
              <a:t>Uitkeringen en subsidies (zorgtoeslag kunstsubsidies)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 smtClean="0">
                <a:solidFill>
                  <a:schemeClr val="bg1"/>
                </a:solidFill>
              </a:rPr>
              <a:t>Asielaanvragen en verblijfsvergunningen.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 smtClean="0">
                <a:solidFill>
                  <a:schemeClr val="bg1"/>
                </a:solidFill>
              </a:rPr>
              <a:t>Belasting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u="sng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93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5" name="Picture 2" descr="http://www.regiomeppel.nl/image/jpeg/19790/groot/aanrijding_met_veel_schade_4180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17" r="17599"/>
          <a:stretch/>
        </p:blipFill>
        <p:spPr bwMode="auto">
          <a:xfrm>
            <a:off x="-10930" y="-16278"/>
            <a:ext cx="2736304" cy="515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56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891880" y="53058"/>
            <a:ext cx="605148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Nederland de VS en China</a:t>
            </a:r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94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2050" name="Picture 2" descr="http://www.nrcnext.nl/files/2012/01/Guantanamo-Bay.jpg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" r="449"/>
          <a:stretch/>
        </p:blipFill>
        <p:spPr bwMode="auto">
          <a:xfrm>
            <a:off x="2339752" y="915566"/>
            <a:ext cx="3991807" cy="404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39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891880" y="53058"/>
            <a:ext cx="60514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De macht van het staatshoofd.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95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3074" name="Picture 2" descr="http://blogs.telegraph.co.uk/news/files/2013/01/obama-mist_2389757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0" r="30890"/>
          <a:stretch/>
        </p:blipFill>
        <p:spPr bwMode="auto">
          <a:xfrm>
            <a:off x="15330" y="16843"/>
            <a:ext cx="2584995" cy="5115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walkofheroes.org/wp-content/uploads/2011/12/detail-of-american-flag-11279635008nza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863181"/>
            <a:ext cx="1863131" cy="124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891880" y="2499742"/>
            <a:ext cx="58565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Amerikaans Staatshoofd: </a:t>
            </a:r>
            <a:r>
              <a:rPr lang="nl-NL" u="sng" dirty="0" smtClean="0">
                <a:solidFill>
                  <a:schemeClr val="bg1"/>
                </a:solidFill>
              </a:rPr>
              <a:t>President</a:t>
            </a:r>
            <a:r>
              <a:rPr lang="nl-NL" dirty="0" smtClean="0">
                <a:solidFill>
                  <a:schemeClr val="bg1"/>
                </a:solidFill>
              </a:rPr>
              <a:t>.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Verschil met NL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 smtClean="0">
                <a:solidFill>
                  <a:schemeClr val="bg1"/>
                </a:solidFill>
              </a:rPr>
              <a:t>Gekozen.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u="sng" dirty="0" smtClean="0">
                <a:solidFill>
                  <a:schemeClr val="bg1"/>
                </a:solidFill>
              </a:rPr>
              <a:t>Presidentieel Veto</a:t>
            </a:r>
            <a:r>
              <a:rPr lang="nl-NL" dirty="0" smtClean="0">
                <a:solidFill>
                  <a:schemeClr val="bg1"/>
                </a:solidFill>
              </a:rPr>
              <a:t>: wetten die door parlement zijn aangenomen kunnen worden tegengehouden.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u="sng" dirty="0" smtClean="0">
                <a:solidFill>
                  <a:schemeClr val="bg1"/>
                </a:solidFill>
              </a:rPr>
              <a:t>Opperbevelhebber leger</a:t>
            </a:r>
            <a:r>
              <a:rPr lang="nl-NL" dirty="0" smtClean="0">
                <a:solidFill>
                  <a:schemeClr val="bg1"/>
                </a:solidFill>
              </a:rPr>
              <a:t>: zelf besluiten nemen over leger, voeren van oorlog etc.</a:t>
            </a:r>
            <a:endParaRPr lang="nl-NL" u="sng" dirty="0" smtClean="0">
              <a:solidFill>
                <a:schemeClr val="bg1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470" y="3085703"/>
            <a:ext cx="809849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891880" y="53058"/>
            <a:ext cx="60514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De macht van het staatshoofd.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96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3074" name="Picture 2" descr="http://blogs.telegraph.co.uk/news/files/2013/01/obama-mist_2389757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0" r="30890"/>
          <a:stretch/>
        </p:blipFill>
        <p:spPr bwMode="auto">
          <a:xfrm>
            <a:off x="15330" y="16843"/>
            <a:ext cx="2584995" cy="5115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walkofheroes.org/wp-content/uploads/2011/12/detail-of-american-flag-11279635008nza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510" y="53058"/>
            <a:ext cx="986870" cy="65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vak 6"/>
          <p:cNvSpPr txBox="1"/>
          <p:nvPr/>
        </p:nvSpPr>
        <p:spPr>
          <a:xfrm>
            <a:off x="2771800" y="1131590"/>
            <a:ext cx="165481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Barack Obama</a:t>
            </a:r>
          </a:p>
          <a:p>
            <a:endParaRPr lang="nl-NL" dirty="0" smtClean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Tweede termijn</a:t>
            </a:r>
          </a:p>
          <a:p>
            <a:r>
              <a:rPr lang="nl-NL" i="1" dirty="0" smtClean="0">
                <a:solidFill>
                  <a:schemeClr val="bg1"/>
                </a:solidFill>
              </a:rPr>
              <a:t>2008 – 2012</a:t>
            </a:r>
          </a:p>
          <a:p>
            <a:r>
              <a:rPr lang="nl-NL" i="1" dirty="0" smtClean="0">
                <a:solidFill>
                  <a:schemeClr val="bg1"/>
                </a:solidFill>
              </a:rPr>
              <a:t>2012 – 2016</a:t>
            </a:r>
          </a:p>
          <a:p>
            <a:endParaRPr lang="nl-NL" i="1" dirty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i="1" dirty="0">
              <a:solidFill>
                <a:schemeClr val="bg1"/>
              </a:solidFill>
            </a:endParaRPr>
          </a:p>
          <a:p>
            <a:endParaRPr lang="nl-NL" i="1" dirty="0" smtClean="0">
              <a:solidFill>
                <a:schemeClr val="bg1"/>
              </a:solidFill>
            </a:endParaRPr>
          </a:p>
        </p:txBody>
      </p:sp>
      <p:sp>
        <p:nvSpPr>
          <p:cNvPr id="8" name="AutoShape 4" descr="data:image/jpeg;base64,/9j/4AAQSkZJRgABAQAAAQABAAD/2wCEAAkGBxQTEhQUExQWFRUXFR0YGBUYFxQaFhcVFhwXGBgXGB0YHSggGhwlHhcYITEhJSosLy4uGB8zODMsNygtLisBCgoKDg0OGxAQGywmICQuNCwtLiwsLCwsLSwvLCwsLCwsLCwvLCwsLCwsLCwsLCwsLCwsLCwsLCwsLCwsLCwsLP/AABEIARMAtwMBEQACEQEDEQH/xAAcAAABBQEBAQAAAAAAAAAAAAAAAQQFBgcDAgj/xABJEAABAgMEBQUMBwcEAwEAAAABAAIDBBEFEiExBkFRYXETIoGRwRcyMzRTcnOhsbLR0wdCUpLS4fAWIzVUYqLxFBWCwiRD4mP/xAAbAQEAAgMBAQAAAAAAAAAAAAAABAUBAgMGB//EADkRAAIBAgIHBQcEAwACAwAAAAABAgMRBCEFEjEzQVFxExQVYaEiMlKBkbHRBsHh8CNC8VNyFiRi/9oADAMBAAIRAxEAPwDU5+Y5Nj30rdFabVURhrzUeZKlLVjrED+1rfJH7w+CmeHvn6Ebvq5B+1rfJH7w+CeHvn6Dvq5B+1rfJH7w+CeHvn6Dvq5B+1rfJH7w+CeHvn6Dvq5B+1rfJH7w+CeHvn6Dvq5B+1rfJH7w+CeHvn6Dvq5B+1rfJH7w+CeHvn6Dvq5Dab08gwvCAN3F4r1UqsrR0nx9DHflyIyP9LEq3KHEf5v/ANALbwuXMx3+PIaP+mCDqlovS5ieFz4NG0cdTe257Z9LsA/+h44uHYFylo6qiXTr4SW2pbrF/wAjmH9KEN3ewHHhEb8FHnRlDKSLWho6FdXpVYvpc990pn8u777fwrTVJHgc/jX0Yd0pn8u/77fwpqjwOfxr6MO6Uz+Xf99v4U1R4HP419GHdKZ/Lv8Avt/CmqPA5/Gvow7pTP5d/wB9v4U1R4HP419GHdKZ/Lv++38Kao8Dn8a+jDulM/l3/fb+FNUeBz+NfRh3Smfy7/vt/CmqPA5/Gvow7pTP5d/32/hTVHgc/jX0ZdpOPykNj6UvsDqbLwBp61oylnHVk48hvb3gI3mld6G+XUj1t0+hn6vSpBACAEAIDlMR2saXPIa0ZkpYwUy2dKnvq2DVjftfXd+H2rrGHM1ciuucSak1JzJzPFb2NBFkAgBDIrXUyNOCw4qSs8+ptCcoO8W0/Ify1pkYOxG3X+agVsBGWcMmekwH6kq07Qr+0ufH+SVgxg4VBqFVVKcoO0j2OFxVLEw16Tuv7wOi0JIIAQAgBACAQoDdLF8XgehZ7rVyZ4avvZdX92Jb3gI3mld6G+XUh1t0+hn6vSpBACAEBwnZtsJhe80aOsnUBtKzYxczu2bXfMOq7Bo71mob953rso2NGyPWxqe4cFzsgTwC0nUjD3mSKWErVd3Bv5ZfUfwLDjOyYR19i4PFw4Jv5fknLRFRZ1Zwh1kr/RD+FonFOf8A1+K1eIqv3YepvHBYKLtOv9Iv9wfou8andF0+xcniK62wJcNH6LlksQ79LDOLY1DS8QdhC1WkWnaUSXL9MQnHWo1brzWX1Q0jWe9uqo2jH81Jp4ylPjYqcToHGUFfV1lzjn6bTjCjFpq00Pq6V2qU41FaRAw2Kq4aevSdn/dqJqSnQ/DJ2zbwVLiMI6Tus0e90XpmnjFqvKfLn0Hail0CAEAIAQCFAbpYvi8D0LPdauTPDV97Lq/uxLe8BG80rvQ3y6kOtun0M/V6VIIAQCEoDPNJLX5eJRvg24NG3a48dW7pXaMbI5sLC0eizLqMaabd21cK2JUXaOb9CxoaPTgqtZ6sXsXF9Fy82aNY30cwBTlKxHbhgDxKr6uJb2tkuLhDcwS8/el9Xl9EW2T0XgwxzYbBxFT61FeItsNp9pU99t/MkG2aAKA03UwWveJM59iiC0gs9rWlwADgQagUqDgpuGrOTsyLiKSirldVgQxpaMmIjThzh3p37OC4V6SnHzLPRWkJ4Wss/Ze1f3kVdU7TR9HTTzI21ZUUvjp311qywOIet2cjyf6h0ZDs+801Zr3vPzIprqYjDerRpNWZ46E5QkpRea2E3Z85fFD3w9e9UuKwrpO62H0DQ2l1i49nPKa9fND1Qy+BACAEAhQG6WL4vA9Cz3Wrkzw1fey6v7sS3vARvNK70N8upDrbp9DP1elSCAEBW9M7TuMEJp5zxV25n5nDgCt4K+ZrJld0esh0xFDQMK4rniKur7K/qJ+Bw0NV16q9hZJfFLgunFm72DYbIUNrQKCnS47TuVLVrcIkyTnVn2lTb/dnkTjW0wCjN3N7CrABDI1tCVERhB2erWF1pVHCVznUgpRsUCagFji06vWNRV7CWtG5USjquxyW5qVy2ZW4+8O9djwOsdqqsVS1JXWxnvtA47vFDs5P2o/bgRkw2rHD+k+xcaTtUi/MssdBTw1SL4xf2K0vSHypnpjyCCMCFrKKkrM6UqsqU1ODs1mT8nMX2115Eb1QYij2U7cD6VozHxxlBT4rb5P+RwuBZAgBAIUBuli+LwPQs91q5M8NX3sur+7Et7wEbzSu9DfLqQ626fQz9XpUggPL3gAkmgAqTsAxKAzKfmXTEZzvtOwGxuQHV2rrKShG7M0aMq9WNOO1uxo+gEk1lNprTbhhsP8AUVV3lOm5vi/oXuk1GjWhhYe7BfVvNs1SE6oB3KqlkzVO6PSwZBACAEMFe0hsm8Lzc9X4cB1KwwuIayZDxFG6uipK1K65wnJcRGFp6DsO1c6tNTi4sm4DFywtZVY7Ft80VePBLHFrhQj9VCppwcHZn0fDYmniKaqU3k/7YirQlG0q1uO0fAfBTsJXlrWlI87pnRdHs3KlTz5pfsvwRBVvc8S8sh5Zca68DU7Dp1freomMo9pTvxRdaCx3dsSk/dlk/wBmTqoj6MCyAQCFAbpYvi8D0LPdauTPDV97Lq/uxLe8BG80rvQ3y6kOtun0M/V6VIICC0xm7kuWjOIbv/HN3qFOlbQWZq2VGx4dXE7B6z+io2kJ2go8z0f6Yw6niJVH/qvuaFo1Fushu2OPVeK50FehY46c9nSEn0+xp0g+reBp29qqqqtI1pu6HK5HQEAhKGLnGcmRDaXHV/nUulOm5uxrOeqrkTbdsw2wg6oNReHVnkpNGg1Jt7EcpS7S0YZt7EZLOaYNFRDYTvJw6lbKNSSyyRHcMNSlaUnJrhHJfVkS/SmPU0IHQCsqg+MmJ46ja0KMV1bf7obxLdiupfIcBqy6lrUwkanF/UkYTTVTDTvCEUuNl/LHUGaZEFK47Dn+fQq2ph6lF39T1+G0lhcfDVWT+F/3P5EPNso4/nX+7FW9CetBM8LpGgqVdqOz539c/wC7TkCu1rqxATad1wLLBfeaDtAPWvN1I6s2vM+sYWr2tGFTml9j2tCQCAQoDdLF8XgehZ7rVyZ4avvZdX92Jb3gI3mld6G+XUh1t0+hn6vSpBAUzTyN+8hM2NLvvGn/AFXWmaSI+xRzXH+r2AfFVekX7aXke2/S8LYecucvskaFo3K+CafOPvfkusV2dBFBpKqq+OnKOy9voaHZp5p49gVVW2nSm8jha+kEvLCsaK1v9NRePAJToVJ7EbSmoq7KXaP0rwBUQmPdsNPjTtU+GjX/ALESWMX9zIUfSO6K4B19tXZC7QbF37tGlG+rkbU1HESUIT9p8Gi/S8w6PADaYkEYDor29KiOEadS6MXlOFn/AGxmGnUw+GGwwSKkh2+mpWMbTkuW05wm6NCUo+83q35K2duV+ZSmt306+xSnkskQacYylZuw5gCFXERH8KCvauH+V55JE7/6VNWipTl5+yvyLFjQjlDc0efU+yidnWTylc27zg5RtKi0+cW/s7ja9Q1BO7au9taNmQVNQnrUm8s1zJYsEZlfrD1HZwVQpSwtWz2Htp0aWmMH2i99ZX8/wyHIVwpJq6PDTi4ScZKzRP2cf3beHaVQYtWrSPpWhZXwNN+X7jlRy0BAIUBuli+LwPQs91q5M8NX3sur+7Et7wEbzSu9DfLqQ626fQz9XpUggKDpm+sydzGj2ntXansOcjro5Av3W7XGvAZ+oKrxMdfEJHtNFVu76JnV45267EaNITQhh7s3GgaPafYpFSnrtLgeUhPVvLiNNJtNTKyzYcM1jxKkn7LcRU9WAXCOEU6rfAkqvqUrvbyM5lbKmptxeA55OJe458K6uCndpTpq0UcewqVPaqOy8/whjOyfJktL2OI+y697MFvCetwaOVWhCEbqaflncc2PChF7eUcc+9FR/kqPiJ1Flb2eLLbReHw8lrKa7XbFPJX4Z8fsbroYWmEC01FO38lV4xptW2cDSlCcJSVRWaefUqP0s2eC1zwMRR/Vg5SsHP2Yvk7Gkoa2vT5q/wA45r90ZlJwLzTQVfUAYijcyXGvQB0qdVqxi0pvI5YHCVa0HKkk3e2fDK9ywTtmwmy0ABjoUdt4uitcHiJXOtCCKaqV1qKsTKM3rbHsJ0dEdvF9i842vk738uZDQZAY1DnVwrS6BvxNT1LNXFv/AFaXqSsJoRXaqxlK/H3VHzzd2zy+yXanA9YSOkYf7JmtX9L1lu5p8rqzHsjK3Bjmc/1WnSoWJr9rLLYeg0Ro7ulLP3nt5fgj7Wg0fXU4V6dfYrHA1danqvgeW/UWE7LE9otk/vxJKzvBt4dpVbi99I9XoRWwNPp+45UctQQCFAbpYvi8D0LPdauTPDV97Lq/uxLe8BG80rvQ3y6kOtun0M/V6VIIDPtMB/5T97Wn+0DsXeGw5y2knoE2/Fa0/aI6DT4lV9dauI1v/wAnoqFTW0PKHKaX1zLpOQbj3N1A4cDiF2hPWjrFJKNpWKVLWaY8aJMTALIIJIvYVa3LD7IGO9bXysjvZU5Xlm1kl+/4Qloz8edeJeXF2GQS2C00q0ZOinIuOpuQqEioQ9pmk4VJvN9b7fmQbLJi/WhuYAaEu5o6K5nhVbVa0aa1jfB4GpiaipxW3jyJ6zNHw43mv5odW6Wkkbr2HO3hR4Ve2V9hZYqgtHTUPe6pfVLajatHpMwoLQczid1dSqsVNSqO3A5UYtR9ra8xhptJCJLkHh14frgt8G/aceZmpPUlGfL7cfQw+zmBrnMI54Oe0blKxkpTip8H6MvNB06NCpOhKNqi4847VYkFXnpxUAIAWAQ9rRcbp1GoO4j4q3wFOy10/wDp4f8AUeKcqnYSXuu6fk1x+Y0Ey/ABxwyA/JTHRp3u1tKWGPxaUYRm7LYl+CXs6bvjHMesbVUYvD9lK62M9toTSjxlJxn78dvn5jxRC8EKA3SxfF4HoWe61cmeGr72XV/diW94CN5pXehvl1IdbdPoZ+r0qQQFM07lqPhxNrS08Wmo9p6l0ps0kcdBpu5NMrtB/XqUfFRzi/kWuj6l8PWpeSkvk8/RmtWtZxic5vfAdY6VEoVdTJnCrT1s0Ve07IiR28kLzTUEimdMQDsFadSlzmlHJmuH1VVTqJtEnYWhDYIvEFzzm4DE7RU6uFFEeKWzIkVIOcm0mk/7nzJJ+jHKYvaIbAO9BJeRsJ1cMlrPExfs2uZoRqUpa8HYlrKsSGy6QwNDe9G/aVGqYiVtVHTUdSWvN3fntJpRDuMLYhFzKajUHpFF3w8kpHGsrxMY0jsUD94xwa4HAE04gbR+atXq0r3zi9q/dEjD1KuOUYpNVYbJrY7cJfkYwi6lHtLXbCMDvG0Kuq01BrVeTPXYHFTrxtUVpLJ2zXVNf9Oi5E4EA3nJnkwCRUE0K74eh2ravsKzSekFgownJXTdn5KxD2hHD31GVAPb8Vb4SjKnDVkeI0zjYYvE9pT2WSzPVllvKNvEjHPVjhis4lS7NqPz6GuiJ0oYpTm81s5Xs8n1HcSFyM05mq9QcDl2LjViqmH6E7R1Xu+kotZKfD/2/DyJMKlPfCFZBuli+LwPQs91q5M8NX3sur+7Et7wEbzSu9DfLqQ626fQz9XpUggIjSqWvyz9rOeP+OfqJW0dphrIoUlMcnEa8fVcCs1o60Gjrg6vZ1ot7Nj6PJm72PM8rCaQTgAMx0epVNaCUr2WZNV1JxvmnYssvBDQKY7zn+SgTk2yTGKSOy0NxCEMCoZGNq2rDl23ojgBvNF1pUZVHZGk56uRVbf0rAhl1662m71bTvVhTwyp5yz5eZGTnXerHJcW8kkZFaFtPiRS/wCrkG6ruw71PeGhUj7W37GtDSlXC1F2L9lPZz6nR2kMVwDX0LARqFQBvzWlTCXp6t2zthdLKlilVUEk3na/Hbxt6EgDVUjTTsz6JGSkk47GKhsMbXZVldhB7O1TcBNKrbmjz/6kouphNb4Wn+3oQiuz58dZVgLwDkcMN+S415SjByjtJujqVOriYU6mxu2Xp6j60Ab8Ik1dgCdfNIoVDw89eE8suBfaUoKjiMPd3kmk/k1Z/MllUntUIUMm6WL4vA9Cz3Wrkzw1fey6v7sS3vARvNK70N8upDrbp9DP1elSCAoM/bAiPfynKOaSQGMfda1oNAaUN5xzxW6Uja0LLN3e3+8WPpDRmBHgufBjm+PqOoCOIpiN4PQtFW9rVaN6uF1IKazT2P8AZ8n5E5obaj2N5NwpEh81zTraPhhiuUoxk3D5r++RJmm6UcQuOUuq/KNJsm0mubgcNY1tPABVdeg0zrSq3JdjwcjVRGmtpJumelgycZiPd3krpCGsaSlYxTSyHMTs29pc1rGuo1rnU6boxc4q6w8qdNaq2kathq0qUav+j5Xf1ysjja2iEyyHDZUuGJAcaAV1AE4cEhV/yOSV+nA6vsp4ZUtZxle7vnrfTkRs7orEhNDnnPYDTHjSvFbVMW6avbLqMFoqjinqRqNS/wDXJ9MxtCslo74k8MFGqaQm17KsXuH/AEvRi71ZOXlsRItFMBkq5u7uemhBQiox2LIVDYRwrgUTad0aTjGacZK6ZAT8tcdQZHEfBX2Er9rDPaj5xpjRywdfVh7ss1+DlLNJcLudajox7F1quKi9bYQsFCpOvFUl7V7r5ZjgROUjNNKc4YcP8LhqKjQaTv8AyWUa8sdpOM5RtmsuSj/wnVRH0UQrIN0sXxeB6FnutXJnhq+9l1f3YlveAjeaV3ob5dSHW3T6Gfq9KkAgM5s6FcnGA6opHU4jsWa0vY6W+6JODg+1XnGVuurI0Ga0ZYyFGmQ4wIgBdWpuktxN4ZYnDD1qJUqKU1FehJwdWdKLVk09qayfm/yUSy7SeIwiuxL/AF3cKdVR1LetFRV43vF8fMm4GTry7Ooko1VZW2JxyRoMtMEUew0wqDuP6yXT2akblLUhOjNwe1OxZ7HtG/rDXjMaiNowyUCvR1ehJpVbljhxARUZKtcWnYmpjOXbeiF2dP0NS7yerGxzitaVz0+zIF/lTDZfGN+gz28VzVSbVjpaytnbrl9CI0lrGuth0JBqcQDlsONMVOwf+K7kQ8T/AJLKJn+m9v3Lsu5vPaBepTLAt66AqT2DqReo8mSMDiqWDqKrVTbWxL9/2KrCtNhzq3j+SjzwFWOazPSUP1Hg6jtO8eq/Fx2yIDiCDwUSUJRykrF1Rr06yvTkmvJ3EfFoQDrwB37FmMNaLa4GlTEqnVhCX+2SfC/J9eB0XMkWIe2nc5o3e0/krjRytBvzPEfqmd68I8o/uNZSPcdWld3wUmvT7WGqnmU2jsZ3Osqjjdf3Z5of2fCvPdEpQY06dag4qrq01STu+J6XQ2E7XFzxmq4xu9VPzJNVp6wQoDdLF8XgehZ7rVyZ4avvZdX92Jb3gI3mld6G+XUh1t0+hn6vSpBAUzSKQc2bY9uTyHDzm98BvoAelYqy/wAUuhM0cr4qnnlfjy4+g803tJz4UIFxLSAeOdPYuVFp1FblclV6HZYaq5bVPU+Sz9SvMdWWG1kQlp40qOvHoWZzXb6nBo60KD8P7wnZweXW/wCGXDRmb5SFTZ7Dq66rSheLlTfBmNMatV08VDZNZ+TW1E5LxixwcNR/QXaUdaNimi9Vot8KLhg7Bw2ZgqpknfMsU1YdWXHbyZfXmlxodoGHtBXKtGTlqm9KSUdYq2nWlol4QLCHRH+DbqA1vO5SsNh25WNalRKOtLYZLN25MRneEfU6mkgk7earSFOEFaTIc6rqZUo2X382zz/tEzEN50OJVxHOeHcBUnFZdeCyXoZp4GrNu9lxzaEm7JMO8C4Eg0oAcSNlPguEcYpT1dUsqmg9TDKuql7q6VnmcpaSiZt5u8mnsStiaGyWZjAaKx8vbpPU6u3or+pIQoMQ4RCMCCKU1GtfVTpUCdSlHOkudz0uHwmNqxccXJZNNavNO47US3BF62V6ejX3kjLIcAvQYal2dNI+YaWxSxOKnNbNi6LL+SWs5g5NuRz9pVVi5vtpZntdCUYPA020nt+7HiiF0CAQoDdLF8XgehZ7rVyZ4avvZdX92Jb3gI3mld6G+XUh1t0+hn6vSpBAM7WkeWhloNHA3mO+y8ZFZTBAMgf6qEYTv3caG40GquZHDsKjq9OfTZ0LutPt8OpJXUrKXlNcfmhmZYmVEK60vBc4EGrgASTUUwqufeIurrJf8Jj0XOGElCT1bJZf6yd8mnz5nnQ6duxLhODsOunbTrK71ko1Iz4PJlbhH2+Enh370fbj9pfkvK6FUWazjegtx+qR1VG3cq2rlMm084EHbFriDJsLiaCoIGeB73PWSFIjBdo5dDSN5R1b2tmyiNsmbtKJywYRDwaHuNGhowoCcypHaQpXTeYnF1XFJNRWzn/f2LfY0KXkmm8080UqGF7iRmSR8VwrybimdcLTnVk4Q+l9v5ZA6Tac3yWwGxG1GcTClNYbU7s10o0XbNo51pRpS9qLvyeSv+5Umy0WIauJx1uPYk8RQo5LaWFHRukcbacm1Hm3bLoSDXMgtpXfvJ20Vc41cRO9j1EamE0XR7OU/wAt87DiHEq0HKoriuEo2lqosaFbtKSqNWur58CJn7Qvc1uDdZ1n8lbYXBqK1pbTxemNOyr3o0HaPF8X/BHqwPMknZM1TmHLVx2Ksx2HT/yI9Z+ntJ6ku61Nj2dSWVSe1BZAhQG6WL4vA9Cz3Wrkzw1fey6v7sS3vARvNK70N8upDrbp9DP1elSCAEBB29ZN88qxt51KPYDQvaMi06njVtGCzZPabwqShsYstaEvDgXoZyFKHwlRqfrrVcZ6scltZYUKdfEWlUk9SObb2JLP6ldbZD2y4mW1Drxdd/8AyOR7eBXZx1o6j5epEp4js8R20Fxbt5Ph9GXKy5wRYTXjWMeOtc6bbWe02xlKNOr7Huyzi/J/uthZLBmwAYbjrq3pzGaj4iD95GtCStqsaWlIw4kcQ3YsLw4g6ic8K0qtou9O72m0Zyp1P8btcsxtqDCAYObdFLtKgDVkq9Yac3rMkuvCORWLYmmRTVrc63iQAXV3D9Yqyo0pRVpMhzq+2pQyaKhasvLtBxxH1Rz8eGrrUacKccoPPqeoweLxtVqWIppw5tZ/Kyz+hEQYrnuo1pptINTwCjyoqK23l5ZlzSxsqlS+pqU0s3L2b9Ezo6x6Ve6G7aSa06iujq11C2xEKOG0XPE62spTb53z6bDnOmkN/mlcsOm6sV5lhpSahg6j2ZFdXokfLgQChYaVrM2jJxd080TspOtc0VIDtYJAx3Kir4WUJ+ysj6Lo3S9GvRTqSUZLJp/f5jkPByIUZxktqZaqtCWyS+opWDobpYvi8D0LPdauTPD197Lq/uxLe8BG80rvQ3y6kOtun0M/V6VIIAQAgGcxZUF7rz4bS7bTPjt6UCbSsOy0UpTClKaqbEuCqS0YyUcwnYwnm8w7Bs4jLq2rWpdf5F8ydhVGuu7zdn/q3svyfXh5lphRQ4AtNQUjJSV0Rq1GpRm4TVmj2StvI5ErJWK+JQk0JxpSpptOKi1MVGGVjvCg5Z3JFmiW2J1D21Ud6Q8iQsHbO42fo9BFWloJGvD/AAiq3zt6HTXqxy7SX1ZCR4IY5wFKA0rgMlPhbVTtYhTlUnKzbb83crltWoCLoNGDN2o/l7VBr1nVepA9ZonRscFHvOJdnwvw/kqloT1/mt732/kpeFwjp+1LaVWmdNd6XY0fc58xgp551ggSuBCBpp2YIYBLIzsOjZl4ycR0rlKjTltRLo4/E0fcm18z6W0fNZWXO2BD9xq8zVVptFrGbktZ7WLb3gI3mldaG+XU5Vt0+hn6vSpBACAEAIAQEZpBZnLwi0d+3Fh37OBy6lmLszDKlIWrFl6Eglp/RBrrGW1R1BOT7N2fLmXs68lRgsXHXg1lJe8vK/7Ms0jpLBfgTdOz9Y+pZdRx9+Numa+pFWj41s8NUUvJ+y/pxLvY1ssLG85oIFA7UQN4yUarR1m3HNHPWnRepUWq1zJCPbwaO/B3NxPXTDrXGODvwsbyxNiuWvpc2G04NaeILvZgeK7KlGDte75I6UqNWstZrVjxk+X7/Izm0dJHRK4GmoZDp1npUh4WpU992XJEilpXC4NWw1O8vil+OBCR47nmrjX2DgpdKjCmrRRT4vG18VLWqyv9l8jmupEBAS9j2fVj47+8hg3f6omroBKj1pZaq4lhgYpVFN8M/pxIkld0rEGUnJtviIsmoIAKA+mdHfFJb0EP3Gry1beS6l/T9xdD1b3gI3mlb0N8uppW3T6Gfq9KkEAIAQAgBYA3nJ2HCFYjw0b8zwGZ6FskzFyBlJ6XmIr4QBuv5wqAOf8AWLdYrnjrBXKpS9q7/wCFjQxbVHVjtV7p5pxfl5fuRFs6OOhGrDeacq+zis947PKps5/k3ho+OLTlhn7XGDefVPiR0raMaCSGvc3aDWnUuvZwmrr0Ivea9FunUV7f6yV/py+R3jW/Hdm/2/Gi07rHi2/mdlpWcV/jpwj0jn63I6LFLjziTxXaFKMPdViHXxdau71ZN/3lsPC6EYEAIB/Y1mOjxA1uAGLnfZHx2LnOVjtSgnnLZ/ciyaXObCl4cFmAJpT+luPtoucVeWZ317U5S55Ly5+mXzKYpBCBACACgPpnR3xSW9BD9xq8tW3kupf0/cXQ9W94CN5pW9DfLqaVt0+hn6vSpBACARARNoaRwIWF6+77LKHrOQWyi2atlatDSuM/BlIbd2Lus9gXRQXE1ciCiPLiS4kk5kkknpK3saiwYxY4OaaFpqDvC1lG6sbwm4u6NNkJpseE19AQ4YjYdYUdq6tIk3lSmpwduKaK7b2j575mWo50Gx27eosdfDyyziX0qlDS0EqjUay48JFaiyL2/Vrwx/NS4YulLjbqVWJ0LjKGbhdc1n/I3LaZ4KRGSewrZU5wdpJp+eQiyaAgHtlWa+O+6wec45NG/wCC1lLVN4Rvt2GiWdIMgsDGDDWdbjtK4ebOspXyWwpemM1fmC3VDaG9JxPtHUulNcTWo8lEgl1OIIAQAUB9M6O+KS3oIfuNXlq28l1L+n7i6Hq3vARvNK3ob5dTStun0M/V6VIICOta2IcAc41dqYO+PwG8rKi2YbsUm1reix6gm6z7Dcv+R+t7Ny6qKRo2Ra3NQQAgBAWnQyO9oiGlYQLQ4/Zc+oDtwNKdSh4iahJPmWuCw7xNKcF70c1581+/UvMmGF11+AOFdh1dCTva6IcEr2l/w42zo+0CpAxwDwADXMV2qNqwrZWsy0w2ksThJJ67ceVzPrdbdFD3wdTqrXoWuBjJVGi6/UVWlUwVOolnJpp8bWuyEVueIJjR3R2NNupDY4sHfPAJpuG0rlVrRp7WdqdJyz4GgwLGMswNENzG7SDidZJ1lcI1Iy2M3lGS2o8x4oY1zjk0Fx4AVK3WbNDLJiMXuc85ucXHiTVSUjk3c5oYBACACgPpnR3xSW9BD9xq8tW3kupf0/cXQ9W94CN5pW9DfLqaVt0+hn6vSpKtb+lF2sOAQTkYmYB2N2nfkukYczRyKe95JJJJJxJOJJ3rqlY1PKGAQAgBACAv30QPa+PMS8QVZGgGo23COxx6lXaRj/jUuTLDR9V06utHaTkaUfAiOgRKktxY8/8Ash6ncRkfzWmEra8dV7UTNJ0ItrEU1lLauUvw+APfhjkB6tylXsrlZCLnJR5u31M8t+IXEE6y49dCouAes5s9J+pKapU6FNbEmvpYm9AtBnzrhEi1ZLg4nJ0Qj6rNg2ld8Xi1SVltPO4fDupm9ht8jJQ4LGw4TAxjRQNAwHxO9UM5ym7yZbRioKyO5C0WWwy1zM1+lxsKBAaGC6+M+7QZXW4uNNWoYfaVxo+pObaexFbjIQiroyFWxXggBACACgPpnR3xSW9BD9xq8tW3kupf0/cXQ9W94CN5pW9DfLqaVt0+hi+l9s3RyMM84jnkamn6vE+zivQQjfMp5Mpi7HMEAIAQAgBACAn9AZ/kbQlnnAGJyZ4ROZ7XA9Cj4mGvSkjtQlq1EzeLbshswwA817TVj9bTrrtByI/JedpVHBpovU8nFq6e1f3jyKLb9mx4THAQnvrheY0uaAdeGKs6mLjKnaPE10XgYyxKlUklFO+fGxE6M6DxJqMHzEN8KXZqcC18U7ADiG4d9syzqOUayw9Oyzk/TqSNL1u+Ymy9yPq/LyNegQWsaGMaGtaKBoFAANQCrpScnd7SPGKSsjosGwIDCPpXtblp5zAatgAQxsvHnPI6aD/ivQ4GlqUr8ymxU9ap0KappFPcKE5xo1pcdgBJ6glxYcxrKjtFXQngbbpw47FjWRmzGayYAoD6Z0d8UlvQQ/cavLVt5LqX9P3F0OelUwIcpMPOTYbncaY0XTD7+PU0r7p9D5tjRS5xc41LiSTvOa9IikZ4WTAIAQAgBACAEB6hxC0hwzaQRxGIWGrpoynZn0PpJpM2WkhM0vOe1vJt+094BA4azuC83CjrVdQv0/Yuv7yX1MzlNKZ4B1+YcXOdeOxtfqtAwAXWrUhe0IqxfYTQacdfEN63JOyQ6szS+YgvvF3KD6zT9Ydh3rR1NbKSR2q6CoqLdFtS83dM03R7SCDOMvQjiMHwzg9h2OHbkVxq0ZU9uzmecu1Jwlk1tRKrkbDG3LREvLxYxyhsLuJAwHSaBdKUdaaRhuyuz5mixC5xc41c4lzjtcTUnrXqYqysefk9ZtnWQlDFiNhtzcaV2DWegVKN2RhGgNEGThhrQccAAKviO1k/E4Bcc5HTYcodviv7yE9ja0L6hwb51MQN4qmqLkdpbYzSwx4YAIxeBk5p+txHrC2jLOxq0U4rqaH0zo74pLegh+41eWrbyXUv6fuLoMtPf4fN+hcuuG38eppW3b6HzmvSFGCAEAIAQAgBACAEBdLUtbl4Nnw61EKWqfPvGGD91o61S149nKclxZ7DQUI1HC62Xf0yX3Y0CgI9iCyLHP8A10SXc2PBdciNOepzTm1w1hTcG9aXZSzizzf6iw0Ow7wspK3zRrehemcKdaGmjIwGLDr/AKm7QuGJwjpO8c19jztGtrRVyG+me0rkrDgg4xolSP6IfOP913rXXRtO9TW5GmLqatNrizGFelOTGikdrJgOfgLjqcf8VXKtNRjdkrCYapiKqp01dsmrSmREihwLmt5MhjiKAkEl9MaE4s9S40K0aiyJGOwFXCSUalrtXyPERtBi5oFDUtFL1KkONeHBdiCSogxGSP72DFa3kDzixxbdLTdqRW7gRnRRViYOpqraT3gKnY9qnG221818na/yM7KnlYfTOjvikt6CH7jV5atvJdS/p+4ugy09/h836Fy64bfx6mlbdPofOa9IUYIAQAgBACAEAIAQExZD6t80Xegku9pPUqjSF1JeZ7f9M6sqcnxWX1d/70JFVx6oEBGWjV8RkIHMjrcaDq7Va4CGrF1GeL/U2Kc6kcPHYs31ez0NVs3Q8RYcN4dyJZ4JzW84BuRGIw3HNc8RioxlqpXKfDQk457OX92GffSRaUSLNmHEcHmA3krzRQOdm51NRqaEf0qZg6cY07pbcyJi5607LYiqqWRTvIzRhRGRGgEscHAOALTQ1o4HMHJaVIKcXF8TpSqypyUovNGiykxGtgFr40GFDhm9yfNaYZFecxo5xABIvVA9ipJQqYWd0erhW0dVoJOLlJ7U9qfX8HKbk7OhYOix5xw2FkODUbwKkdLlmWNqyVkZw+g2pdq0opfE7+n5K3b9tQXs5OBA5Kp5z+WixKj7NDQHVjTUpODwri9eZE0zpHWXYQqay4tRS+SZXCrQ82fTOjvikt6CH7jV5atvJdS+p+4ugy09/h836Fy64bfx6mlbdPofOa9IUYIAQAgBACAEAIAQDuz54wr3NDrzaY6iDUEb1yrUo1FZkzB42rhaiqU3/J3/AN2P2R61C8Nh8TL7/wCVVv8Axx9Q/wB2P2R608Nh8TMf/Kq//jj6nOUtG5HbGLQ66a3SSAcKasVMhRUaeomUeKxksRXdaSzfD0Ly36XY4AAloIAyF5+FMlC8Mg3dyZt352skZ5MRi9znuNXOcXOO1zjUnrKsopJWRCk7u5zWTUEAIzKbTuj055OZJ6StFBLYjpKtUmrSk31Z5W5yAoD6Z0d8UlvQQ/cavLVt5LqX9P3F0GWnv8Pm/QuXXDb+PU0rbp9D5zXpCjBACAEAJcAgBAFUALABZAIAQAlwCAEAIAS4BACxYAsgCgPpnR3xSW9BD9xq8tW3kupf0/cXQZae/wAPm/QuXXDb+PU0rbp9D5zXpCjBACAEBNaKlpiuY4AhzDmBmPyqtWZQ4iwBChS8MgXnRgXGgqQHZetqxtMnS35sB5gCGyjrvOAo4VIyoiBJvY0vfALG8mIQcBTWSR2LAKjY5HLQq4gvAx34dq3ewwWlko2szzRi6jcBh+7Bw6ytDYZwoTeVk23R4Ik4DElpz25LPAwR1vT95zoQhtbciHnAYmlRispGGOLBIZAjxg0F7cASK0wHxWHtCO1sywMeWIaAX3b1BgcW9hKyjIulsJvJsc0Ac8tNABt2easID+1pZpEMhrebGh1oBkTTHrRArNutAmIgAoL2Q4BZWwwxgtjAIAQAUB9M6O+KS3oIfuNXlq28l1L+n7i6DLT3+HzfoXLrht/HqaVt0+h85r0hRggBACAd2RGuRobv6wOh3NPqKwzKJjSCJWahN1NLetzqnsWq2GRdJ5oF5hcm28Q2kTC9mDTLoz1ogOI0B8aEYcTmx4bagg9801zI20x34pxMFZk3UiMOx7T1ELdhF5jupEaPtvPqhH4LmZIl5/8AOgj7MKn9rz2rPAwRukE61z3MENrS2IavFKupUY4dKykGd7L8TmOPY1Ye0yjxZklEbMQeU11c2rq4AE9GpZuCQ0hgOEs69mIxcPNc51PU4LCBIxOc57NnJO/uJ/6LAKnb/jEXzuwLaOwwyPWxgEAIAKA+mdHfFJb0EP3Gry1beS6l/T9xdBlp7/D5v0Ll1w2/j1NK26fQ+c16QowQAgBAdZV4D2E5BwJ4AhGZJK1p1j5lsRpq0FlTQ/VNTmtbZAc2xHl3uMVsRxiClG0IBukbW7K61jPYZHz7VgBzoweSXQ7tyhrUVPbwSzMFRC3Bapy2oRiwHB1WtLi40dhVtBqxzOS0sBibRZ/reVvczbQ/YplSuazbIHC2uQJL4T3Oe55JBBAANSaVA10RXDOlizcPkosGI65fydSoyp2I0ZRIG1oPLsN7mQ4ZbeocXGgwFK5DNYswRzJ9plY0Nzue595ooccWnPLMFZsCSZbELl3OvcwwmitHd80nClNhWLGCBteM18Z7mmrScDjsG1bLYBmsmAQAgAoD6Z0d8UlvQQ/cavLVt5LqX9P3F0GWnv8AD5v0Ll1w2/j1NK27fQ+c16QpAQAgBACAEAIAQAgBACAEAIAQAgBACAEAIAQCFAfTWj3ikt6CH7jV5atvJdS+p+4uh1tmz2zEGLBeS1sRpaS2l4A6xUEV6EjN056y4MzKOtGxRu5DK+XmeuD8tTfE5/CvUi9xgHchlfLzHXB+Wnic/hXqO4wDuQyvl5nrg/LTxOfwr1HcYB3IZXy8z1wflp4nP4V6juMA7kMr5eY64Py08Tn8K9R3GAdyGV8vM9cH5aeJz+Feo7jAO5DK+XmOuD8tPE5/Ch3GAdyGV8vMdcH5aeJz+FDuMA7kMr5eY64Py08Tn8K9R3GAdyGV8vMdcH5aeJz+FDuMA7kMr5eY64Py08TqfCvUdxgHchlfLzPXB+Wnic/hXqO4wDuQyvl5jrg/LTxOfwodxgHchlfLzHXB+Wnic/hQ7jAO5DK+XmeuD8tPE5/Ch3GAdyGV8vM9cH5aeJz+Feo7jAO5DK+XmeuD8tPE5/CvUdxgHchlfLzPXB+Wnic/hXqO4wDuQyvl5jrg/LTxOfwr1HcYB3IZXy8x1wflp4nP4V6juMBO5BK+XmeuD8tZ8TqfCh3GBfpKWEKGyGCSGMawE5kNAaCaa8FXSlrNtkuMbKw4dmktplbBFqZBACAEAIAQAgBACAEAIAQAgBACAEAIAQAgBACAEB//2Q==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28575" y="-2560638"/>
            <a:ext cx="35623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AutoShape 6" descr="data:image/jpeg;base64,/9j/4AAQSkZJRgABAQAAAQABAAD/2wCEAAkGBxQTEhQUExQWFRUXFR0YGBUYFxQaFhcVFhwXGBgXGB0YHSggGhwlHhcYITEhJSosLy4uGB8zODMsNygtLisBCgoKDg0OGxAQGywmICQuNCwtLiwsLCwsLSwvLCwsLCwsLCwvLCwsLCwsLCwsLCwsLCwsLCwsLCwsLCwsLCwsLP/AABEIARMAtwMBEQACEQEDEQH/xAAcAAABBQEBAQAAAAAAAAAAAAAAAQQFBgcDAgj/xABJEAABAgMEBQUMBwcEAwEAAAABAAIDBBEFEiExBkFRYXETIoGRwRcyMzRTcnOhsbLR0wdCUpLS4fAWIzVUYqLxFBWCwiRD4mP/xAAbAQEAAgMBAQAAAAAAAAAAAAAABAUBAgMGB//EADkRAAIBAgIHBQcEAwACAwAAAAABAgMRBCEFEjEzQVFxExQVYaEiMlKBkbHRBsHh8CNC8VNyFiRi/9oADAMBAAIRAxEAPwDU5+Y5Nj30rdFabVURhrzUeZKlLVjrED+1rfJH7w+CmeHvn6Ebvq5B+1rfJH7w+CeHvn6Dvq5B+1rfJH7w+CeHvn6Dvq5B+1rfJH7w+CeHvn6Dvq5B+1rfJH7w+CeHvn6Dvq5B+1rfJH7w+CeHvn6Dvq5B+1rfJH7w+CeHvn6Dvq5Dab08gwvCAN3F4r1UqsrR0nx9DHflyIyP9LEq3KHEf5v/ANALbwuXMx3+PIaP+mCDqlovS5ieFz4NG0cdTe257Z9LsA/+h44uHYFylo6qiXTr4SW2pbrF/wAjmH9KEN3ewHHhEb8FHnRlDKSLWho6FdXpVYvpc990pn8u777fwrTVJHgc/jX0Yd0pn8u/77fwpqjwOfxr6MO6Uz+Xf99v4U1R4HP419GHdKZ/Lv8Avt/CmqPA5/Gvow7pTP5d/wB9v4U1R4HP419GHdKZ/Lv++38Kao8Dn8a+jDulM/l3/fb+FNUeBz+NfRh3Smfy7/vt/CmqPA5/Gvow7pTP5d/32/hTVHgc/jX0ZdpOPykNj6UvsDqbLwBp61oylnHVk48hvb3gI3mld6G+XUj1t0+hn6vSpBACAEAIDlMR2saXPIa0ZkpYwUy2dKnvq2DVjftfXd+H2rrGHM1ciuucSak1JzJzPFb2NBFkAgBDIrXUyNOCw4qSs8+ptCcoO8W0/Ify1pkYOxG3X+agVsBGWcMmekwH6kq07Qr+0ufH+SVgxg4VBqFVVKcoO0j2OFxVLEw16Tuv7wOi0JIIAQAgBACAQoDdLF8XgehZ7rVyZ4avvZdX92Jb3gI3mld6G+XUh1t0+hn6vSpBACAEBwnZtsJhe80aOsnUBtKzYxczu2bXfMOq7Bo71mob953rso2NGyPWxqe4cFzsgTwC0nUjD3mSKWErVd3Bv5ZfUfwLDjOyYR19i4PFw4Jv5fknLRFRZ1Zwh1kr/RD+FonFOf8A1+K1eIqv3YepvHBYKLtOv9Iv9wfou8andF0+xcniK62wJcNH6LlksQ79LDOLY1DS8QdhC1WkWnaUSXL9MQnHWo1brzWX1Q0jWe9uqo2jH81Jp4ylPjYqcToHGUFfV1lzjn6bTjCjFpq00Pq6V2qU41FaRAw2Kq4aevSdn/dqJqSnQ/DJ2zbwVLiMI6Tus0e90XpmnjFqvKfLn0Hail0CAEAIAQCFAbpYvi8D0LPdauTPDV97Lq/uxLe8BG80rvQ3y6kOtun0M/V6VIIAQCEoDPNJLX5eJRvg24NG3a48dW7pXaMbI5sLC0eizLqMaabd21cK2JUXaOb9CxoaPTgqtZ6sXsXF9Fy82aNY30cwBTlKxHbhgDxKr6uJb2tkuLhDcwS8/el9Xl9EW2T0XgwxzYbBxFT61FeItsNp9pU99t/MkG2aAKA03UwWveJM59iiC0gs9rWlwADgQagUqDgpuGrOTsyLiKSirldVgQxpaMmIjThzh3p37OC4V6SnHzLPRWkJ4Wss/Ze1f3kVdU7TR9HTTzI21ZUUvjp311qywOIet2cjyf6h0ZDs+801Zr3vPzIprqYjDerRpNWZ46E5QkpRea2E3Z85fFD3w9e9UuKwrpO62H0DQ2l1i49nPKa9fND1Qy+BACAEAhQG6WL4vA9Cz3Wrkzw1fey6v7sS3vARvNK70N8upDrbp9DP1elSCAEBW9M7TuMEJp5zxV25n5nDgCt4K+ZrJld0esh0xFDQMK4rniKur7K/qJ+Bw0NV16q9hZJfFLgunFm72DYbIUNrQKCnS47TuVLVrcIkyTnVn2lTb/dnkTjW0wCjN3N7CrABDI1tCVERhB2erWF1pVHCVznUgpRsUCagFji06vWNRV7CWtG5USjquxyW5qVy2ZW4+8O9djwOsdqqsVS1JXWxnvtA47vFDs5P2o/bgRkw2rHD+k+xcaTtUi/MssdBTw1SL4xf2K0vSHypnpjyCCMCFrKKkrM6UqsqU1ODs1mT8nMX2115Eb1QYij2U7cD6VozHxxlBT4rb5P+RwuBZAgBAIUBuli+LwPQs91q5M8NX3sur+7Et7wEbzSu9DfLqQ626fQz9XpUggPL3gAkmgAqTsAxKAzKfmXTEZzvtOwGxuQHV2rrKShG7M0aMq9WNOO1uxo+gEk1lNprTbhhsP8AUVV3lOm5vi/oXuk1GjWhhYe7BfVvNs1SE6oB3KqlkzVO6PSwZBACAEMFe0hsm8Lzc9X4cB1KwwuIayZDxFG6uipK1K65wnJcRGFp6DsO1c6tNTi4sm4DFywtZVY7Ft80VePBLHFrhQj9VCppwcHZn0fDYmniKaqU3k/7YirQlG0q1uO0fAfBTsJXlrWlI87pnRdHs3KlTz5pfsvwRBVvc8S8sh5Zca68DU7Dp1freomMo9pTvxRdaCx3dsSk/dlk/wBmTqoj6MCyAQCFAbpYvi8D0LPdauTPDV97Lq/uxLe8BG80rvQ3y6kOtun0M/V6VIICC0xm7kuWjOIbv/HN3qFOlbQWZq2VGx4dXE7B6z+io2kJ2go8z0f6Yw6niJVH/qvuaFo1Fushu2OPVeK50FehY46c9nSEn0+xp0g+reBp29qqqqtI1pu6HK5HQEAhKGLnGcmRDaXHV/nUulOm5uxrOeqrkTbdsw2wg6oNReHVnkpNGg1Jt7EcpS7S0YZt7EZLOaYNFRDYTvJw6lbKNSSyyRHcMNSlaUnJrhHJfVkS/SmPU0IHQCsqg+MmJ46ja0KMV1bf7obxLdiupfIcBqy6lrUwkanF/UkYTTVTDTvCEUuNl/LHUGaZEFK47Dn+fQq2ph6lF39T1+G0lhcfDVWT+F/3P5EPNso4/nX+7FW9CetBM8LpGgqVdqOz539c/wC7TkCu1rqxATad1wLLBfeaDtAPWvN1I6s2vM+sYWr2tGFTml9j2tCQCAQoDdLF8XgehZ7rVyZ4avvZdX92Jb3gI3mld6G+XUh1t0+hn6vSpBAUzTyN+8hM2NLvvGn/AFXWmaSI+xRzXH+r2AfFVekX7aXke2/S8LYecucvskaFo3K+CafOPvfkusV2dBFBpKqq+OnKOy9voaHZp5p49gVVW2nSm8jha+kEvLCsaK1v9NRePAJToVJ7EbSmoq7KXaP0rwBUQmPdsNPjTtU+GjX/ALESWMX9zIUfSO6K4B19tXZC7QbF37tGlG+rkbU1HESUIT9p8Gi/S8w6PADaYkEYDor29KiOEadS6MXlOFn/AGxmGnUw+GGwwSKkh2+mpWMbTkuW05wm6NCUo+83q35K2duV+ZSmt306+xSnkskQacYylZuw5gCFXERH8KCvauH+V55JE7/6VNWipTl5+yvyLFjQjlDc0efU+yidnWTylc27zg5RtKi0+cW/s7ja9Q1BO7au9taNmQVNQnrUm8s1zJYsEZlfrD1HZwVQpSwtWz2Htp0aWmMH2i99ZX8/wyHIVwpJq6PDTi4ScZKzRP2cf3beHaVQYtWrSPpWhZXwNN+X7jlRy0BAIUBuli+LwPQs91q5M8NX3sur+7Et7wEbzSu9DfLqQ626fQz9XpUggKDpm+sydzGj2ntXansOcjro5Av3W7XGvAZ+oKrxMdfEJHtNFVu76JnV45267EaNITQhh7s3GgaPafYpFSnrtLgeUhPVvLiNNJtNTKyzYcM1jxKkn7LcRU9WAXCOEU6rfAkqvqUrvbyM5lbKmptxeA55OJe458K6uCndpTpq0UcewqVPaqOy8/whjOyfJktL2OI+y697MFvCetwaOVWhCEbqaflncc2PChF7eUcc+9FR/kqPiJ1Flb2eLLbReHw8lrKa7XbFPJX4Z8fsbroYWmEC01FO38lV4xptW2cDSlCcJSVRWaefUqP0s2eC1zwMRR/Vg5SsHP2Yvk7Gkoa2vT5q/wA45r90ZlJwLzTQVfUAYijcyXGvQB0qdVqxi0pvI5YHCVa0HKkk3e2fDK9ywTtmwmy0ABjoUdt4uitcHiJXOtCCKaqV1qKsTKM3rbHsJ0dEdvF9i842vk738uZDQZAY1DnVwrS6BvxNT1LNXFv/AFaXqSsJoRXaqxlK/H3VHzzd2zy+yXanA9YSOkYf7JmtX9L1lu5p8rqzHsjK3Bjmc/1WnSoWJr9rLLYeg0Ro7ulLP3nt5fgj7Wg0fXU4V6dfYrHA1danqvgeW/UWE7LE9otk/vxJKzvBt4dpVbi99I9XoRWwNPp+45UctQQCFAbpYvi8D0LPdauTPDV97Lq/uxLe8BG80rvQ3y6kOtun0M/V6VIIDPtMB/5T97Wn+0DsXeGw5y2knoE2/Fa0/aI6DT4lV9dauI1v/wAnoqFTW0PKHKaX1zLpOQbj3N1A4cDiF2hPWjrFJKNpWKVLWaY8aJMTALIIJIvYVa3LD7IGO9bXysjvZU5Xlm1kl+/4Qloz8edeJeXF2GQS2C00q0ZOinIuOpuQqEioQ9pmk4VJvN9b7fmQbLJi/WhuYAaEu5o6K5nhVbVa0aa1jfB4GpiaipxW3jyJ6zNHw43mv5odW6Wkkbr2HO3hR4Ve2V9hZYqgtHTUPe6pfVLajatHpMwoLQczid1dSqsVNSqO3A5UYtR9ra8xhptJCJLkHh14frgt8G/aceZmpPUlGfL7cfQw+zmBrnMI54Oe0blKxkpTip8H6MvNB06NCpOhKNqi4847VYkFXnpxUAIAWAQ9rRcbp1GoO4j4q3wFOy10/wDp4f8AUeKcqnYSXuu6fk1x+Y0Ey/ABxwyA/JTHRp3u1tKWGPxaUYRm7LYl+CXs6bvjHMesbVUYvD9lK62M9toTSjxlJxn78dvn5jxRC8EKA3SxfF4HoWe61cmeGr72XV/diW94CN5pXehvl1IdbdPoZ+r0qQQFM07lqPhxNrS08Wmo9p6l0ps0kcdBpu5NMrtB/XqUfFRzi/kWuj6l8PWpeSkvk8/RmtWtZxic5vfAdY6VEoVdTJnCrT1s0Ve07IiR28kLzTUEimdMQDsFadSlzmlHJmuH1VVTqJtEnYWhDYIvEFzzm4DE7RU6uFFEeKWzIkVIOcm0mk/7nzJJ+jHKYvaIbAO9BJeRsJ1cMlrPExfs2uZoRqUpa8HYlrKsSGy6QwNDe9G/aVGqYiVtVHTUdSWvN3fntJpRDuMLYhFzKajUHpFF3w8kpHGsrxMY0jsUD94xwa4HAE04gbR+atXq0r3zi9q/dEjD1KuOUYpNVYbJrY7cJfkYwi6lHtLXbCMDvG0Kuq01BrVeTPXYHFTrxtUVpLJ2zXVNf9Oi5E4EA3nJnkwCRUE0K74eh2ravsKzSekFgownJXTdn5KxD2hHD31GVAPb8Vb4SjKnDVkeI0zjYYvE9pT2WSzPVllvKNvEjHPVjhis4lS7NqPz6GuiJ0oYpTm81s5Xs8n1HcSFyM05mq9QcDl2LjViqmH6E7R1Xu+kotZKfD/2/DyJMKlPfCFZBuli+LwPQs91q5M8NX3sur+7Et7wEbzSu9DfLqQ626fQz9XpUggIjSqWvyz9rOeP+OfqJW0dphrIoUlMcnEa8fVcCs1o60Gjrg6vZ1ot7Nj6PJm72PM8rCaQTgAMx0epVNaCUr2WZNV1JxvmnYssvBDQKY7zn+SgTk2yTGKSOy0NxCEMCoZGNq2rDl23ojgBvNF1pUZVHZGk56uRVbf0rAhl1662m71bTvVhTwyp5yz5eZGTnXerHJcW8kkZFaFtPiRS/wCrkG6ruw71PeGhUj7W37GtDSlXC1F2L9lPZz6nR2kMVwDX0LARqFQBvzWlTCXp6t2zthdLKlilVUEk3na/Hbxt6EgDVUjTTsz6JGSkk47GKhsMbXZVldhB7O1TcBNKrbmjz/6kouphNb4Wn+3oQiuz58dZVgLwDkcMN+S415SjByjtJujqVOriYU6mxu2Xp6j60Ab8Ik1dgCdfNIoVDw89eE8suBfaUoKjiMPd3kmk/k1Z/MllUntUIUMm6WL4vA9Cz3Wrkzw1fey6v7sS3vARvNK70N8upDrbp9DP1elSCAoM/bAiPfynKOaSQGMfda1oNAaUN5xzxW6Uja0LLN3e3+8WPpDRmBHgufBjm+PqOoCOIpiN4PQtFW9rVaN6uF1IKazT2P8AZ8n5E5obaj2N5NwpEh81zTraPhhiuUoxk3D5r++RJmm6UcQuOUuq/KNJsm0mubgcNY1tPABVdeg0zrSq3JdjwcjVRGmtpJumelgycZiPd3krpCGsaSlYxTSyHMTs29pc1rGuo1rnU6boxc4q6w8qdNaq2kathq0qUav+j5Xf1ysjja2iEyyHDZUuGJAcaAV1AE4cEhV/yOSV+nA6vsp4ZUtZxle7vnrfTkRs7orEhNDnnPYDTHjSvFbVMW6avbLqMFoqjinqRqNS/wDXJ9MxtCslo74k8MFGqaQm17KsXuH/AEvRi71ZOXlsRItFMBkq5u7uemhBQiox2LIVDYRwrgUTad0aTjGacZK6ZAT8tcdQZHEfBX2Er9rDPaj5xpjRywdfVh7ss1+DlLNJcLudajox7F1quKi9bYQsFCpOvFUl7V7r5ZjgROUjNNKc4YcP8LhqKjQaTv8AyWUa8sdpOM5RtmsuSj/wnVRH0UQrIN0sXxeB6FnutXJnhq+9l1f3YlveAjeaV3ob5dSHW3T6Gfq9KkAgM5s6FcnGA6opHU4jsWa0vY6W+6JODg+1XnGVuurI0Ga0ZYyFGmQ4wIgBdWpuktxN4ZYnDD1qJUqKU1FehJwdWdKLVk09qayfm/yUSy7SeIwiuxL/AF3cKdVR1LetFRV43vF8fMm4GTry7Ooko1VZW2JxyRoMtMEUew0wqDuP6yXT2akblLUhOjNwe1OxZ7HtG/rDXjMaiNowyUCvR1ehJpVbljhxARUZKtcWnYmpjOXbeiF2dP0NS7yerGxzitaVz0+zIF/lTDZfGN+gz28VzVSbVjpaytnbrl9CI0lrGuth0JBqcQDlsONMVOwf+K7kQ8T/AJLKJn+m9v3Lsu5vPaBepTLAt66AqT2DqReo8mSMDiqWDqKrVTbWxL9/2KrCtNhzq3j+SjzwFWOazPSUP1Hg6jtO8eq/Fx2yIDiCDwUSUJRykrF1Rr06yvTkmvJ3EfFoQDrwB37FmMNaLa4GlTEqnVhCX+2SfC/J9eB0XMkWIe2nc5o3e0/krjRytBvzPEfqmd68I8o/uNZSPcdWld3wUmvT7WGqnmU2jsZ3Osqjjdf3Z5of2fCvPdEpQY06dag4qrq01STu+J6XQ2E7XFzxmq4xu9VPzJNVp6wQoDdLF8XgehZ7rVyZ4avvZdX92Jb3gI3mld6G+XUh1t0+hn6vSpBAUzSKQc2bY9uTyHDzm98BvoAelYqy/wAUuhM0cr4qnnlfjy4+g803tJz4UIFxLSAeOdPYuVFp1FblclV6HZYaq5bVPU+Sz9SvMdWWG1kQlp40qOvHoWZzXb6nBo60KD8P7wnZweXW/wCGXDRmb5SFTZ7Dq66rSheLlTfBmNMatV08VDZNZ+TW1E5LxixwcNR/QXaUdaNimi9Vot8KLhg7Bw2ZgqpknfMsU1YdWXHbyZfXmlxodoGHtBXKtGTlqm9KSUdYq2nWlol4QLCHRH+DbqA1vO5SsNh25WNalRKOtLYZLN25MRneEfU6mkgk7earSFOEFaTIc6rqZUo2X382zz/tEzEN50OJVxHOeHcBUnFZdeCyXoZp4GrNu9lxzaEm7JMO8C4Eg0oAcSNlPguEcYpT1dUsqmg9TDKuql7q6VnmcpaSiZt5u8mnsStiaGyWZjAaKx8vbpPU6u3or+pIQoMQ4RCMCCKU1GtfVTpUCdSlHOkudz0uHwmNqxccXJZNNavNO47US3BF62V6ejX3kjLIcAvQYal2dNI+YaWxSxOKnNbNi6LL+SWs5g5NuRz9pVVi5vtpZntdCUYPA020nt+7HiiF0CAQoDdLF8XgehZ7rVyZ4avvZdX92Jb3gI3mld6G+XUh1t0+hn6vSpBAM7WkeWhloNHA3mO+y8ZFZTBAMgf6qEYTv3caG40GquZHDsKjq9OfTZ0LutPt8OpJXUrKXlNcfmhmZYmVEK60vBc4EGrgASTUUwqufeIurrJf8Jj0XOGElCT1bJZf6yd8mnz5nnQ6duxLhODsOunbTrK71ko1Iz4PJlbhH2+Enh370fbj9pfkvK6FUWazjegtx+qR1VG3cq2rlMm084EHbFriDJsLiaCoIGeB73PWSFIjBdo5dDSN5R1b2tmyiNsmbtKJywYRDwaHuNGhowoCcypHaQpXTeYnF1XFJNRWzn/f2LfY0KXkmm8080UqGF7iRmSR8VwrybimdcLTnVk4Q+l9v5ZA6Tac3yWwGxG1GcTClNYbU7s10o0XbNo51pRpS9qLvyeSv+5Umy0WIauJx1uPYk8RQo5LaWFHRukcbacm1Hm3bLoSDXMgtpXfvJ20Vc41cRO9j1EamE0XR7OU/wAt87DiHEq0HKoriuEo2lqosaFbtKSqNWur58CJn7Qvc1uDdZ1n8lbYXBqK1pbTxemNOyr3o0HaPF8X/BHqwPMknZM1TmHLVx2Ksx2HT/yI9Z+ntJ6ku61Nj2dSWVSe1BZAhQG6WL4vA9Cz3Wrkzw1fey6v7sS3vARvNK70N8upDrbp9DP1elSCAEBB29ZN88qxt51KPYDQvaMi06njVtGCzZPabwqShsYstaEvDgXoZyFKHwlRqfrrVcZ6scltZYUKdfEWlUk9SObb2JLP6ldbZD2y4mW1Drxdd/8AyOR7eBXZx1o6j5epEp4js8R20Fxbt5Ph9GXKy5wRYTXjWMeOtc6bbWe02xlKNOr7Huyzi/J/uthZLBmwAYbjrq3pzGaj4iD95GtCStqsaWlIw4kcQ3YsLw4g6ic8K0qtou9O72m0Zyp1P8btcsxtqDCAYObdFLtKgDVkq9Yac3rMkuvCORWLYmmRTVrc63iQAXV3D9Yqyo0pRVpMhzq+2pQyaKhasvLtBxxH1Rz8eGrrUacKccoPPqeoweLxtVqWIppw5tZ/Kyz+hEQYrnuo1pptINTwCjyoqK23l5ZlzSxsqlS+pqU0s3L2b9Ezo6x6Ve6G7aSa06iujq11C2xEKOG0XPE62spTb53z6bDnOmkN/mlcsOm6sV5lhpSahg6j2ZFdXokfLgQChYaVrM2jJxd080TspOtc0VIDtYJAx3Kir4WUJ+ysj6Lo3S9GvRTqSUZLJp/f5jkPByIUZxktqZaqtCWyS+opWDobpYvi8D0LPdauTPD197Lq/uxLe8BG80rvQ3y6kOtun0M/V6VIIAQAgGcxZUF7rz4bS7bTPjt6UCbSsOy0UpTClKaqbEuCqS0YyUcwnYwnm8w7Bs4jLq2rWpdf5F8ydhVGuu7zdn/q3svyfXh5lphRQ4AtNQUjJSV0Rq1GpRm4TVmj2StvI5ErJWK+JQk0JxpSpptOKi1MVGGVjvCg5Z3JFmiW2J1D21Ud6Q8iQsHbO42fo9BFWloJGvD/AAiq3zt6HTXqxy7SX1ZCR4IY5wFKA0rgMlPhbVTtYhTlUnKzbb83crltWoCLoNGDN2o/l7VBr1nVepA9ZonRscFHvOJdnwvw/kqloT1/mt732/kpeFwjp+1LaVWmdNd6XY0fc58xgp551ggSuBCBpp2YIYBLIzsOjZl4ycR0rlKjTltRLo4/E0fcm18z6W0fNZWXO2BD9xq8zVVptFrGbktZ7WLb3gI3mldaG+XU5Vt0+hn6vSpBACAEAIAQEZpBZnLwi0d+3Fh37OBy6lmLszDKlIWrFl6Eglp/RBrrGW1R1BOT7N2fLmXs68lRgsXHXg1lJe8vK/7Ms0jpLBfgTdOz9Y+pZdRx9+Numa+pFWj41s8NUUvJ+y/pxLvY1ssLG85oIFA7UQN4yUarR1m3HNHPWnRepUWq1zJCPbwaO/B3NxPXTDrXGODvwsbyxNiuWvpc2G04NaeILvZgeK7KlGDte75I6UqNWstZrVjxk+X7/Izm0dJHRK4GmoZDp1npUh4WpU992XJEilpXC4NWw1O8vil+OBCR47nmrjX2DgpdKjCmrRRT4vG18VLWqyv9l8jmupEBAS9j2fVj47+8hg3f6omroBKj1pZaq4lhgYpVFN8M/pxIkld0rEGUnJtviIsmoIAKA+mdHfFJb0EP3Gry1beS6l/T9xdD1b3gI3mlb0N8uppW3T6Gfq9KkEAIAQAgBYA3nJ2HCFYjw0b8zwGZ6FskzFyBlJ6XmIr4QBuv5wqAOf8AWLdYrnjrBXKpS9q7/wCFjQxbVHVjtV7p5pxfl5fuRFs6OOhGrDeacq+zis947PKps5/k3ho+OLTlhn7XGDefVPiR0raMaCSGvc3aDWnUuvZwmrr0Ivea9FunUV7f6yV/py+R3jW/Hdm/2/Gi07rHi2/mdlpWcV/jpwj0jn63I6LFLjziTxXaFKMPdViHXxdau71ZN/3lsPC6EYEAIB/Y1mOjxA1uAGLnfZHx2LnOVjtSgnnLZ/ciyaXObCl4cFmAJpT+luPtoucVeWZ317U5S55Ly5+mXzKYpBCBACACgPpnR3xSW9BD9xq8tW3kupf0/cXQ9W94CN5pW9DfLqaVt0+hn6vSpBACARARNoaRwIWF6+77LKHrOQWyi2atlatDSuM/BlIbd2Lus9gXRQXE1ciCiPLiS4kk5kkknpK3saiwYxY4OaaFpqDvC1lG6sbwm4u6NNkJpseE19AQ4YjYdYUdq6tIk3lSmpwduKaK7b2j575mWo50Gx27eosdfDyyziX0qlDS0EqjUay48JFaiyL2/Vrwx/NS4YulLjbqVWJ0LjKGbhdc1n/I3LaZ4KRGSewrZU5wdpJp+eQiyaAgHtlWa+O+6wec45NG/wCC1lLVN4Rvt2GiWdIMgsDGDDWdbjtK4ebOspXyWwpemM1fmC3VDaG9JxPtHUulNcTWo8lEgl1OIIAQAUB9M6O+KS3oIfuNXlq28l1L+n7i6Hq3vARvNK3ob5dTStun0M/V6VIICOta2IcAc41dqYO+PwG8rKi2YbsUm1reix6gm6z7Dcv+R+t7Ny6qKRo2Ra3NQQAgBAWnQyO9oiGlYQLQ4/Zc+oDtwNKdSh4iahJPmWuCw7xNKcF70c1581+/UvMmGF11+AOFdh1dCTva6IcEr2l/w42zo+0CpAxwDwADXMV2qNqwrZWsy0w2ksThJJ67ceVzPrdbdFD3wdTqrXoWuBjJVGi6/UVWlUwVOolnJpp8bWuyEVueIJjR3R2NNupDY4sHfPAJpuG0rlVrRp7WdqdJyz4GgwLGMswNENzG7SDidZJ1lcI1Iy2M3lGS2o8x4oY1zjk0Fx4AVK3WbNDLJiMXuc85ucXHiTVSUjk3c5oYBACACgPpnR3xSW9BD9xq8tW3kupf0/cXQ9W94CN5pW9DfLqaVt0+hn6vSpKtb+lF2sOAQTkYmYB2N2nfkukYczRyKe95JJJJJxJOJJ3rqlY1PKGAQAgBACAv30QPa+PMS8QVZGgGo23COxx6lXaRj/jUuTLDR9V06utHaTkaUfAiOgRKktxY8/8Ash6ncRkfzWmEra8dV7UTNJ0ItrEU1lLauUvw+APfhjkB6tylXsrlZCLnJR5u31M8t+IXEE6y49dCouAes5s9J+pKapU6FNbEmvpYm9AtBnzrhEi1ZLg4nJ0Qj6rNg2ld8Xi1SVltPO4fDupm9ht8jJQ4LGw4TAxjRQNAwHxO9UM5ym7yZbRioKyO5C0WWwy1zM1+lxsKBAaGC6+M+7QZXW4uNNWoYfaVxo+pObaexFbjIQiroyFWxXggBACACgPpnR3xSW9BD9xq8tW3kupf0/cXQ9W94CN5pW9DfLqaVt0+hi+l9s3RyMM84jnkamn6vE+zivQQjfMp5Mpi7HMEAIAQAgBACAn9AZ/kbQlnnAGJyZ4ROZ7XA9Cj4mGvSkjtQlq1EzeLbshswwA817TVj9bTrrtByI/JedpVHBpovU8nFq6e1f3jyKLb9mx4THAQnvrheY0uaAdeGKs6mLjKnaPE10XgYyxKlUklFO+fGxE6M6DxJqMHzEN8KXZqcC18U7ADiG4d9syzqOUayw9Oyzk/TqSNL1u+Ymy9yPq/LyNegQWsaGMaGtaKBoFAANQCrpScnd7SPGKSsjosGwIDCPpXtblp5zAatgAQxsvHnPI6aD/ivQ4GlqUr8ymxU9ap0KappFPcKE5xo1pcdgBJ6glxYcxrKjtFXQngbbpw47FjWRmzGayYAoD6Z0d8UlvQQ/cavLVt5LqX9P3F0OelUwIcpMPOTYbncaY0XTD7+PU0r7p9D5tjRS5xc41LiSTvOa9IikZ4WTAIAQAgBACAEB6hxC0hwzaQRxGIWGrpoynZn0PpJpM2WkhM0vOe1vJt+094BA4azuC83CjrVdQv0/Yuv7yX1MzlNKZ4B1+YcXOdeOxtfqtAwAXWrUhe0IqxfYTQacdfEN63JOyQ6szS+YgvvF3KD6zT9Ydh3rR1NbKSR2q6CoqLdFtS83dM03R7SCDOMvQjiMHwzg9h2OHbkVxq0ZU9uzmecu1Jwlk1tRKrkbDG3LREvLxYxyhsLuJAwHSaBdKUdaaRhuyuz5mixC5xc41c4lzjtcTUnrXqYqysefk9ZtnWQlDFiNhtzcaV2DWegVKN2RhGgNEGThhrQccAAKviO1k/E4Bcc5HTYcodviv7yE9ja0L6hwb51MQN4qmqLkdpbYzSwx4YAIxeBk5p+txHrC2jLOxq0U4rqaH0zo74pLegh+41eWrbyXUv6fuLoMtPf4fN+hcuuG38eppW3b6HzmvSFGCAEAIAQAgBACAEBdLUtbl4Nnw61EKWqfPvGGD91o61S149nKclxZ7DQUI1HC62Xf0yX3Y0CgI9iCyLHP8A10SXc2PBdciNOepzTm1w1hTcG9aXZSzizzf6iw0Ow7wspK3zRrehemcKdaGmjIwGLDr/AKm7QuGJwjpO8c19jztGtrRVyG+me0rkrDgg4xolSP6IfOP913rXXRtO9TW5GmLqatNrizGFelOTGikdrJgOfgLjqcf8VXKtNRjdkrCYapiKqp01dsmrSmREihwLmt5MhjiKAkEl9MaE4s9S40K0aiyJGOwFXCSUalrtXyPERtBi5oFDUtFL1KkONeHBdiCSogxGSP72DFa3kDzixxbdLTdqRW7gRnRRViYOpqraT3gKnY9qnG221818na/yM7KnlYfTOjvikt6CH7jV5atvJdS/p+4ugy09/h836Fy64bfx6mlbdPofOa9IUYIAQAgBACAEAIAQExZD6t80Xegku9pPUqjSF1JeZ7f9M6sqcnxWX1d/70JFVx6oEBGWjV8RkIHMjrcaDq7Va4CGrF1GeL/U2Kc6kcPHYs31ez0NVs3Q8RYcN4dyJZ4JzW84BuRGIw3HNc8RioxlqpXKfDQk457OX92GffSRaUSLNmHEcHmA3krzRQOdm51NRqaEf0qZg6cY07pbcyJi5607LYiqqWRTvIzRhRGRGgEscHAOALTQ1o4HMHJaVIKcXF8TpSqypyUovNGiykxGtgFr40GFDhm9yfNaYZFecxo5xABIvVA9ipJQqYWd0erhW0dVoJOLlJ7U9qfX8HKbk7OhYOix5xw2FkODUbwKkdLlmWNqyVkZw+g2pdq0opfE7+n5K3b9tQXs5OBA5Kp5z+WixKj7NDQHVjTUpODwri9eZE0zpHWXYQqay4tRS+SZXCrQ82fTOjvikt6CH7jV5atvJdS+p+4ugy09/h836Fy64bfx6mlbdPofOa9IUYIAQAgBACAEAIAQDuz54wr3NDrzaY6iDUEb1yrUo1FZkzB42rhaiqU3/J3/AN2P2R61C8Nh8TL7/wCVVv8Axx9Q/wB2P2R608Nh8TMf/Kq//jj6nOUtG5HbGLQ66a3SSAcKasVMhRUaeomUeKxksRXdaSzfD0Ly36XY4AAloIAyF5+FMlC8Mg3dyZt352skZ5MRi9znuNXOcXOO1zjUnrKsopJWRCk7u5zWTUEAIzKbTuj055OZJ6StFBLYjpKtUmrSk31Z5W5yAoD6Z0d8UlvQQ/cavLVt5LqX9P3F0GWnv8Pm/QuXXDb+PU0rbp9D5zXpCjBACAEAJcAgBAFUALABZAIAQAlwCAEAIAS4BACxYAsgCgPpnR3xSW9BD9xq8tW3kupf0/cXQZae/wAPm/QuXXDb+PU0rbp9D5zXpCjBACAEBNaKlpiuY4AhzDmBmPyqtWZQ4iwBChS8MgXnRgXGgqQHZetqxtMnS35sB5gCGyjrvOAo4VIyoiBJvY0vfALG8mIQcBTWSR2LAKjY5HLQq4gvAx34dq3ewwWlko2szzRi6jcBh+7Bw6ytDYZwoTeVk23R4Ik4DElpz25LPAwR1vT95zoQhtbciHnAYmlRispGGOLBIZAjxg0F7cASK0wHxWHtCO1sywMeWIaAX3b1BgcW9hKyjIulsJvJsc0Ac8tNABt2easID+1pZpEMhrebGh1oBkTTHrRArNutAmIgAoL2Q4BZWwwxgtjAIAQAUB9M6O+KS3oIfuNXlq28l1L+n7i6DLT3+HzfoXLrht/HqaVt0+h85r0hRggBACAd2RGuRobv6wOh3NPqKwzKJjSCJWahN1NLetzqnsWq2GRdJ5oF5hcm28Q2kTC9mDTLoz1ogOI0B8aEYcTmx4bagg9801zI20x34pxMFZk3UiMOx7T1ELdhF5jupEaPtvPqhH4LmZIl5/8AOgj7MKn9rz2rPAwRukE61z3MENrS2IavFKupUY4dKykGd7L8TmOPY1Ye0yjxZklEbMQeU11c2rq4AE9GpZuCQ0hgOEs69mIxcPNc51PU4LCBIxOc57NnJO/uJ/6LAKnb/jEXzuwLaOwwyPWxgEAIAKA+mdHfFJb0EP3Gry1beS6l/T9xdBlp7/D5v0Ll1w2/j1NK26fQ+c16QowQAgBAdZV4D2E5BwJ4AhGZJK1p1j5lsRpq0FlTQ/VNTmtbZAc2xHl3uMVsRxiClG0IBukbW7K61jPYZHz7VgBzoweSXQ7tyhrUVPbwSzMFRC3Bapy2oRiwHB1WtLi40dhVtBqxzOS0sBibRZ/reVvczbQ/YplSuazbIHC2uQJL4T3Oe55JBBAANSaVA10RXDOlizcPkosGI65fydSoyp2I0ZRIG1oPLsN7mQ4ZbeocXGgwFK5DNYswRzJ9plY0Nzue595ooccWnPLMFZsCSZbELl3OvcwwmitHd80nClNhWLGCBteM18Z7mmrScDjsG1bLYBmsmAQAgAoD6Z0d8UlvQQ/cavLVt5LqX9P3F0GWnv8AD5v0Ll1w2/j1NK27fQ+c16QpAQAgBACAEAIAQAgBACAEAIAQAgBACAEAIAQCFAfTWj3ikt6CH7jV5atvJdS+p+4uh1tmz2zEGLBeS1sRpaS2l4A6xUEV6EjN056y4MzKOtGxRu5DK+XmeuD8tTfE5/CvUi9xgHchlfLzHXB+Wnic/hXqO4wDuQyvl5nrg/LTxOfwr1HcYB3IZXy8z1wflp4nP4V6juMA7kMr5eY64Py08Tn8K9R3GAdyGV8vM9cH5aeJz+Feo7jAO5DK+XmOuD8tPE5/Ch3GAdyGV8vMdcH5aeJz+FDuMA7kMr5eY64Py08Tn8K9R3GAdyGV8vMdcH5aeJz+FDuMA7kMr5eY64Py08TqfCvUdxgHchlfLzPXB+Wnic/hXqO4wDuQyvl5jrg/LTxOfwodxgHchlfLzHXB+Wnic/hQ7jAO5DK+XmeuD8tPE5/Ch3GAdyGV8vM9cH5aeJz+Feo7jAO5DK+XmeuD8tPE5/CvUdxgHchlfLzPXB+Wnic/hXqO4wDuQyvl5jrg/LTxOfwr1HcYB3IZXy8x1wflp4nP4V6juMBO5BK+XmeuD8tZ8TqfCh3GBfpKWEKGyGCSGMawE5kNAaCaa8FXSlrNtkuMbKw4dmktplbBFqZBACAEAIAQAgBACAEAIAQAgBACAEAIAQAgBACAEB//2Q==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180975" y="-2408238"/>
            <a:ext cx="35623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4104" name="Picture 8" descr="http://www.newworldorderwar.com/wp-content/uploads/2010/12/obama-yes-we-can_04-nov-0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893871"/>
            <a:ext cx="1864318" cy="279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kstvak 10"/>
          <p:cNvSpPr txBox="1"/>
          <p:nvPr/>
        </p:nvSpPr>
        <p:spPr>
          <a:xfrm>
            <a:off x="6948264" y="1203598"/>
            <a:ext cx="18473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i="1" dirty="0" smtClean="0">
                <a:solidFill>
                  <a:schemeClr val="bg1"/>
                </a:solidFill>
              </a:rPr>
              <a:t>‘Yes We </a:t>
            </a:r>
            <a:r>
              <a:rPr lang="nl-NL" i="1" dirty="0" err="1" smtClean="0">
                <a:solidFill>
                  <a:schemeClr val="bg1"/>
                </a:solidFill>
              </a:rPr>
              <a:t>Can</a:t>
            </a:r>
            <a:r>
              <a:rPr lang="nl-NL" i="1" dirty="0" smtClean="0">
                <a:solidFill>
                  <a:schemeClr val="bg1"/>
                </a:solidFill>
              </a:rPr>
              <a:t>’</a:t>
            </a:r>
          </a:p>
          <a:p>
            <a:endParaRPr lang="nl-NL" i="1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Verkiezingsslogan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2891880" y="4009680"/>
            <a:ext cx="33080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u="sng" dirty="0" smtClean="0">
                <a:solidFill>
                  <a:schemeClr val="bg1"/>
                </a:solidFill>
              </a:rPr>
              <a:t>Opperbevelhebber:</a:t>
            </a:r>
          </a:p>
          <a:p>
            <a:r>
              <a:rPr lang="nl-NL" dirty="0" smtClean="0">
                <a:solidFill>
                  <a:schemeClr val="bg1"/>
                </a:solidFill>
              </a:rPr>
              <a:t>Einde Oorlog Irak en Afghanistan.</a:t>
            </a:r>
          </a:p>
          <a:p>
            <a:r>
              <a:rPr lang="nl-NL" dirty="0" smtClean="0">
                <a:solidFill>
                  <a:schemeClr val="bg1"/>
                </a:solidFill>
              </a:rPr>
              <a:t>Dood Osama Bin Laden.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50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97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3074" name="Picture 2" descr="http://blogs.telegraph.co.uk/news/files/2013/01/obama-mist_2389757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0" r="30890"/>
          <a:stretch/>
        </p:blipFill>
        <p:spPr bwMode="auto">
          <a:xfrm>
            <a:off x="15330" y="16843"/>
            <a:ext cx="2584995" cy="5115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walkofheroes.org/wp-content/uploads/2011/12/detail-of-american-flag-11279635008nza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510" y="53058"/>
            <a:ext cx="986870" cy="65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4" descr="data:image/jpeg;base64,/9j/4AAQSkZJRgABAQAAAQABAAD/2wCEAAkGBxQTEhQUExQWFRUXFR0YGBUYFxQaFhcVFhwXGBgXGB0YHSggGhwlHhcYITEhJSosLy4uGB8zODMsNygtLisBCgoKDg0OGxAQGywmICQuNCwtLiwsLCwsLSwvLCwsLCwsLCwvLCwsLCwsLCwsLCwsLCwsLCwsLCwsLCwsLCwsLP/AABEIARMAtwMBEQACEQEDEQH/xAAcAAABBQEBAQAAAAAAAAAAAAAAAQQFBgcDAgj/xABJEAABAgMEBQUMBwcEAwEAAAABAAIDBBEFEiExBkFRYXETIoGRwRcyMzRTcnOhsbLR0wdCUpLS4fAWIzVUYqLxFBWCwiRD4mP/xAAbAQEAAgMBAQAAAAAAAAAAAAAABAUBAgMGB//EADkRAAIBAgIHBQcEAwACAwAAAAABAgMRBCEFEjEzQVFxExQVYaEiMlKBkbHRBsHh8CNC8VNyFiRi/9oADAMBAAIRAxEAPwDU5+Y5Nj30rdFabVURhrzUeZKlLVjrED+1rfJH7w+CmeHvn6Ebvq5B+1rfJH7w+CeHvn6Dvq5B+1rfJH7w+CeHvn6Dvq5B+1rfJH7w+CeHvn6Dvq5B+1rfJH7w+CeHvn6Dvq5B+1rfJH7w+CeHvn6Dvq5B+1rfJH7w+CeHvn6Dvq5Dab08gwvCAN3F4r1UqsrR0nx9DHflyIyP9LEq3KHEf5v/ANALbwuXMx3+PIaP+mCDqlovS5ieFz4NG0cdTe257Z9LsA/+h44uHYFylo6qiXTr4SW2pbrF/wAjmH9KEN3ewHHhEb8FHnRlDKSLWho6FdXpVYvpc990pn8u777fwrTVJHgc/jX0Yd0pn8u/77fwpqjwOfxr6MO6Uz+Xf99v4U1R4HP419GHdKZ/Lv8Avt/CmqPA5/Gvow7pTP5d/wB9v4U1R4HP419GHdKZ/Lv++38Kao8Dn8a+jDulM/l3/fb+FNUeBz+NfRh3Smfy7/vt/CmqPA5/Gvow7pTP5d/32/hTVHgc/jX0ZdpOPykNj6UvsDqbLwBp61oylnHVk48hvb3gI3mld6G+XUj1t0+hn6vSpBACAEAIDlMR2saXPIa0ZkpYwUy2dKnvq2DVjftfXd+H2rrGHM1ciuucSak1JzJzPFb2NBFkAgBDIrXUyNOCw4qSs8+ptCcoO8W0/Ify1pkYOxG3X+agVsBGWcMmekwH6kq07Qr+0ufH+SVgxg4VBqFVVKcoO0j2OFxVLEw16Tuv7wOi0JIIAQAgBACAQoDdLF8XgehZ7rVyZ4avvZdX92Jb3gI3mld6G+XUh1t0+hn6vSpBACAEBwnZtsJhe80aOsnUBtKzYxczu2bXfMOq7Bo71mob953rso2NGyPWxqe4cFzsgTwC0nUjD3mSKWErVd3Bv5ZfUfwLDjOyYR19i4PFw4Jv5fknLRFRZ1Zwh1kr/RD+FonFOf8A1+K1eIqv3YepvHBYKLtOv9Iv9wfou8andF0+xcniK62wJcNH6LlksQ79LDOLY1DS8QdhC1WkWnaUSXL9MQnHWo1brzWX1Q0jWe9uqo2jH81Jp4ylPjYqcToHGUFfV1lzjn6bTjCjFpq00Pq6V2qU41FaRAw2Kq4aevSdn/dqJqSnQ/DJ2zbwVLiMI6Tus0e90XpmnjFqvKfLn0Hail0CAEAIAQCFAbpYvi8D0LPdauTPDV97Lq/uxLe8BG80rvQ3y6kOtun0M/V6VIIAQCEoDPNJLX5eJRvg24NG3a48dW7pXaMbI5sLC0eizLqMaabd21cK2JUXaOb9CxoaPTgqtZ6sXsXF9Fy82aNY30cwBTlKxHbhgDxKr6uJb2tkuLhDcwS8/el9Xl9EW2T0XgwxzYbBxFT61FeItsNp9pU99t/MkG2aAKA03UwWveJM59iiC0gs9rWlwADgQagUqDgpuGrOTsyLiKSirldVgQxpaMmIjThzh3p37OC4V6SnHzLPRWkJ4Wss/Ze1f3kVdU7TR9HTTzI21ZUUvjp311qywOIet2cjyf6h0ZDs+801Zr3vPzIprqYjDerRpNWZ46E5QkpRea2E3Z85fFD3w9e9UuKwrpO62H0DQ2l1i49nPKa9fND1Qy+BACAEAhQG6WL4vA9Cz3Wrkzw1fey6v7sS3vARvNK70N8upDrbp9DP1elSCAEBW9M7TuMEJp5zxV25n5nDgCt4K+ZrJld0esh0xFDQMK4rniKur7K/qJ+Bw0NV16q9hZJfFLgunFm72DYbIUNrQKCnS47TuVLVrcIkyTnVn2lTb/dnkTjW0wCjN3N7CrABDI1tCVERhB2erWF1pVHCVznUgpRsUCagFji06vWNRV7CWtG5USjquxyW5qVy2ZW4+8O9djwOsdqqsVS1JXWxnvtA47vFDs5P2o/bgRkw2rHD+k+xcaTtUi/MssdBTw1SL4xf2K0vSHypnpjyCCMCFrKKkrM6UqsqU1ODs1mT8nMX2115Eb1QYij2U7cD6VozHxxlBT4rb5P+RwuBZAgBAIUBuli+LwPQs91q5M8NX3sur+7Et7wEbzSu9DfLqQ626fQz9XpUggPL3gAkmgAqTsAxKAzKfmXTEZzvtOwGxuQHV2rrKShG7M0aMq9WNOO1uxo+gEk1lNprTbhhsP8AUVV3lOm5vi/oXuk1GjWhhYe7BfVvNs1SE6oB3KqlkzVO6PSwZBACAEMFe0hsm8Lzc9X4cB1KwwuIayZDxFG6uipK1K65wnJcRGFp6DsO1c6tNTi4sm4DFywtZVY7Ft80VePBLHFrhQj9VCppwcHZn0fDYmniKaqU3k/7YirQlG0q1uO0fAfBTsJXlrWlI87pnRdHs3KlTz5pfsvwRBVvc8S8sh5Zca68DU7Dp1freomMo9pTvxRdaCx3dsSk/dlk/wBmTqoj6MCyAQCFAbpYvi8D0LPdauTPDV97Lq/uxLe8BG80rvQ3y6kOtun0M/V6VIICC0xm7kuWjOIbv/HN3qFOlbQWZq2VGx4dXE7B6z+io2kJ2go8z0f6Yw6niJVH/qvuaFo1Fushu2OPVeK50FehY46c9nSEn0+xp0g+reBp29qqqqtI1pu6HK5HQEAhKGLnGcmRDaXHV/nUulOm5uxrOeqrkTbdsw2wg6oNReHVnkpNGg1Jt7EcpS7S0YZt7EZLOaYNFRDYTvJw6lbKNSSyyRHcMNSlaUnJrhHJfVkS/SmPU0IHQCsqg+MmJ46ja0KMV1bf7obxLdiupfIcBqy6lrUwkanF/UkYTTVTDTvCEUuNl/LHUGaZEFK47Dn+fQq2ph6lF39T1+G0lhcfDVWT+F/3P5EPNso4/nX+7FW9CetBM8LpGgqVdqOz539c/wC7TkCu1rqxATad1wLLBfeaDtAPWvN1I6s2vM+sYWr2tGFTml9j2tCQCAQoDdLF8XgehZ7rVyZ4avvZdX92Jb3gI3mld6G+XUh1t0+hn6vSpBAUzTyN+8hM2NLvvGn/AFXWmaSI+xRzXH+r2AfFVekX7aXke2/S8LYecucvskaFo3K+CafOPvfkusV2dBFBpKqq+OnKOy9voaHZp5p49gVVW2nSm8jha+kEvLCsaK1v9NRePAJToVJ7EbSmoq7KXaP0rwBUQmPdsNPjTtU+GjX/ALESWMX9zIUfSO6K4B19tXZC7QbF37tGlG+rkbU1HESUIT9p8Gi/S8w6PADaYkEYDor29KiOEadS6MXlOFn/AGxmGnUw+GGwwSKkh2+mpWMbTkuW05wm6NCUo+83q35K2duV+ZSmt306+xSnkskQacYylZuw5gCFXERH8KCvauH+V55JE7/6VNWipTl5+yvyLFjQjlDc0efU+yidnWTylc27zg5RtKi0+cW/s7ja9Q1BO7au9taNmQVNQnrUm8s1zJYsEZlfrD1HZwVQpSwtWz2Htp0aWmMH2i99ZX8/wyHIVwpJq6PDTi4ScZKzRP2cf3beHaVQYtWrSPpWhZXwNN+X7jlRy0BAIUBuli+LwPQs91q5M8NX3sur+7Et7wEbzSu9DfLqQ626fQz9XpUggKDpm+sydzGj2ntXansOcjro5Av3W7XGvAZ+oKrxMdfEJHtNFVu76JnV45267EaNITQhh7s3GgaPafYpFSnrtLgeUhPVvLiNNJtNTKyzYcM1jxKkn7LcRU9WAXCOEU6rfAkqvqUrvbyM5lbKmptxeA55OJe458K6uCndpTpq0UcewqVPaqOy8/whjOyfJktL2OI+y697MFvCetwaOVWhCEbqaflncc2PChF7eUcc+9FR/kqPiJ1Flb2eLLbReHw8lrKa7XbFPJX4Z8fsbroYWmEC01FO38lV4xptW2cDSlCcJSVRWaefUqP0s2eC1zwMRR/Vg5SsHP2Yvk7Gkoa2vT5q/wA45r90ZlJwLzTQVfUAYijcyXGvQB0qdVqxi0pvI5YHCVa0HKkk3e2fDK9ywTtmwmy0ABjoUdt4uitcHiJXOtCCKaqV1qKsTKM3rbHsJ0dEdvF9i842vk738uZDQZAY1DnVwrS6BvxNT1LNXFv/AFaXqSsJoRXaqxlK/H3VHzzd2zy+yXanA9YSOkYf7JmtX9L1lu5p8rqzHsjK3Bjmc/1WnSoWJr9rLLYeg0Ro7ulLP3nt5fgj7Wg0fXU4V6dfYrHA1danqvgeW/UWE7LE9otk/vxJKzvBt4dpVbi99I9XoRWwNPp+45UctQQCFAbpYvi8D0LPdauTPDV97Lq/uxLe8BG80rvQ3y6kOtun0M/V6VIIDPtMB/5T97Wn+0DsXeGw5y2knoE2/Fa0/aI6DT4lV9dauI1v/wAnoqFTW0PKHKaX1zLpOQbj3N1A4cDiF2hPWjrFJKNpWKVLWaY8aJMTALIIJIvYVa3LD7IGO9bXysjvZU5Xlm1kl+/4Qloz8edeJeXF2GQS2C00q0ZOinIuOpuQqEioQ9pmk4VJvN9b7fmQbLJi/WhuYAaEu5o6K5nhVbVa0aa1jfB4GpiaipxW3jyJ6zNHw43mv5odW6Wkkbr2HO3hR4Ve2V9hZYqgtHTUPe6pfVLajatHpMwoLQczid1dSqsVNSqO3A5UYtR9ra8xhptJCJLkHh14frgt8G/aceZmpPUlGfL7cfQw+zmBrnMI54Oe0blKxkpTip8H6MvNB06NCpOhKNqi4847VYkFXnpxUAIAWAQ9rRcbp1GoO4j4q3wFOy10/wDp4f8AUeKcqnYSXuu6fk1x+Y0Ey/ABxwyA/JTHRp3u1tKWGPxaUYRm7LYl+CXs6bvjHMesbVUYvD9lK62M9toTSjxlJxn78dvn5jxRC8EKA3SxfF4HoWe61cmeGr72XV/diW94CN5pXehvl1IdbdPoZ+r0qQQFM07lqPhxNrS08Wmo9p6l0ps0kcdBpu5NMrtB/XqUfFRzi/kWuj6l8PWpeSkvk8/RmtWtZxic5vfAdY6VEoVdTJnCrT1s0Ve07IiR28kLzTUEimdMQDsFadSlzmlHJmuH1VVTqJtEnYWhDYIvEFzzm4DE7RU6uFFEeKWzIkVIOcm0mk/7nzJJ+jHKYvaIbAO9BJeRsJ1cMlrPExfs2uZoRqUpa8HYlrKsSGy6QwNDe9G/aVGqYiVtVHTUdSWvN3fntJpRDuMLYhFzKajUHpFF3w8kpHGsrxMY0jsUD94xwa4HAE04gbR+atXq0r3zi9q/dEjD1KuOUYpNVYbJrY7cJfkYwi6lHtLXbCMDvG0Kuq01BrVeTPXYHFTrxtUVpLJ2zXVNf9Oi5E4EA3nJnkwCRUE0K74eh2ravsKzSekFgownJXTdn5KxD2hHD31GVAPb8Vb4SjKnDVkeI0zjYYvE9pT2WSzPVllvKNvEjHPVjhis4lS7NqPz6GuiJ0oYpTm81s5Xs8n1HcSFyM05mq9QcDl2LjViqmH6E7R1Xu+kotZKfD/2/DyJMKlPfCFZBuli+LwPQs91q5M8NX3sur+7Et7wEbzSu9DfLqQ626fQz9XpUggIjSqWvyz9rOeP+OfqJW0dphrIoUlMcnEa8fVcCs1o60Gjrg6vZ1ot7Nj6PJm72PM8rCaQTgAMx0epVNaCUr2WZNV1JxvmnYssvBDQKY7zn+SgTk2yTGKSOy0NxCEMCoZGNq2rDl23ojgBvNF1pUZVHZGk56uRVbf0rAhl1662m71bTvVhTwyp5yz5eZGTnXerHJcW8kkZFaFtPiRS/wCrkG6ruw71PeGhUj7W37GtDSlXC1F2L9lPZz6nR2kMVwDX0LARqFQBvzWlTCXp6t2zthdLKlilVUEk3na/Hbxt6EgDVUjTTsz6JGSkk47GKhsMbXZVldhB7O1TcBNKrbmjz/6kouphNb4Wn+3oQiuz58dZVgLwDkcMN+S415SjByjtJujqVOriYU6mxu2Xp6j60Ab8Ik1dgCdfNIoVDw89eE8suBfaUoKjiMPd3kmk/k1Z/MllUntUIUMm6WL4vA9Cz3Wrkzw1fey6v7sS3vARvNK70N8upDrbp9DP1elSCAoM/bAiPfynKOaSQGMfda1oNAaUN5xzxW6Uja0LLN3e3+8WPpDRmBHgufBjm+PqOoCOIpiN4PQtFW9rVaN6uF1IKazT2P8AZ8n5E5obaj2N5NwpEh81zTraPhhiuUoxk3D5r++RJmm6UcQuOUuq/KNJsm0mubgcNY1tPABVdeg0zrSq3JdjwcjVRGmtpJumelgycZiPd3krpCGsaSlYxTSyHMTs29pc1rGuo1rnU6boxc4q6w8qdNaq2kathq0qUav+j5Xf1ysjja2iEyyHDZUuGJAcaAV1AE4cEhV/yOSV+nA6vsp4ZUtZxle7vnrfTkRs7orEhNDnnPYDTHjSvFbVMW6avbLqMFoqjinqRqNS/wDXJ9MxtCslo74k8MFGqaQm17KsXuH/AEvRi71ZOXlsRItFMBkq5u7uemhBQiox2LIVDYRwrgUTad0aTjGacZK6ZAT8tcdQZHEfBX2Er9rDPaj5xpjRywdfVh7ss1+DlLNJcLudajox7F1quKi9bYQsFCpOvFUl7V7r5ZjgROUjNNKc4YcP8LhqKjQaTv8AyWUa8sdpOM5RtmsuSj/wnVRH0UQrIN0sXxeB6FnutXJnhq+9l1f3YlveAjeaV3ob5dSHW3T6Gfq9KkAgM5s6FcnGA6opHU4jsWa0vY6W+6JODg+1XnGVuurI0Ga0ZYyFGmQ4wIgBdWpuktxN4ZYnDD1qJUqKU1FehJwdWdKLVk09qayfm/yUSy7SeIwiuxL/AF3cKdVR1LetFRV43vF8fMm4GTry7Ooko1VZW2JxyRoMtMEUew0wqDuP6yXT2akblLUhOjNwe1OxZ7HtG/rDXjMaiNowyUCvR1ehJpVbljhxARUZKtcWnYmpjOXbeiF2dP0NS7yerGxzitaVz0+zIF/lTDZfGN+gz28VzVSbVjpaytnbrl9CI0lrGuth0JBqcQDlsONMVOwf+K7kQ8T/AJLKJn+m9v3Lsu5vPaBepTLAt66AqT2DqReo8mSMDiqWDqKrVTbWxL9/2KrCtNhzq3j+SjzwFWOazPSUP1Hg6jtO8eq/Fx2yIDiCDwUSUJRykrF1Rr06yvTkmvJ3EfFoQDrwB37FmMNaLa4GlTEqnVhCX+2SfC/J9eB0XMkWIe2nc5o3e0/krjRytBvzPEfqmd68I8o/uNZSPcdWld3wUmvT7WGqnmU2jsZ3Osqjjdf3Z5of2fCvPdEpQY06dag4qrq01STu+J6XQ2E7XFzxmq4xu9VPzJNVp6wQoDdLF8XgehZ7rVyZ4avvZdX92Jb3gI3mld6G+XUh1t0+hn6vSpBAUzSKQc2bY9uTyHDzm98BvoAelYqy/wAUuhM0cr4qnnlfjy4+g803tJz4UIFxLSAeOdPYuVFp1FblclV6HZYaq5bVPU+Sz9SvMdWWG1kQlp40qOvHoWZzXb6nBo60KD8P7wnZweXW/wCGXDRmb5SFTZ7Dq66rSheLlTfBmNMatV08VDZNZ+TW1E5LxixwcNR/QXaUdaNimi9Vot8KLhg7Bw2ZgqpknfMsU1YdWXHbyZfXmlxodoGHtBXKtGTlqm9KSUdYq2nWlol4QLCHRH+DbqA1vO5SsNh25WNalRKOtLYZLN25MRneEfU6mkgk7earSFOEFaTIc6rqZUo2X382zz/tEzEN50OJVxHOeHcBUnFZdeCyXoZp4GrNu9lxzaEm7JMO8C4Eg0oAcSNlPguEcYpT1dUsqmg9TDKuql7q6VnmcpaSiZt5u8mnsStiaGyWZjAaKx8vbpPU6u3or+pIQoMQ4RCMCCKU1GtfVTpUCdSlHOkudz0uHwmNqxccXJZNNavNO47US3BF62V6ejX3kjLIcAvQYal2dNI+YaWxSxOKnNbNi6LL+SWs5g5NuRz9pVVi5vtpZntdCUYPA020nt+7HiiF0CAQoDdLF8XgehZ7rVyZ4avvZdX92Jb3gI3mld6G+XUh1t0+hn6vSpBAM7WkeWhloNHA3mO+y8ZFZTBAMgf6qEYTv3caG40GquZHDsKjq9OfTZ0LutPt8OpJXUrKXlNcfmhmZYmVEK60vBc4EGrgASTUUwqufeIurrJf8Jj0XOGElCT1bJZf6yd8mnz5nnQ6duxLhODsOunbTrK71ko1Iz4PJlbhH2+Enh370fbj9pfkvK6FUWazjegtx+qR1VG3cq2rlMm084EHbFriDJsLiaCoIGeB73PWSFIjBdo5dDSN5R1b2tmyiNsmbtKJywYRDwaHuNGhowoCcypHaQpXTeYnF1XFJNRWzn/f2LfY0KXkmm8080UqGF7iRmSR8VwrybimdcLTnVk4Q+l9v5ZA6Tac3yWwGxG1GcTClNYbU7s10o0XbNo51pRpS9qLvyeSv+5Umy0WIauJx1uPYk8RQo5LaWFHRukcbacm1Hm3bLoSDXMgtpXfvJ20Vc41cRO9j1EamE0XR7OU/wAt87DiHEq0HKoriuEo2lqosaFbtKSqNWur58CJn7Qvc1uDdZ1n8lbYXBqK1pbTxemNOyr3o0HaPF8X/BHqwPMknZM1TmHLVx2Ksx2HT/yI9Z+ntJ6ku61Nj2dSWVSe1BZAhQG6WL4vA9Cz3Wrkzw1fey6v7sS3vARvNK70N8upDrbp9DP1elSCAEBB29ZN88qxt51KPYDQvaMi06njVtGCzZPabwqShsYstaEvDgXoZyFKHwlRqfrrVcZ6scltZYUKdfEWlUk9SObb2JLP6ldbZD2y4mW1Drxdd/8AyOR7eBXZx1o6j5epEp4js8R20Fxbt5Ph9GXKy5wRYTXjWMeOtc6bbWe02xlKNOr7Huyzi/J/uthZLBmwAYbjrq3pzGaj4iD95GtCStqsaWlIw4kcQ3YsLw4g6ic8K0qtou9O72m0Zyp1P8btcsxtqDCAYObdFLtKgDVkq9Yac3rMkuvCORWLYmmRTVrc63iQAXV3D9Yqyo0pRVpMhzq+2pQyaKhasvLtBxxH1Rz8eGrrUacKccoPPqeoweLxtVqWIppw5tZ/Kyz+hEQYrnuo1pptINTwCjyoqK23l5ZlzSxsqlS+pqU0s3L2b9Ezo6x6Ve6G7aSa06iujq11C2xEKOG0XPE62spTb53z6bDnOmkN/mlcsOm6sV5lhpSahg6j2ZFdXokfLgQChYaVrM2jJxd080TspOtc0VIDtYJAx3Kir4WUJ+ysj6Lo3S9GvRTqSUZLJp/f5jkPByIUZxktqZaqtCWyS+opWDobpYvi8D0LPdauTPD197Lq/uxLe8BG80rvQ3y6kOtun0M/V6VIIAQAgGcxZUF7rz4bS7bTPjt6UCbSsOy0UpTClKaqbEuCqS0YyUcwnYwnm8w7Bs4jLq2rWpdf5F8ydhVGuu7zdn/q3svyfXh5lphRQ4AtNQUjJSV0Rq1GpRm4TVmj2StvI5ErJWK+JQk0JxpSpptOKi1MVGGVjvCg5Z3JFmiW2J1D21Ud6Q8iQsHbO42fo9BFWloJGvD/AAiq3zt6HTXqxy7SX1ZCR4IY5wFKA0rgMlPhbVTtYhTlUnKzbb83crltWoCLoNGDN2o/l7VBr1nVepA9ZonRscFHvOJdnwvw/kqloT1/mt732/kpeFwjp+1LaVWmdNd6XY0fc58xgp551ggSuBCBpp2YIYBLIzsOjZl4ycR0rlKjTltRLo4/E0fcm18z6W0fNZWXO2BD9xq8zVVptFrGbktZ7WLb3gI3mldaG+XU5Vt0+hn6vSpBACAEAIAQEZpBZnLwi0d+3Fh37OBy6lmLszDKlIWrFl6Eglp/RBrrGW1R1BOT7N2fLmXs68lRgsXHXg1lJe8vK/7Ms0jpLBfgTdOz9Y+pZdRx9+Numa+pFWj41s8NUUvJ+y/pxLvY1ssLG85oIFA7UQN4yUarR1m3HNHPWnRepUWq1zJCPbwaO/B3NxPXTDrXGODvwsbyxNiuWvpc2G04NaeILvZgeK7KlGDte75I6UqNWstZrVjxk+X7/Izm0dJHRK4GmoZDp1npUh4WpU992XJEilpXC4NWw1O8vil+OBCR47nmrjX2DgpdKjCmrRRT4vG18VLWqyv9l8jmupEBAS9j2fVj47+8hg3f6omroBKj1pZaq4lhgYpVFN8M/pxIkld0rEGUnJtviIsmoIAKA+mdHfFJb0EP3Gry1beS6l/T9xdD1b3gI3mlb0N8uppW3T6Gfq9KkEAIAQAgBYA3nJ2HCFYjw0b8zwGZ6FskzFyBlJ6XmIr4QBuv5wqAOf8AWLdYrnjrBXKpS9q7/wCFjQxbVHVjtV7p5pxfl5fuRFs6OOhGrDeacq+zis947PKps5/k3ho+OLTlhn7XGDefVPiR0raMaCSGvc3aDWnUuvZwmrr0Ivea9FunUV7f6yV/py+R3jW/Hdm/2/Gi07rHi2/mdlpWcV/jpwj0jn63I6LFLjziTxXaFKMPdViHXxdau71ZN/3lsPC6EYEAIB/Y1mOjxA1uAGLnfZHx2LnOVjtSgnnLZ/ciyaXObCl4cFmAJpT+luPtoucVeWZ317U5S55Ly5+mXzKYpBCBACACgPpnR3xSW9BD9xq8tW3kupf0/cXQ9W94CN5pW9DfLqaVt0+hn6vSpBACARARNoaRwIWF6+77LKHrOQWyi2atlatDSuM/BlIbd2Lus9gXRQXE1ciCiPLiS4kk5kkknpK3saiwYxY4OaaFpqDvC1lG6sbwm4u6NNkJpseE19AQ4YjYdYUdq6tIk3lSmpwduKaK7b2j575mWo50Gx27eosdfDyyziX0qlDS0EqjUay48JFaiyL2/Vrwx/NS4YulLjbqVWJ0LjKGbhdc1n/I3LaZ4KRGSewrZU5wdpJp+eQiyaAgHtlWa+O+6wec45NG/wCC1lLVN4Rvt2GiWdIMgsDGDDWdbjtK4ebOspXyWwpemM1fmC3VDaG9JxPtHUulNcTWo8lEgl1OIIAQAUB9M6O+KS3oIfuNXlq28l1L+n7i6Hq3vARvNK3ob5dTStun0M/V6VIICOta2IcAc41dqYO+PwG8rKi2YbsUm1reix6gm6z7Dcv+R+t7Ny6qKRo2Ra3NQQAgBAWnQyO9oiGlYQLQ4/Zc+oDtwNKdSh4iahJPmWuCw7xNKcF70c1581+/UvMmGF11+AOFdh1dCTva6IcEr2l/w42zo+0CpAxwDwADXMV2qNqwrZWsy0w2ksThJJ67ceVzPrdbdFD3wdTqrXoWuBjJVGi6/UVWlUwVOolnJpp8bWuyEVueIJjR3R2NNupDY4sHfPAJpuG0rlVrRp7WdqdJyz4GgwLGMswNENzG7SDidZJ1lcI1Iy2M3lGS2o8x4oY1zjk0Fx4AVK3WbNDLJiMXuc85ucXHiTVSUjk3c5oYBACACgPpnR3xSW9BD9xq8tW3kupf0/cXQ9W94CN5pW9DfLqaVt0+hn6vSpKtb+lF2sOAQTkYmYB2N2nfkukYczRyKe95JJJJJxJOJJ3rqlY1PKGAQAgBACAv30QPa+PMS8QVZGgGo23COxx6lXaRj/jUuTLDR9V06utHaTkaUfAiOgRKktxY8/8Ash6ncRkfzWmEra8dV7UTNJ0ItrEU1lLauUvw+APfhjkB6tylXsrlZCLnJR5u31M8t+IXEE6y49dCouAes5s9J+pKapU6FNbEmvpYm9AtBnzrhEi1ZLg4nJ0Qj6rNg2ld8Xi1SVltPO4fDupm9ht8jJQ4LGw4TAxjRQNAwHxO9UM5ym7yZbRioKyO5C0WWwy1zM1+lxsKBAaGC6+M+7QZXW4uNNWoYfaVxo+pObaexFbjIQiroyFWxXggBACACgPpnR3xSW9BD9xq8tW3kupf0/cXQ9W94CN5pW9DfLqaVt0+hi+l9s3RyMM84jnkamn6vE+zivQQjfMp5Mpi7HMEAIAQAgBACAn9AZ/kbQlnnAGJyZ4ROZ7XA9Cj4mGvSkjtQlq1EzeLbshswwA817TVj9bTrrtByI/JedpVHBpovU8nFq6e1f3jyKLb9mx4THAQnvrheY0uaAdeGKs6mLjKnaPE10XgYyxKlUklFO+fGxE6M6DxJqMHzEN8KXZqcC18U7ADiG4d9syzqOUayw9Oyzk/TqSNL1u+Ymy9yPq/LyNegQWsaGMaGtaKBoFAANQCrpScnd7SPGKSsjosGwIDCPpXtblp5zAatgAQxsvHnPI6aD/ivQ4GlqUr8ymxU9ap0KappFPcKE5xo1pcdgBJ6glxYcxrKjtFXQngbbpw47FjWRmzGayYAoD6Z0d8UlvQQ/cavLVt5LqX9P3F0OelUwIcpMPOTYbncaY0XTD7+PU0r7p9D5tjRS5xc41LiSTvOa9IikZ4WTAIAQAgBACAEB6hxC0hwzaQRxGIWGrpoynZn0PpJpM2WkhM0vOe1vJt+094BA4azuC83CjrVdQv0/Yuv7yX1MzlNKZ4B1+YcXOdeOxtfqtAwAXWrUhe0IqxfYTQacdfEN63JOyQ6szS+YgvvF3KD6zT9Ydh3rR1NbKSR2q6CoqLdFtS83dM03R7SCDOMvQjiMHwzg9h2OHbkVxq0ZU9uzmecu1Jwlk1tRKrkbDG3LREvLxYxyhsLuJAwHSaBdKUdaaRhuyuz5mixC5xc41c4lzjtcTUnrXqYqysefk9ZtnWQlDFiNhtzcaV2DWegVKN2RhGgNEGThhrQccAAKviO1k/E4Bcc5HTYcodviv7yE9ja0L6hwb51MQN4qmqLkdpbYzSwx4YAIxeBk5p+txHrC2jLOxq0U4rqaH0zo74pLegh+41eWrbyXUv6fuLoMtPf4fN+hcuuG38eppW3b6HzmvSFGCAEAIAQAgBACAEBdLUtbl4Nnw61EKWqfPvGGD91o61S149nKclxZ7DQUI1HC62Xf0yX3Y0CgI9iCyLHP8A10SXc2PBdciNOepzTm1w1hTcG9aXZSzizzf6iw0Ow7wspK3zRrehemcKdaGmjIwGLDr/AKm7QuGJwjpO8c19jztGtrRVyG+me0rkrDgg4xolSP6IfOP913rXXRtO9TW5GmLqatNrizGFelOTGikdrJgOfgLjqcf8VXKtNRjdkrCYapiKqp01dsmrSmREihwLmt5MhjiKAkEl9MaE4s9S40K0aiyJGOwFXCSUalrtXyPERtBi5oFDUtFL1KkONeHBdiCSogxGSP72DFa3kDzixxbdLTdqRW7gRnRRViYOpqraT3gKnY9qnG221818na/yM7KnlYfTOjvikt6CH7jV5atvJdS/p+4ugy09/h836Fy64bfx6mlbdPofOa9IUYIAQAgBACAEAIAQExZD6t80Xegku9pPUqjSF1JeZ7f9M6sqcnxWX1d/70JFVx6oEBGWjV8RkIHMjrcaDq7Va4CGrF1GeL/U2Kc6kcPHYs31ez0NVs3Q8RYcN4dyJZ4JzW84BuRGIw3HNc8RioxlqpXKfDQk457OX92GffSRaUSLNmHEcHmA3krzRQOdm51NRqaEf0qZg6cY07pbcyJi5607LYiqqWRTvIzRhRGRGgEscHAOALTQ1o4HMHJaVIKcXF8TpSqypyUovNGiykxGtgFr40GFDhm9yfNaYZFecxo5xABIvVA9ipJQqYWd0erhW0dVoJOLlJ7U9qfX8HKbk7OhYOix5xw2FkODUbwKkdLlmWNqyVkZw+g2pdq0opfE7+n5K3b9tQXs5OBA5Kp5z+WixKj7NDQHVjTUpODwri9eZE0zpHWXYQqay4tRS+SZXCrQ82fTOjvikt6CH7jV5atvJdS+p+4ugy09/h836Fy64bfx6mlbdPofOa9IUYIAQAgBACAEAIAQDuz54wr3NDrzaY6iDUEb1yrUo1FZkzB42rhaiqU3/J3/AN2P2R61C8Nh8TL7/wCVVv8Axx9Q/wB2P2R608Nh8TMf/Kq//jj6nOUtG5HbGLQ66a3SSAcKasVMhRUaeomUeKxksRXdaSzfD0Ly36XY4AAloIAyF5+FMlC8Mg3dyZt352skZ5MRi9znuNXOcXOO1zjUnrKsopJWRCk7u5zWTUEAIzKbTuj055OZJ6StFBLYjpKtUmrSk31Z5W5yAoD6Z0d8UlvQQ/cavLVt5LqX9P3F0GWnv8Pm/QuXXDb+PU0rbp9D5zXpCjBACAEAJcAgBAFUALABZAIAQAlwCAEAIAS4BACxYAsgCgPpnR3xSW9BD9xq8tW3kupf0/cXQZae/wAPm/QuXXDb+PU0rbp9D5zXpCjBACAEBNaKlpiuY4AhzDmBmPyqtWZQ4iwBChS8MgXnRgXGgqQHZetqxtMnS35sB5gCGyjrvOAo4VIyoiBJvY0vfALG8mIQcBTWSR2LAKjY5HLQq4gvAx34dq3ewwWlko2szzRi6jcBh+7Bw6ytDYZwoTeVk23R4Ik4DElpz25LPAwR1vT95zoQhtbciHnAYmlRispGGOLBIZAjxg0F7cASK0wHxWHtCO1sywMeWIaAX3b1BgcW9hKyjIulsJvJsc0Ac8tNABt2easID+1pZpEMhrebGh1oBkTTHrRArNutAmIgAoL2Q4BZWwwxgtjAIAQAUB9M6O+KS3oIfuNXlq28l1L+n7i6DLT3+HzfoXLrht/HqaVt0+h85r0hRggBACAd2RGuRobv6wOh3NPqKwzKJjSCJWahN1NLetzqnsWq2GRdJ5oF5hcm28Q2kTC9mDTLoz1ogOI0B8aEYcTmx4bagg9801zI20x34pxMFZk3UiMOx7T1ELdhF5jupEaPtvPqhH4LmZIl5/8AOgj7MKn9rz2rPAwRukE61z3MENrS2IavFKupUY4dKykGd7L8TmOPY1Ye0yjxZklEbMQeU11c2rq4AE9GpZuCQ0hgOEs69mIxcPNc51PU4LCBIxOc57NnJO/uJ/6LAKnb/jEXzuwLaOwwyPWxgEAIAKA+mdHfFJb0EP3Gry1beS6l/T9xdBlp7/D5v0Ll1w2/j1NK26fQ+c16QowQAgBAdZV4D2E5BwJ4AhGZJK1p1j5lsRpq0FlTQ/VNTmtbZAc2xHl3uMVsRxiClG0IBukbW7K61jPYZHz7VgBzoweSXQ7tyhrUVPbwSzMFRC3Bapy2oRiwHB1WtLi40dhVtBqxzOS0sBibRZ/reVvczbQ/YplSuazbIHC2uQJL4T3Oe55JBBAANSaVA10RXDOlizcPkosGI65fydSoyp2I0ZRIG1oPLsN7mQ4ZbeocXGgwFK5DNYswRzJ9plY0Nzue595ooccWnPLMFZsCSZbELl3OvcwwmitHd80nClNhWLGCBteM18Z7mmrScDjsG1bLYBmsmAQAgAoD6Z0d8UlvQQ/cavLVt5LqX9P3F0GWnv8AD5v0Ll1w2/j1NK27fQ+c16QpAQAgBACAEAIAQAgBACAEAIAQAgBACAEAIAQCFAfTWj3ikt6CH7jV5atvJdS+p+4uh1tmz2zEGLBeS1sRpaS2l4A6xUEV6EjN056y4MzKOtGxRu5DK+XmeuD8tTfE5/CvUi9xgHchlfLzHXB+Wnic/hXqO4wDuQyvl5nrg/LTxOfwr1HcYB3IZXy8z1wflp4nP4V6juMA7kMr5eY64Py08Tn8K9R3GAdyGV8vM9cH5aeJz+Feo7jAO5DK+XmOuD8tPE5/Ch3GAdyGV8vMdcH5aeJz+FDuMA7kMr5eY64Py08Tn8K9R3GAdyGV8vMdcH5aeJz+FDuMA7kMr5eY64Py08TqfCvUdxgHchlfLzPXB+Wnic/hXqO4wDuQyvl5jrg/LTxOfwodxgHchlfLzHXB+Wnic/hQ7jAO5DK+XmeuD8tPE5/Ch3GAdyGV8vM9cH5aeJz+Feo7jAO5DK+XmeuD8tPE5/CvUdxgHchlfLzPXB+Wnic/hXqO4wDuQyvl5jrg/LTxOfwr1HcYB3IZXy8x1wflp4nP4V6juMBO5BK+XmeuD8tZ8TqfCh3GBfpKWEKGyGCSGMawE5kNAaCaa8FXSlrNtkuMbKw4dmktplbBFqZBACAEAIAQAgBACAEAIAQAgBACAEAIAQAgBACAEB//2Q==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28575" y="-2560638"/>
            <a:ext cx="35623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AutoShape 6" descr="data:image/jpeg;base64,/9j/4AAQSkZJRgABAQAAAQABAAD/2wCEAAkGBxQTEhQUExQWFRUXFR0YGBUYFxQaFhcVFhwXGBgXGB0YHSggGhwlHhcYITEhJSosLy4uGB8zODMsNygtLisBCgoKDg0OGxAQGywmICQuNCwtLiwsLCwsLSwvLCwsLCwsLCwvLCwsLCwsLCwsLCwsLCwsLCwsLCwsLCwsLCwsLP/AABEIARMAtwMBEQACEQEDEQH/xAAcAAABBQEBAQAAAAAAAAAAAAAAAQQFBgcDAgj/xABJEAABAgMEBQUMBwcEAwEAAAABAAIDBBEFEiExBkFRYXETIoGRwRcyMzRTcnOhsbLR0wdCUpLS4fAWIzVUYqLxFBWCwiRD4mP/xAAbAQEAAgMBAQAAAAAAAAAAAAAABAUBAgMGB//EADkRAAIBAgIHBQcEAwACAwAAAAABAgMRBCEFEjEzQVFxExQVYaEiMlKBkbHRBsHh8CNC8VNyFiRi/9oADAMBAAIRAxEAPwDU5+Y5Nj30rdFabVURhrzUeZKlLVjrED+1rfJH7w+CmeHvn6Ebvq5B+1rfJH7w+CeHvn6Dvq5B+1rfJH7w+CeHvn6Dvq5B+1rfJH7w+CeHvn6Dvq5B+1rfJH7w+CeHvn6Dvq5B+1rfJH7w+CeHvn6Dvq5B+1rfJH7w+CeHvn6Dvq5Dab08gwvCAN3F4r1UqsrR0nx9DHflyIyP9LEq3KHEf5v/ANALbwuXMx3+PIaP+mCDqlovS5ieFz4NG0cdTe257Z9LsA/+h44uHYFylo6qiXTr4SW2pbrF/wAjmH9KEN3ewHHhEb8FHnRlDKSLWho6FdXpVYvpc990pn8u777fwrTVJHgc/jX0Yd0pn8u/77fwpqjwOfxr6MO6Uz+Xf99v4U1R4HP419GHdKZ/Lv8Avt/CmqPA5/Gvow7pTP5d/wB9v4U1R4HP419GHdKZ/Lv++38Kao8Dn8a+jDulM/l3/fb+FNUeBz+NfRh3Smfy7/vt/CmqPA5/Gvow7pTP5d/32/hTVHgc/jX0ZdpOPykNj6UvsDqbLwBp61oylnHVk48hvb3gI3mld6G+XUj1t0+hn6vSpBACAEAIDlMR2saXPIa0ZkpYwUy2dKnvq2DVjftfXd+H2rrGHM1ciuucSak1JzJzPFb2NBFkAgBDIrXUyNOCw4qSs8+ptCcoO8W0/Ify1pkYOxG3X+agVsBGWcMmekwH6kq07Qr+0ufH+SVgxg4VBqFVVKcoO0j2OFxVLEw16Tuv7wOi0JIIAQAgBACAQoDdLF8XgehZ7rVyZ4avvZdX92Jb3gI3mld6G+XUh1t0+hn6vSpBACAEBwnZtsJhe80aOsnUBtKzYxczu2bXfMOq7Bo71mob953rso2NGyPWxqe4cFzsgTwC0nUjD3mSKWErVd3Bv5ZfUfwLDjOyYR19i4PFw4Jv5fknLRFRZ1Zwh1kr/RD+FonFOf8A1+K1eIqv3YepvHBYKLtOv9Iv9wfou8andF0+xcniK62wJcNH6LlksQ79LDOLY1DS8QdhC1WkWnaUSXL9MQnHWo1brzWX1Q0jWe9uqo2jH81Jp4ylPjYqcToHGUFfV1lzjn6bTjCjFpq00Pq6V2qU41FaRAw2Kq4aevSdn/dqJqSnQ/DJ2zbwVLiMI6Tus0e90XpmnjFqvKfLn0Hail0CAEAIAQCFAbpYvi8D0LPdauTPDV97Lq/uxLe8BG80rvQ3y6kOtun0M/V6VIIAQCEoDPNJLX5eJRvg24NG3a48dW7pXaMbI5sLC0eizLqMaabd21cK2JUXaOb9CxoaPTgqtZ6sXsXF9Fy82aNY30cwBTlKxHbhgDxKr6uJb2tkuLhDcwS8/el9Xl9EW2T0XgwxzYbBxFT61FeItsNp9pU99t/MkG2aAKA03UwWveJM59iiC0gs9rWlwADgQagUqDgpuGrOTsyLiKSirldVgQxpaMmIjThzh3p37OC4V6SnHzLPRWkJ4Wss/Ze1f3kVdU7TR9HTTzI21ZUUvjp311qywOIet2cjyf6h0ZDs+801Zr3vPzIprqYjDerRpNWZ46E5QkpRea2E3Z85fFD3w9e9UuKwrpO62H0DQ2l1i49nPKa9fND1Qy+BACAEAhQG6WL4vA9Cz3Wrkzw1fey6v7sS3vARvNK70N8upDrbp9DP1elSCAEBW9M7TuMEJp5zxV25n5nDgCt4K+ZrJld0esh0xFDQMK4rniKur7K/qJ+Bw0NV16q9hZJfFLgunFm72DYbIUNrQKCnS47TuVLVrcIkyTnVn2lTb/dnkTjW0wCjN3N7CrABDI1tCVERhB2erWF1pVHCVznUgpRsUCagFji06vWNRV7CWtG5USjquxyW5qVy2ZW4+8O9djwOsdqqsVS1JXWxnvtA47vFDs5P2o/bgRkw2rHD+k+xcaTtUi/MssdBTw1SL4xf2K0vSHypnpjyCCMCFrKKkrM6UqsqU1ODs1mT8nMX2115Eb1QYij2U7cD6VozHxxlBT4rb5P+RwuBZAgBAIUBuli+LwPQs91q5M8NX3sur+7Et7wEbzSu9DfLqQ626fQz9XpUggPL3gAkmgAqTsAxKAzKfmXTEZzvtOwGxuQHV2rrKShG7M0aMq9WNOO1uxo+gEk1lNprTbhhsP8AUVV3lOm5vi/oXuk1GjWhhYe7BfVvNs1SE6oB3KqlkzVO6PSwZBACAEMFe0hsm8Lzc9X4cB1KwwuIayZDxFG6uipK1K65wnJcRGFp6DsO1c6tNTi4sm4DFywtZVY7Ft80VePBLHFrhQj9VCppwcHZn0fDYmniKaqU3k/7YirQlG0q1uO0fAfBTsJXlrWlI87pnRdHs3KlTz5pfsvwRBVvc8S8sh5Zca68DU7Dp1freomMo9pTvxRdaCx3dsSk/dlk/wBmTqoj6MCyAQCFAbpYvi8D0LPdauTPDV97Lq/uxLe8BG80rvQ3y6kOtun0M/V6VIICC0xm7kuWjOIbv/HN3qFOlbQWZq2VGx4dXE7B6z+io2kJ2go8z0f6Yw6niJVH/qvuaFo1Fushu2OPVeK50FehY46c9nSEn0+xp0g+reBp29qqqqtI1pu6HK5HQEAhKGLnGcmRDaXHV/nUulOm5uxrOeqrkTbdsw2wg6oNReHVnkpNGg1Jt7EcpS7S0YZt7EZLOaYNFRDYTvJw6lbKNSSyyRHcMNSlaUnJrhHJfVkS/SmPU0IHQCsqg+MmJ46ja0KMV1bf7obxLdiupfIcBqy6lrUwkanF/UkYTTVTDTvCEUuNl/LHUGaZEFK47Dn+fQq2ph6lF39T1+G0lhcfDVWT+F/3P5EPNso4/nX+7FW9CetBM8LpGgqVdqOz539c/wC7TkCu1rqxATad1wLLBfeaDtAPWvN1I6s2vM+sYWr2tGFTml9j2tCQCAQoDdLF8XgehZ7rVyZ4avvZdX92Jb3gI3mld6G+XUh1t0+hn6vSpBAUzTyN+8hM2NLvvGn/AFXWmaSI+xRzXH+r2AfFVekX7aXke2/S8LYecucvskaFo3K+CafOPvfkusV2dBFBpKqq+OnKOy9voaHZp5p49gVVW2nSm8jha+kEvLCsaK1v9NRePAJToVJ7EbSmoq7KXaP0rwBUQmPdsNPjTtU+GjX/ALESWMX9zIUfSO6K4B19tXZC7QbF37tGlG+rkbU1HESUIT9p8Gi/S8w6PADaYkEYDor29KiOEadS6MXlOFn/AGxmGnUw+GGwwSKkh2+mpWMbTkuW05wm6NCUo+83q35K2duV+ZSmt306+xSnkskQacYylZuw5gCFXERH8KCvauH+V55JE7/6VNWipTl5+yvyLFjQjlDc0efU+yidnWTylc27zg5RtKi0+cW/s7ja9Q1BO7au9taNmQVNQnrUm8s1zJYsEZlfrD1HZwVQpSwtWz2Htp0aWmMH2i99ZX8/wyHIVwpJq6PDTi4ScZKzRP2cf3beHaVQYtWrSPpWhZXwNN+X7jlRy0BAIUBuli+LwPQs91q5M8NX3sur+7Et7wEbzSu9DfLqQ626fQz9XpUggKDpm+sydzGj2ntXansOcjro5Av3W7XGvAZ+oKrxMdfEJHtNFVu76JnV45267EaNITQhh7s3GgaPafYpFSnrtLgeUhPVvLiNNJtNTKyzYcM1jxKkn7LcRU9WAXCOEU6rfAkqvqUrvbyM5lbKmptxeA55OJe458K6uCndpTpq0UcewqVPaqOy8/whjOyfJktL2OI+y697MFvCetwaOVWhCEbqaflncc2PChF7eUcc+9FR/kqPiJ1Flb2eLLbReHw8lrKa7XbFPJX4Z8fsbroYWmEC01FO38lV4xptW2cDSlCcJSVRWaefUqP0s2eC1zwMRR/Vg5SsHP2Yvk7Gkoa2vT5q/wA45r90ZlJwLzTQVfUAYijcyXGvQB0qdVqxi0pvI5YHCVa0HKkk3e2fDK9ywTtmwmy0ABjoUdt4uitcHiJXOtCCKaqV1qKsTKM3rbHsJ0dEdvF9i842vk738uZDQZAY1DnVwrS6BvxNT1LNXFv/AFaXqSsJoRXaqxlK/H3VHzzd2zy+yXanA9YSOkYf7JmtX9L1lu5p8rqzHsjK3Bjmc/1WnSoWJr9rLLYeg0Ro7ulLP3nt5fgj7Wg0fXU4V6dfYrHA1danqvgeW/UWE7LE9otk/vxJKzvBt4dpVbi99I9XoRWwNPp+45UctQQCFAbpYvi8D0LPdauTPDV97Lq/uxLe8BG80rvQ3y6kOtun0M/V6VIIDPtMB/5T97Wn+0DsXeGw5y2knoE2/Fa0/aI6DT4lV9dauI1v/wAnoqFTW0PKHKaX1zLpOQbj3N1A4cDiF2hPWjrFJKNpWKVLWaY8aJMTALIIJIvYVa3LD7IGO9bXysjvZU5Xlm1kl+/4Qloz8edeJeXF2GQS2C00q0ZOinIuOpuQqEioQ9pmk4VJvN9b7fmQbLJi/WhuYAaEu5o6K5nhVbVa0aa1jfB4GpiaipxW3jyJ6zNHw43mv5odW6Wkkbr2HO3hR4Ve2V9hZYqgtHTUPe6pfVLajatHpMwoLQczid1dSqsVNSqO3A5UYtR9ra8xhptJCJLkHh14frgt8G/aceZmpPUlGfL7cfQw+zmBrnMI54Oe0blKxkpTip8H6MvNB06NCpOhKNqi4847VYkFXnpxUAIAWAQ9rRcbp1GoO4j4q3wFOy10/wDp4f8AUeKcqnYSXuu6fk1x+Y0Ey/ABxwyA/JTHRp3u1tKWGPxaUYRm7LYl+CXs6bvjHMesbVUYvD9lK62M9toTSjxlJxn78dvn5jxRC8EKA3SxfF4HoWe61cmeGr72XV/diW94CN5pXehvl1IdbdPoZ+r0qQQFM07lqPhxNrS08Wmo9p6l0ps0kcdBpu5NMrtB/XqUfFRzi/kWuj6l8PWpeSkvk8/RmtWtZxic5vfAdY6VEoVdTJnCrT1s0Ve07IiR28kLzTUEimdMQDsFadSlzmlHJmuH1VVTqJtEnYWhDYIvEFzzm4DE7RU6uFFEeKWzIkVIOcm0mk/7nzJJ+jHKYvaIbAO9BJeRsJ1cMlrPExfs2uZoRqUpa8HYlrKsSGy6QwNDe9G/aVGqYiVtVHTUdSWvN3fntJpRDuMLYhFzKajUHpFF3w8kpHGsrxMY0jsUD94xwa4HAE04gbR+atXq0r3zi9q/dEjD1KuOUYpNVYbJrY7cJfkYwi6lHtLXbCMDvG0Kuq01BrVeTPXYHFTrxtUVpLJ2zXVNf9Oi5E4EA3nJnkwCRUE0K74eh2ravsKzSekFgownJXTdn5KxD2hHD31GVAPb8Vb4SjKnDVkeI0zjYYvE9pT2WSzPVllvKNvEjHPVjhis4lS7NqPz6GuiJ0oYpTm81s5Xs8n1HcSFyM05mq9QcDl2LjViqmH6E7R1Xu+kotZKfD/2/DyJMKlPfCFZBuli+LwPQs91q5M8NX3sur+7Et7wEbzSu9DfLqQ626fQz9XpUggIjSqWvyz9rOeP+OfqJW0dphrIoUlMcnEa8fVcCs1o60Gjrg6vZ1ot7Nj6PJm72PM8rCaQTgAMx0epVNaCUr2WZNV1JxvmnYssvBDQKY7zn+SgTk2yTGKSOy0NxCEMCoZGNq2rDl23ojgBvNF1pUZVHZGk56uRVbf0rAhl1662m71bTvVhTwyp5yz5eZGTnXerHJcW8kkZFaFtPiRS/wCrkG6ruw71PeGhUj7W37GtDSlXC1F2L9lPZz6nR2kMVwDX0LARqFQBvzWlTCXp6t2zthdLKlilVUEk3na/Hbxt6EgDVUjTTsz6JGSkk47GKhsMbXZVldhB7O1TcBNKrbmjz/6kouphNb4Wn+3oQiuz58dZVgLwDkcMN+S415SjByjtJujqVOriYU6mxu2Xp6j60Ab8Ik1dgCdfNIoVDw89eE8suBfaUoKjiMPd3kmk/k1Z/MllUntUIUMm6WL4vA9Cz3Wrkzw1fey6v7sS3vARvNK70N8upDrbp9DP1elSCAoM/bAiPfynKOaSQGMfda1oNAaUN5xzxW6Uja0LLN3e3+8WPpDRmBHgufBjm+PqOoCOIpiN4PQtFW9rVaN6uF1IKazT2P8AZ8n5E5obaj2N5NwpEh81zTraPhhiuUoxk3D5r++RJmm6UcQuOUuq/KNJsm0mubgcNY1tPABVdeg0zrSq3JdjwcjVRGmtpJumelgycZiPd3krpCGsaSlYxTSyHMTs29pc1rGuo1rnU6boxc4q6w8qdNaq2kathq0qUav+j5Xf1ysjja2iEyyHDZUuGJAcaAV1AE4cEhV/yOSV+nA6vsp4ZUtZxle7vnrfTkRs7orEhNDnnPYDTHjSvFbVMW6avbLqMFoqjinqRqNS/wDXJ9MxtCslo74k8MFGqaQm17KsXuH/AEvRi71ZOXlsRItFMBkq5u7uemhBQiox2LIVDYRwrgUTad0aTjGacZK6ZAT8tcdQZHEfBX2Er9rDPaj5xpjRywdfVh7ss1+DlLNJcLudajox7F1quKi9bYQsFCpOvFUl7V7r5ZjgROUjNNKc4YcP8LhqKjQaTv8AyWUa8sdpOM5RtmsuSj/wnVRH0UQrIN0sXxeB6FnutXJnhq+9l1f3YlveAjeaV3ob5dSHW3T6Gfq9KkAgM5s6FcnGA6opHU4jsWa0vY6W+6JODg+1XnGVuurI0Ga0ZYyFGmQ4wIgBdWpuktxN4ZYnDD1qJUqKU1FehJwdWdKLVk09qayfm/yUSy7SeIwiuxL/AF3cKdVR1LetFRV43vF8fMm4GTry7Ooko1VZW2JxyRoMtMEUew0wqDuP6yXT2akblLUhOjNwe1OxZ7HtG/rDXjMaiNowyUCvR1ehJpVbljhxARUZKtcWnYmpjOXbeiF2dP0NS7yerGxzitaVz0+zIF/lTDZfGN+gz28VzVSbVjpaytnbrl9CI0lrGuth0JBqcQDlsONMVOwf+K7kQ8T/AJLKJn+m9v3Lsu5vPaBepTLAt66AqT2DqReo8mSMDiqWDqKrVTbWxL9/2KrCtNhzq3j+SjzwFWOazPSUP1Hg6jtO8eq/Fx2yIDiCDwUSUJRykrF1Rr06yvTkmvJ3EfFoQDrwB37FmMNaLa4GlTEqnVhCX+2SfC/J9eB0XMkWIe2nc5o3e0/krjRytBvzPEfqmd68I8o/uNZSPcdWld3wUmvT7WGqnmU2jsZ3Osqjjdf3Z5of2fCvPdEpQY06dag4qrq01STu+J6XQ2E7XFzxmq4xu9VPzJNVp6wQoDdLF8XgehZ7rVyZ4avvZdX92Jb3gI3mld6G+XUh1t0+hn6vSpBAUzSKQc2bY9uTyHDzm98BvoAelYqy/wAUuhM0cr4qnnlfjy4+g803tJz4UIFxLSAeOdPYuVFp1FblclV6HZYaq5bVPU+Sz9SvMdWWG1kQlp40qOvHoWZzXb6nBo60KD8P7wnZweXW/wCGXDRmb5SFTZ7Dq66rSheLlTfBmNMatV08VDZNZ+TW1E5LxixwcNR/QXaUdaNimi9Vot8KLhg7Bw2ZgqpknfMsU1YdWXHbyZfXmlxodoGHtBXKtGTlqm9KSUdYq2nWlol4QLCHRH+DbqA1vO5SsNh25WNalRKOtLYZLN25MRneEfU6mkgk7earSFOEFaTIc6rqZUo2X382zz/tEzEN50OJVxHOeHcBUnFZdeCyXoZp4GrNu9lxzaEm7JMO8C4Eg0oAcSNlPguEcYpT1dUsqmg9TDKuql7q6VnmcpaSiZt5u8mnsStiaGyWZjAaKx8vbpPU6u3or+pIQoMQ4RCMCCKU1GtfVTpUCdSlHOkudz0uHwmNqxccXJZNNavNO47US3BF62V6ejX3kjLIcAvQYal2dNI+YaWxSxOKnNbNi6LL+SWs5g5NuRz9pVVi5vtpZntdCUYPA020nt+7HiiF0CAQoDdLF8XgehZ7rVyZ4avvZdX92Jb3gI3mld6G+XUh1t0+hn6vSpBAM7WkeWhloNHA3mO+y8ZFZTBAMgf6qEYTv3caG40GquZHDsKjq9OfTZ0LutPt8OpJXUrKXlNcfmhmZYmVEK60vBc4EGrgASTUUwqufeIurrJf8Jj0XOGElCT1bJZf6yd8mnz5nnQ6duxLhODsOunbTrK71ko1Iz4PJlbhH2+Enh370fbj9pfkvK6FUWazjegtx+qR1VG3cq2rlMm084EHbFriDJsLiaCoIGeB73PWSFIjBdo5dDSN5R1b2tmyiNsmbtKJywYRDwaHuNGhowoCcypHaQpXTeYnF1XFJNRWzn/f2LfY0KXkmm8080UqGF7iRmSR8VwrybimdcLTnVk4Q+l9v5ZA6Tac3yWwGxG1GcTClNYbU7s10o0XbNo51pRpS9qLvyeSv+5Umy0WIauJx1uPYk8RQo5LaWFHRukcbacm1Hm3bLoSDXMgtpXfvJ20Vc41cRO9j1EamE0XR7OU/wAt87DiHEq0HKoriuEo2lqosaFbtKSqNWur58CJn7Qvc1uDdZ1n8lbYXBqK1pbTxemNOyr3o0HaPF8X/BHqwPMknZM1TmHLVx2Ksx2HT/yI9Z+ntJ6ku61Nj2dSWVSe1BZAhQG6WL4vA9Cz3Wrkzw1fey6v7sS3vARvNK70N8upDrbp9DP1elSCAEBB29ZN88qxt51KPYDQvaMi06njVtGCzZPabwqShsYstaEvDgXoZyFKHwlRqfrrVcZ6scltZYUKdfEWlUk9SObb2JLP6ldbZD2y4mW1Drxdd/8AyOR7eBXZx1o6j5epEp4js8R20Fxbt5Ph9GXKy5wRYTXjWMeOtc6bbWe02xlKNOr7Huyzi/J/uthZLBmwAYbjrq3pzGaj4iD95GtCStqsaWlIw4kcQ3YsLw4g6ic8K0qtou9O72m0Zyp1P8btcsxtqDCAYObdFLtKgDVkq9Yac3rMkuvCORWLYmmRTVrc63iQAXV3D9Yqyo0pRVpMhzq+2pQyaKhasvLtBxxH1Rz8eGrrUacKccoPPqeoweLxtVqWIppw5tZ/Kyz+hEQYrnuo1pptINTwCjyoqK23l5ZlzSxsqlS+pqU0s3L2b9Ezo6x6Ve6G7aSa06iujq11C2xEKOG0XPE62spTb53z6bDnOmkN/mlcsOm6sV5lhpSahg6j2ZFdXokfLgQChYaVrM2jJxd080TspOtc0VIDtYJAx3Kir4WUJ+ysj6Lo3S9GvRTqSUZLJp/f5jkPByIUZxktqZaqtCWyS+opWDobpYvi8D0LPdauTPD197Lq/uxLe8BG80rvQ3y6kOtun0M/V6VIIAQAgGcxZUF7rz4bS7bTPjt6UCbSsOy0UpTClKaqbEuCqS0YyUcwnYwnm8w7Bs4jLq2rWpdf5F8ydhVGuu7zdn/q3svyfXh5lphRQ4AtNQUjJSV0Rq1GpRm4TVmj2StvI5ErJWK+JQk0JxpSpptOKi1MVGGVjvCg5Z3JFmiW2J1D21Ud6Q8iQsHbO42fo9BFWloJGvD/AAiq3zt6HTXqxy7SX1ZCR4IY5wFKA0rgMlPhbVTtYhTlUnKzbb83crltWoCLoNGDN2o/l7VBr1nVepA9ZonRscFHvOJdnwvw/kqloT1/mt732/kpeFwjp+1LaVWmdNd6XY0fc58xgp551ggSuBCBpp2YIYBLIzsOjZl4ycR0rlKjTltRLo4/E0fcm18z6W0fNZWXO2BD9xq8zVVptFrGbktZ7WLb3gI3mldaG+XU5Vt0+hn6vSpBACAEAIAQEZpBZnLwi0d+3Fh37OBy6lmLszDKlIWrFl6Eglp/RBrrGW1R1BOT7N2fLmXs68lRgsXHXg1lJe8vK/7Ms0jpLBfgTdOz9Y+pZdRx9+Numa+pFWj41s8NUUvJ+y/pxLvY1ssLG85oIFA7UQN4yUarR1m3HNHPWnRepUWq1zJCPbwaO/B3NxPXTDrXGODvwsbyxNiuWvpc2G04NaeILvZgeK7KlGDte75I6UqNWstZrVjxk+X7/Izm0dJHRK4GmoZDp1npUh4WpU992XJEilpXC4NWw1O8vil+OBCR47nmrjX2DgpdKjCmrRRT4vG18VLWqyv9l8jmupEBAS9j2fVj47+8hg3f6omroBKj1pZaq4lhgYpVFN8M/pxIkld0rEGUnJtviIsmoIAKA+mdHfFJb0EP3Gry1beS6l/T9xdD1b3gI3mlb0N8uppW3T6Gfq9KkEAIAQAgBYA3nJ2HCFYjw0b8zwGZ6FskzFyBlJ6XmIr4QBuv5wqAOf8AWLdYrnjrBXKpS9q7/wCFjQxbVHVjtV7p5pxfl5fuRFs6OOhGrDeacq+zis947PKps5/k3ho+OLTlhn7XGDefVPiR0raMaCSGvc3aDWnUuvZwmrr0Ivea9FunUV7f6yV/py+R3jW/Hdm/2/Gi07rHi2/mdlpWcV/jpwj0jn63I6LFLjziTxXaFKMPdViHXxdau71ZN/3lsPC6EYEAIB/Y1mOjxA1uAGLnfZHx2LnOVjtSgnnLZ/ciyaXObCl4cFmAJpT+luPtoucVeWZ317U5S55Ly5+mXzKYpBCBACACgPpnR3xSW9BD9xq8tW3kupf0/cXQ9W94CN5pW9DfLqaVt0+hn6vSpBACARARNoaRwIWF6+77LKHrOQWyi2atlatDSuM/BlIbd2Lus9gXRQXE1ciCiPLiS4kk5kkknpK3saiwYxY4OaaFpqDvC1lG6sbwm4u6NNkJpseE19AQ4YjYdYUdq6tIk3lSmpwduKaK7b2j575mWo50Gx27eosdfDyyziX0qlDS0EqjUay48JFaiyL2/Vrwx/NS4YulLjbqVWJ0LjKGbhdc1n/I3LaZ4KRGSewrZU5wdpJp+eQiyaAgHtlWa+O+6wec45NG/wCC1lLVN4Rvt2GiWdIMgsDGDDWdbjtK4ebOspXyWwpemM1fmC3VDaG9JxPtHUulNcTWo8lEgl1OIIAQAUB9M6O+KS3oIfuNXlq28l1L+n7i6Hq3vARvNK3ob5dTStun0M/V6VIICOta2IcAc41dqYO+PwG8rKi2YbsUm1reix6gm6z7Dcv+R+t7Ny6qKRo2Ra3NQQAgBAWnQyO9oiGlYQLQ4/Zc+oDtwNKdSh4iahJPmWuCw7xNKcF70c1581+/UvMmGF11+AOFdh1dCTva6IcEr2l/w42zo+0CpAxwDwADXMV2qNqwrZWsy0w2ksThJJ67ceVzPrdbdFD3wdTqrXoWuBjJVGi6/UVWlUwVOolnJpp8bWuyEVueIJjR3R2NNupDY4sHfPAJpuG0rlVrRp7WdqdJyz4GgwLGMswNENzG7SDidZJ1lcI1Iy2M3lGS2o8x4oY1zjk0Fx4AVK3WbNDLJiMXuc85ucXHiTVSUjk3c5oYBACACgPpnR3xSW9BD9xq8tW3kupf0/cXQ9W94CN5pW9DfLqaVt0+hn6vSpKtb+lF2sOAQTkYmYB2N2nfkukYczRyKe95JJJJJxJOJJ3rqlY1PKGAQAgBACAv30QPa+PMS8QVZGgGo23COxx6lXaRj/jUuTLDR9V06utHaTkaUfAiOgRKktxY8/8Ash6ncRkfzWmEra8dV7UTNJ0ItrEU1lLauUvw+APfhjkB6tylXsrlZCLnJR5u31M8t+IXEE6y49dCouAes5s9J+pKapU6FNbEmvpYm9AtBnzrhEi1ZLg4nJ0Qj6rNg2ld8Xi1SVltPO4fDupm9ht8jJQ4LGw4TAxjRQNAwHxO9UM5ym7yZbRioKyO5C0WWwy1zM1+lxsKBAaGC6+M+7QZXW4uNNWoYfaVxo+pObaexFbjIQiroyFWxXggBACACgPpnR3xSW9BD9xq8tW3kupf0/cXQ9W94CN5pW9DfLqaVt0+hi+l9s3RyMM84jnkamn6vE+zivQQjfMp5Mpi7HMEAIAQAgBACAn9AZ/kbQlnnAGJyZ4ROZ7XA9Cj4mGvSkjtQlq1EzeLbshswwA817TVj9bTrrtByI/JedpVHBpovU8nFq6e1f3jyKLb9mx4THAQnvrheY0uaAdeGKs6mLjKnaPE10XgYyxKlUklFO+fGxE6M6DxJqMHzEN8KXZqcC18U7ADiG4d9syzqOUayw9Oyzk/TqSNL1u+Ymy9yPq/LyNegQWsaGMaGtaKBoFAANQCrpScnd7SPGKSsjosGwIDCPpXtblp5zAatgAQxsvHnPI6aD/ivQ4GlqUr8ymxU9ap0KappFPcKE5xo1pcdgBJ6glxYcxrKjtFXQngbbpw47FjWRmzGayYAoD6Z0d8UlvQQ/cavLVt5LqX9P3F0OelUwIcpMPOTYbncaY0XTD7+PU0r7p9D5tjRS5xc41LiSTvOa9IikZ4WTAIAQAgBACAEB6hxC0hwzaQRxGIWGrpoynZn0PpJpM2WkhM0vOe1vJt+094BA4azuC83CjrVdQv0/Yuv7yX1MzlNKZ4B1+YcXOdeOxtfqtAwAXWrUhe0IqxfYTQacdfEN63JOyQ6szS+YgvvF3KD6zT9Ydh3rR1NbKSR2q6CoqLdFtS83dM03R7SCDOMvQjiMHwzg9h2OHbkVxq0ZU9uzmecu1Jwlk1tRKrkbDG3LREvLxYxyhsLuJAwHSaBdKUdaaRhuyuz5mixC5xc41c4lzjtcTUnrXqYqysefk9ZtnWQlDFiNhtzcaV2DWegVKN2RhGgNEGThhrQccAAKviO1k/E4Bcc5HTYcodviv7yE9ja0L6hwb51MQN4qmqLkdpbYzSwx4YAIxeBk5p+txHrC2jLOxq0U4rqaH0zo74pLegh+41eWrbyXUv6fuLoMtPf4fN+hcuuG38eppW3b6HzmvSFGCAEAIAQAgBACAEBdLUtbl4Nnw61EKWqfPvGGD91o61S149nKclxZ7DQUI1HC62Xf0yX3Y0CgI9iCyLHP8A10SXc2PBdciNOepzTm1w1hTcG9aXZSzizzf6iw0Ow7wspK3zRrehemcKdaGmjIwGLDr/AKm7QuGJwjpO8c19jztGtrRVyG+me0rkrDgg4xolSP6IfOP913rXXRtO9TW5GmLqatNrizGFelOTGikdrJgOfgLjqcf8VXKtNRjdkrCYapiKqp01dsmrSmREihwLmt5MhjiKAkEl9MaE4s9S40K0aiyJGOwFXCSUalrtXyPERtBi5oFDUtFL1KkONeHBdiCSogxGSP72DFa3kDzixxbdLTdqRW7gRnRRViYOpqraT3gKnY9qnG221818na/yM7KnlYfTOjvikt6CH7jV5atvJdS/p+4ugy09/h836Fy64bfx6mlbdPofOa9IUYIAQAgBACAEAIAQExZD6t80Xegku9pPUqjSF1JeZ7f9M6sqcnxWX1d/70JFVx6oEBGWjV8RkIHMjrcaDq7Va4CGrF1GeL/U2Kc6kcPHYs31ez0NVs3Q8RYcN4dyJZ4JzW84BuRGIw3HNc8RioxlqpXKfDQk457OX92GffSRaUSLNmHEcHmA3krzRQOdm51NRqaEf0qZg6cY07pbcyJi5607LYiqqWRTvIzRhRGRGgEscHAOALTQ1o4HMHJaVIKcXF8TpSqypyUovNGiykxGtgFr40GFDhm9yfNaYZFecxo5xABIvVA9ipJQqYWd0erhW0dVoJOLlJ7U9qfX8HKbk7OhYOix5xw2FkODUbwKkdLlmWNqyVkZw+g2pdq0opfE7+n5K3b9tQXs5OBA5Kp5z+WixKj7NDQHVjTUpODwri9eZE0zpHWXYQqay4tRS+SZXCrQ82fTOjvikt6CH7jV5atvJdS+p+4ugy09/h836Fy64bfx6mlbdPofOa9IUYIAQAgBACAEAIAQDuz54wr3NDrzaY6iDUEb1yrUo1FZkzB42rhaiqU3/J3/AN2P2R61C8Nh8TL7/wCVVv8Axx9Q/wB2P2R608Nh8TMf/Kq//jj6nOUtG5HbGLQ66a3SSAcKasVMhRUaeomUeKxksRXdaSzfD0Ly36XY4AAloIAyF5+FMlC8Mg3dyZt352skZ5MRi9znuNXOcXOO1zjUnrKsopJWRCk7u5zWTUEAIzKbTuj055OZJ6StFBLYjpKtUmrSk31Z5W5yAoD6Z0d8UlvQQ/cavLVt5LqX9P3F0GWnv8Pm/QuXXDb+PU0rbp9D5zXpCjBACAEAJcAgBAFUALABZAIAQAlwCAEAIAS4BACxYAsgCgPpnR3xSW9BD9xq8tW3kupf0/cXQZae/wAPm/QuXXDb+PU0rbp9D5zXpCjBACAEBNaKlpiuY4AhzDmBmPyqtWZQ4iwBChS8MgXnRgXGgqQHZetqxtMnS35sB5gCGyjrvOAo4VIyoiBJvY0vfALG8mIQcBTWSR2LAKjY5HLQq4gvAx34dq3ewwWlko2szzRi6jcBh+7Bw6ytDYZwoTeVk23R4Ik4DElpz25LPAwR1vT95zoQhtbciHnAYmlRispGGOLBIZAjxg0F7cASK0wHxWHtCO1sywMeWIaAX3b1BgcW9hKyjIulsJvJsc0Ac8tNABt2easID+1pZpEMhrebGh1oBkTTHrRArNutAmIgAoL2Q4BZWwwxgtjAIAQAUB9M6O+KS3oIfuNXlq28l1L+n7i6DLT3+HzfoXLrht/HqaVt0+h85r0hRggBACAd2RGuRobv6wOh3NPqKwzKJjSCJWahN1NLetzqnsWq2GRdJ5oF5hcm28Q2kTC9mDTLoz1ogOI0B8aEYcTmx4bagg9801zI20x34pxMFZk3UiMOx7T1ELdhF5jupEaPtvPqhH4LmZIl5/8AOgj7MKn9rz2rPAwRukE61z3MENrS2IavFKupUY4dKykGd7L8TmOPY1Ye0yjxZklEbMQeU11c2rq4AE9GpZuCQ0hgOEs69mIxcPNc51PU4LCBIxOc57NnJO/uJ/6LAKnb/jEXzuwLaOwwyPWxgEAIAKA+mdHfFJb0EP3Gry1beS6l/T9xdBlp7/D5v0Ll1w2/j1NK26fQ+c16QowQAgBAdZV4D2E5BwJ4AhGZJK1p1j5lsRpq0FlTQ/VNTmtbZAc2xHl3uMVsRxiClG0IBukbW7K61jPYZHz7VgBzoweSXQ7tyhrUVPbwSzMFRC3Bapy2oRiwHB1WtLi40dhVtBqxzOS0sBibRZ/reVvczbQ/YplSuazbIHC2uQJL4T3Oe55JBBAANSaVA10RXDOlizcPkosGI65fydSoyp2I0ZRIG1oPLsN7mQ4ZbeocXGgwFK5DNYswRzJ9plY0Nzue595ooccWnPLMFZsCSZbELl3OvcwwmitHd80nClNhWLGCBteM18Z7mmrScDjsG1bLYBmsmAQAgAoD6Z0d8UlvQQ/cavLVt5LqX9P3F0GWnv8AD5v0Ll1w2/j1NK27fQ+c16QpAQAgBACAEAIAQAgBACAEAIAQAgBACAEAIAQCFAfTWj3ikt6CH7jV5atvJdS+p+4uh1tmz2zEGLBeS1sRpaS2l4A6xUEV6EjN056y4MzKOtGxRu5DK+XmeuD8tTfE5/CvUi9xgHchlfLzHXB+Wnic/hXqO4wDuQyvl5nrg/LTxOfwr1HcYB3IZXy8z1wflp4nP4V6juMA7kMr5eY64Py08Tn8K9R3GAdyGV8vM9cH5aeJz+Feo7jAO5DK+XmOuD8tPE5/Ch3GAdyGV8vMdcH5aeJz+FDuMA7kMr5eY64Py08Tn8K9R3GAdyGV8vMdcH5aeJz+FDuMA7kMr5eY64Py08TqfCvUdxgHchlfLzPXB+Wnic/hXqO4wDuQyvl5jrg/LTxOfwodxgHchlfLzHXB+Wnic/hQ7jAO5DK+XmeuD8tPE5/Ch3GAdyGV8vM9cH5aeJz+Feo7jAO5DK+XmeuD8tPE5/CvUdxgHchlfLzPXB+Wnic/hXqO4wDuQyvl5jrg/LTxOfwr1HcYB3IZXy8x1wflp4nP4V6juMBO5BK+XmeuD8tZ8TqfCh3GBfpKWEKGyGCSGMawE5kNAaCaa8FXSlrNtkuMbKw4dmktplbBFqZBACAEAIAQAgBACAEAIAQAgBACAEAIAQAgBACAEB//2Q==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180975" y="-2408238"/>
            <a:ext cx="35623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" name="Tekstvak 11"/>
          <p:cNvSpPr txBox="1"/>
          <p:nvPr/>
        </p:nvSpPr>
        <p:spPr>
          <a:xfrm>
            <a:off x="2765970" y="436781"/>
            <a:ext cx="5988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u="sng" dirty="0" smtClean="0">
                <a:solidFill>
                  <a:schemeClr val="bg1"/>
                </a:solidFill>
              </a:rPr>
              <a:t>Opperbevelhebber:</a:t>
            </a:r>
          </a:p>
          <a:p>
            <a:r>
              <a:rPr lang="nl-NL" dirty="0" smtClean="0">
                <a:solidFill>
                  <a:schemeClr val="bg1"/>
                </a:solidFill>
              </a:rPr>
              <a:t>Amerikaanse president kan eigenhandig een oorlog beginnen.</a:t>
            </a:r>
            <a:endParaRPr lang="nl-NL" dirty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Of een atoombom gooien.</a:t>
            </a:r>
          </a:p>
        </p:txBody>
      </p:sp>
      <p:pic>
        <p:nvPicPr>
          <p:cNvPr id="5" name="Picture 2" descr="File:Harry S Truman - NARA - 530677 (2)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509" y="1095209"/>
            <a:ext cx="2283342" cy="2746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File:Nagasakibomb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656" y="1637110"/>
            <a:ext cx="2921208" cy="349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kstvak 10"/>
          <p:cNvSpPr txBox="1"/>
          <p:nvPr/>
        </p:nvSpPr>
        <p:spPr>
          <a:xfrm>
            <a:off x="6038489" y="4020464"/>
            <a:ext cx="2206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Harry Truman, Hiroshima en Nagasaki 1945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66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98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3074" name="Picture 2" descr="http://blogs.telegraph.co.uk/news/files/2013/01/obama-mist_2389757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0" r="30890"/>
          <a:stretch/>
        </p:blipFill>
        <p:spPr bwMode="auto">
          <a:xfrm>
            <a:off x="15330" y="16843"/>
            <a:ext cx="2584995" cy="5115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walkofheroes.org/wp-content/uploads/2011/12/detail-of-american-flag-11279635008nza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510" y="53058"/>
            <a:ext cx="986870" cy="65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4" descr="data:image/jpeg;base64,/9j/4AAQSkZJRgABAQAAAQABAAD/2wCEAAkGBxQTEhQUExQWFRUXFR0YGBUYFxQaFhcVFhwXGBgXGB0YHSggGhwlHhcYITEhJSosLy4uGB8zODMsNygtLisBCgoKDg0OGxAQGywmICQuNCwtLiwsLCwsLSwvLCwsLCwsLCwvLCwsLCwsLCwsLCwsLCwsLCwsLCwsLCwsLCwsLP/AABEIARMAtwMBEQACEQEDEQH/xAAcAAABBQEBAQAAAAAAAAAAAAAAAQQFBgcDAgj/xABJEAABAgMEBQUMBwcEAwEAAAABAAIDBBEFEiExBkFRYXETIoGRwRcyMzRTcnOhsbLR0wdCUpLS4fAWIzVUYqLxFBWCwiRD4mP/xAAbAQEAAgMBAQAAAAAAAAAAAAAABAUBAgMGB//EADkRAAIBAgIHBQcEAwACAwAAAAABAgMRBCEFEjEzQVFxExQVYaEiMlKBkbHRBsHh8CNC8VNyFiRi/9oADAMBAAIRAxEAPwDU5+Y5Nj30rdFabVURhrzUeZKlLVjrED+1rfJH7w+CmeHvn6Ebvq5B+1rfJH7w+CeHvn6Dvq5B+1rfJH7w+CeHvn6Dvq5B+1rfJH7w+CeHvn6Dvq5B+1rfJH7w+CeHvn6Dvq5B+1rfJH7w+CeHvn6Dvq5B+1rfJH7w+CeHvn6Dvq5Dab08gwvCAN3F4r1UqsrR0nx9DHflyIyP9LEq3KHEf5v/ANALbwuXMx3+PIaP+mCDqlovS5ieFz4NG0cdTe257Z9LsA/+h44uHYFylo6qiXTr4SW2pbrF/wAjmH9KEN3ewHHhEb8FHnRlDKSLWho6FdXpVYvpc990pn8u777fwrTVJHgc/jX0Yd0pn8u/77fwpqjwOfxr6MO6Uz+Xf99v4U1R4HP419GHdKZ/Lv8Avt/CmqPA5/Gvow7pTP5d/wB9v4U1R4HP419GHdKZ/Lv++38Kao8Dn8a+jDulM/l3/fb+FNUeBz+NfRh3Smfy7/vt/CmqPA5/Gvow7pTP5d/32/hTVHgc/jX0ZdpOPykNj6UvsDqbLwBp61oylnHVk48hvb3gI3mld6G+XUj1t0+hn6vSpBACAEAIDlMR2saXPIa0ZkpYwUy2dKnvq2DVjftfXd+H2rrGHM1ciuucSak1JzJzPFb2NBFkAgBDIrXUyNOCw4qSs8+ptCcoO8W0/Ify1pkYOxG3X+agVsBGWcMmekwH6kq07Qr+0ufH+SVgxg4VBqFVVKcoO0j2OFxVLEw16Tuv7wOi0JIIAQAgBACAQoDdLF8XgehZ7rVyZ4avvZdX92Jb3gI3mld6G+XUh1t0+hn6vSpBACAEBwnZtsJhe80aOsnUBtKzYxczu2bXfMOq7Bo71mob953rso2NGyPWxqe4cFzsgTwC0nUjD3mSKWErVd3Bv5ZfUfwLDjOyYR19i4PFw4Jv5fknLRFRZ1Zwh1kr/RD+FonFOf8A1+K1eIqv3YepvHBYKLtOv9Iv9wfou8andF0+xcniK62wJcNH6LlksQ79LDOLY1DS8QdhC1WkWnaUSXL9MQnHWo1brzWX1Q0jWe9uqo2jH81Jp4ylPjYqcToHGUFfV1lzjn6bTjCjFpq00Pq6V2qU41FaRAw2Kq4aevSdn/dqJqSnQ/DJ2zbwVLiMI6Tus0e90XpmnjFqvKfLn0Hail0CAEAIAQCFAbpYvi8D0LPdauTPDV97Lq/uxLe8BG80rvQ3y6kOtun0M/V6VIIAQCEoDPNJLX5eJRvg24NG3a48dW7pXaMbI5sLC0eizLqMaabd21cK2JUXaOb9CxoaPTgqtZ6sXsXF9Fy82aNY30cwBTlKxHbhgDxKr6uJb2tkuLhDcwS8/el9Xl9EW2T0XgwxzYbBxFT61FeItsNp9pU99t/MkG2aAKA03UwWveJM59iiC0gs9rWlwADgQagUqDgpuGrOTsyLiKSirldVgQxpaMmIjThzh3p37OC4V6SnHzLPRWkJ4Wss/Ze1f3kVdU7TR9HTTzI21ZUUvjp311qywOIet2cjyf6h0ZDs+801Zr3vPzIprqYjDerRpNWZ46E5QkpRea2E3Z85fFD3w9e9UuKwrpO62H0DQ2l1i49nPKa9fND1Qy+BACAEAhQG6WL4vA9Cz3Wrkzw1fey6v7sS3vARvNK70N8upDrbp9DP1elSCAEBW9M7TuMEJp5zxV25n5nDgCt4K+ZrJld0esh0xFDQMK4rniKur7K/qJ+Bw0NV16q9hZJfFLgunFm72DYbIUNrQKCnS47TuVLVrcIkyTnVn2lTb/dnkTjW0wCjN3N7CrABDI1tCVERhB2erWF1pVHCVznUgpRsUCagFji06vWNRV7CWtG5USjquxyW5qVy2ZW4+8O9djwOsdqqsVS1JXWxnvtA47vFDs5P2o/bgRkw2rHD+k+xcaTtUi/MssdBTw1SL4xf2K0vSHypnpjyCCMCFrKKkrM6UqsqU1ODs1mT8nMX2115Eb1QYij2U7cD6VozHxxlBT4rb5P+RwuBZAgBAIUBuli+LwPQs91q5M8NX3sur+7Et7wEbzSu9DfLqQ626fQz9XpUggPL3gAkmgAqTsAxKAzKfmXTEZzvtOwGxuQHV2rrKShG7M0aMq9WNOO1uxo+gEk1lNprTbhhsP8AUVV3lOm5vi/oXuk1GjWhhYe7BfVvNs1SE6oB3KqlkzVO6PSwZBACAEMFe0hsm8Lzc9X4cB1KwwuIayZDxFG6uipK1K65wnJcRGFp6DsO1c6tNTi4sm4DFywtZVY7Ft80VePBLHFrhQj9VCppwcHZn0fDYmniKaqU3k/7YirQlG0q1uO0fAfBTsJXlrWlI87pnRdHs3KlTz5pfsvwRBVvc8S8sh5Zca68DU7Dp1freomMo9pTvxRdaCx3dsSk/dlk/wBmTqoj6MCyAQCFAbpYvi8D0LPdauTPDV97Lq/uxLe8BG80rvQ3y6kOtun0M/V6VIICC0xm7kuWjOIbv/HN3qFOlbQWZq2VGx4dXE7B6z+io2kJ2go8z0f6Yw6niJVH/qvuaFo1Fushu2OPVeK50FehY46c9nSEn0+xp0g+reBp29qqqqtI1pu6HK5HQEAhKGLnGcmRDaXHV/nUulOm5uxrOeqrkTbdsw2wg6oNReHVnkpNGg1Jt7EcpS7S0YZt7EZLOaYNFRDYTvJw6lbKNSSyyRHcMNSlaUnJrhHJfVkS/SmPU0IHQCsqg+MmJ46ja0KMV1bf7obxLdiupfIcBqy6lrUwkanF/UkYTTVTDTvCEUuNl/LHUGaZEFK47Dn+fQq2ph6lF39T1+G0lhcfDVWT+F/3P5EPNso4/nX+7FW9CetBM8LpGgqVdqOz539c/wC7TkCu1rqxATad1wLLBfeaDtAPWvN1I6s2vM+sYWr2tGFTml9j2tCQCAQoDdLF8XgehZ7rVyZ4avvZdX92Jb3gI3mld6G+XUh1t0+hn6vSpBAUzTyN+8hM2NLvvGn/AFXWmaSI+xRzXH+r2AfFVekX7aXke2/S8LYecucvskaFo3K+CafOPvfkusV2dBFBpKqq+OnKOy9voaHZp5p49gVVW2nSm8jha+kEvLCsaK1v9NRePAJToVJ7EbSmoq7KXaP0rwBUQmPdsNPjTtU+GjX/ALESWMX9zIUfSO6K4B19tXZC7QbF37tGlG+rkbU1HESUIT9p8Gi/S8w6PADaYkEYDor29KiOEadS6MXlOFn/AGxmGnUw+GGwwSKkh2+mpWMbTkuW05wm6NCUo+83q35K2duV+ZSmt306+xSnkskQacYylZuw5gCFXERH8KCvauH+V55JE7/6VNWipTl5+yvyLFjQjlDc0efU+yidnWTylc27zg5RtKi0+cW/s7ja9Q1BO7au9taNmQVNQnrUm8s1zJYsEZlfrD1HZwVQpSwtWz2Htp0aWmMH2i99ZX8/wyHIVwpJq6PDTi4ScZKzRP2cf3beHaVQYtWrSPpWhZXwNN+X7jlRy0BAIUBuli+LwPQs91q5M8NX3sur+7Et7wEbzSu9DfLqQ626fQz9XpUggKDpm+sydzGj2ntXansOcjro5Av3W7XGvAZ+oKrxMdfEJHtNFVu76JnV45267EaNITQhh7s3GgaPafYpFSnrtLgeUhPVvLiNNJtNTKyzYcM1jxKkn7LcRU9WAXCOEU6rfAkqvqUrvbyM5lbKmptxeA55OJe458K6uCndpTpq0UcewqVPaqOy8/whjOyfJktL2OI+y697MFvCetwaOVWhCEbqaflncc2PChF7eUcc+9FR/kqPiJ1Flb2eLLbReHw8lrKa7XbFPJX4Z8fsbroYWmEC01FO38lV4xptW2cDSlCcJSVRWaefUqP0s2eC1zwMRR/Vg5SsHP2Yvk7Gkoa2vT5q/wA45r90ZlJwLzTQVfUAYijcyXGvQB0qdVqxi0pvI5YHCVa0HKkk3e2fDK9ywTtmwmy0ABjoUdt4uitcHiJXOtCCKaqV1qKsTKM3rbHsJ0dEdvF9i842vk738uZDQZAY1DnVwrS6BvxNT1LNXFv/AFaXqSsJoRXaqxlK/H3VHzzd2zy+yXanA9YSOkYf7JmtX9L1lu5p8rqzHsjK3Bjmc/1WnSoWJr9rLLYeg0Ro7ulLP3nt5fgj7Wg0fXU4V6dfYrHA1danqvgeW/UWE7LE9otk/vxJKzvBt4dpVbi99I9XoRWwNPp+45UctQQCFAbpYvi8D0LPdauTPDV97Lq/uxLe8BG80rvQ3y6kOtun0M/V6VIIDPtMB/5T97Wn+0DsXeGw5y2knoE2/Fa0/aI6DT4lV9dauI1v/wAnoqFTW0PKHKaX1zLpOQbj3N1A4cDiF2hPWjrFJKNpWKVLWaY8aJMTALIIJIvYVa3LD7IGO9bXysjvZU5Xlm1kl+/4Qloz8edeJeXF2GQS2C00q0ZOinIuOpuQqEioQ9pmk4VJvN9b7fmQbLJi/WhuYAaEu5o6K5nhVbVa0aa1jfB4GpiaipxW3jyJ6zNHw43mv5odW6Wkkbr2HO3hR4Ve2V9hZYqgtHTUPe6pfVLajatHpMwoLQczid1dSqsVNSqO3A5UYtR9ra8xhptJCJLkHh14frgt8G/aceZmpPUlGfL7cfQw+zmBrnMI54Oe0blKxkpTip8H6MvNB06NCpOhKNqi4847VYkFXnpxUAIAWAQ9rRcbp1GoO4j4q3wFOy10/wDp4f8AUeKcqnYSXuu6fk1x+Y0Ey/ABxwyA/JTHRp3u1tKWGPxaUYRm7LYl+CXs6bvjHMesbVUYvD9lK62M9toTSjxlJxn78dvn5jxRC8EKA3SxfF4HoWe61cmeGr72XV/diW94CN5pXehvl1IdbdPoZ+r0qQQFM07lqPhxNrS08Wmo9p6l0ps0kcdBpu5NMrtB/XqUfFRzi/kWuj6l8PWpeSkvk8/RmtWtZxic5vfAdY6VEoVdTJnCrT1s0Ve07IiR28kLzTUEimdMQDsFadSlzmlHJmuH1VVTqJtEnYWhDYIvEFzzm4DE7RU6uFFEeKWzIkVIOcm0mk/7nzJJ+jHKYvaIbAO9BJeRsJ1cMlrPExfs2uZoRqUpa8HYlrKsSGy6QwNDe9G/aVGqYiVtVHTUdSWvN3fntJpRDuMLYhFzKajUHpFF3w8kpHGsrxMY0jsUD94xwa4HAE04gbR+atXq0r3zi9q/dEjD1KuOUYpNVYbJrY7cJfkYwi6lHtLXbCMDvG0Kuq01BrVeTPXYHFTrxtUVpLJ2zXVNf9Oi5E4EA3nJnkwCRUE0K74eh2ravsKzSekFgownJXTdn5KxD2hHD31GVAPb8Vb4SjKnDVkeI0zjYYvE9pT2WSzPVllvKNvEjHPVjhis4lS7NqPz6GuiJ0oYpTm81s5Xs8n1HcSFyM05mq9QcDl2LjViqmH6E7R1Xu+kotZKfD/2/DyJMKlPfCFZBuli+LwPQs91q5M8NX3sur+7Et7wEbzSu9DfLqQ626fQz9XpUggIjSqWvyz9rOeP+OfqJW0dphrIoUlMcnEa8fVcCs1o60Gjrg6vZ1ot7Nj6PJm72PM8rCaQTgAMx0epVNaCUr2WZNV1JxvmnYssvBDQKY7zn+SgTk2yTGKSOy0NxCEMCoZGNq2rDl23ojgBvNF1pUZVHZGk56uRVbf0rAhl1662m71bTvVhTwyp5yz5eZGTnXerHJcW8kkZFaFtPiRS/wCrkG6ruw71PeGhUj7W37GtDSlXC1F2L9lPZz6nR2kMVwDX0LARqFQBvzWlTCXp6t2zthdLKlilVUEk3na/Hbxt6EgDVUjTTsz6JGSkk47GKhsMbXZVldhB7O1TcBNKrbmjz/6kouphNb4Wn+3oQiuz58dZVgLwDkcMN+S415SjByjtJujqVOriYU6mxu2Xp6j60Ab8Ik1dgCdfNIoVDw89eE8suBfaUoKjiMPd3kmk/k1Z/MllUntUIUMm6WL4vA9Cz3Wrkzw1fey6v7sS3vARvNK70N8upDrbp9DP1elSCAoM/bAiPfynKOaSQGMfda1oNAaUN5xzxW6Uja0LLN3e3+8WPpDRmBHgufBjm+PqOoCOIpiN4PQtFW9rVaN6uF1IKazT2P8AZ8n5E5obaj2N5NwpEh81zTraPhhiuUoxk3D5r++RJmm6UcQuOUuq/KNJsm0mubgcNY1tPABVdeg0zrSq3JdjwcjVRGmtpJumelgycZiPd3krpCGsaSlYxTSyHMTs29pc1rGuo1rnU6boxc4q6w8qdNaq2kathq0qUav+j5Xf1ysjja2iEyyHDZUuGJAcaAV1AE4cEhV/yOSV+nA6vsp4ZUtZxle7vnrfTkRs7orEhNDnnPYDTHjSvFbVMW6avbLqMFoqjinqRqNS/wDXJ9MxtCslo74k8MFGqaQm17KsXuH/AEvRi71ZOXlsRItFMBkq5u7uemhBQiox2LIVDYRwrgUTad0aTjGacZK6ZAT8tcdQZHEfBX2Er9rDPaj5xpjRywdfVh7ss1+DlLNJcLudajox7F1quKi9bYQsFCpOvFUl7V7r5ZjgROUjNNKc4YcP8LhqKjQaTv8AyWUa8sdpOM5RtmsuSj/wnVRH0UQrIN0sXxeB6FnutXJnhq+9l1f3YlveAjeaV3ob5dSHW3T6Gfq9KkAgM5s6FcnGA6opHU4jsWa0vY6W+6JODg+1XnGVuurI0Ga0ZYyFGmQ4wIgBdWpuktxN4ZYnDD1qJUqKU1FehJwdWdKLVk09qayfm/yUSy7SeIwiuxL/AF3cKdVR1LetFRV43vF8fMm4GTry7Ooko1VZW2JxyRoMtMEUew0wqDuP6yXT2akblLUhOjNwe1OxZ7HtG/rDXjMaiNowyUCvR1ehJpVbljhxARUZKtcWnYmpjOXbeiF2dP0NS7yerGxzitaVz0+zIF/lTDZfGN+gz28VzVSbVjpaytnbrl9CI0lrGuth0JBqcQDlsONMVOwf+K7kQ8T/AJLKJn+m9v3Lsu5vPaBepTLAt66AqT2DqReo8mSMDiqWDqKrVTbWxL9/2KrCtNhzq3j+SjzwFWOazPSUP1Hg6jtO8eq/Fx2yIDiCDwUSUJRykrF1Rr06yvTkmvJ3EfFoQDrwB37FmMNaLa4GlTEqnVhCX+2SfC/J9eB0XMkWIe2nc5o3e0/krjRytBvzPEfqmd68I8o/uNZSPcdWld3wUmvT7WGqnmU2jsZ3Osqjjdf3Z5of2fCvPdEpQY06dag4qrq01STu+J6XQ2E7XFzxmq4xu9VPzJNVp6wQoDdLF8XgehZ7rVyZ4avvZdX92Jb3gI3mld6G+XUh1t0+hn6vSpBAUzSKQc2bY9uTyHDzm98BvoAelYqy/wAUuhM0cr4qnnlfjy4+g803tJz4UIFxLSAeOdPYuVFp1FblclV6HZYaq5bVPU+Sz9SvMdWWG1kQlp40qOvHoWZzXb6nBo60KD8P7wnZweXW/wCGXDRmb5SFTZ7Dq66rSheLlTfBmNMatV08VDZNZ+TW1E5LxixwcNR/QXaUdaNimi9Vot8KLhg7Bw2ZgqpknfMsU1YdWXHbyZfXmlxodoGHtBXKtGTlqm9KSUdYq2nWlol4QLCHRH+DbqA1vO5SsNh25WNalRKOtLYZLN25MRneEfU6mkgk7earSFOEFaTIc6rqZUo2X382zz/tEzEN50OJVxHOeHcBUnFZdeCyXoZp4GrNu9lxzaEm7JMO8C4Eg0oAcSNlPguEcYpT1dUsqmg9TDKuql7q6VnmcpaSiZt5u8mnsStiaGyWZjAaKx8vbpPU6u3or+pIQoMQ4RCMCCKU1GtfVTpUCdSlHOkudz0uHwmNqxccXJZNNavNO47US3BF62V6ejX3kjLIcAvQYal2dNI+YaWxSxOKnNbNi6LL+SWs5g5NuRz9pVVi5vtpZntdCUYPA020nt+7HiiF0CAQoDdLF8XgehZ7rVyZ4avvZdX92Jb3gI3mld6G+XUh1t0+hn6vSpBAM7WkeWhloNHA3mO+y8ZFZTBAMgf6qEYTv3caG40GquZHDsKjq9OfTZ0LutPt8OpJXUrKXlNcfmhmZYmVEK60vBc4EGrgASTUUwqufeIurrJf8Jj0XOGElCT1bJZf6yd8mnz5nnQ6duxLhODsOunbTrK71ko1Iz4PJlbhH2+Enh370fbj9pfkvK6FUWazjegtx+qR1VG3cq2rlMm084EHbFriDJsLiaCoIGeB73PWSFIjBdo5dDSN5R1b2tmyiNsmbtKJywYRDwaHuNGhowoCcypHaQpXTeYnF1XFJNRWzn/f2LfY0KXkmm8080UqGF7iRmSR8VwrybimdcLTnVk4Q+l9v5ZA6Tac3yWwGxG1GcTClNYbU7s10o0XbNo51pRpS9qLvyeSv+5Umy0WIauJx1uPYk8RQo5LaWFHRukcbacm1Hm3bLoSDXMgtpXfvJ20Vc41cRO9j1EamE0XR7OU/wAt87DiHEq0HKoriuEo2lqosaFbtKSqNWur58CJn7Qvc1uDdZ1n8lbYXBqK1pbTxemNOyr3o0HaPF8X/BHqwPMknZM1TmHLVx2Ksx2HT/yI9Z+ntJ6ku61Nj2dSWVSe1BZAhQG6WL4vA9Cz3Wrkzw1fey6v7sS3vARvNK70N8upDrbp9DP1elSCAEBB29ZN88qxt51KPYDQvaMi06njVtGCzZPabwqShsYstaEvDgXoZyFKHwlRqfrrVcZ6scltZYUKdfEWlUk9SObb2JLP6ldbZD2y4mW1Drxdd/8AyOR7eBXZx1o6j5epEp4js8R20Fxbt5Ph9GXKy5wRYTXjWMeOtc6bbWe02xlKNOr7Huyzi/J/uthZLBmwAYbjrq3pzGaj4iD95GtCStqsaWlIw4kcQ3YsLw4g6ic8K0qtou9O72m0Zyp1P8btcsxtqDCAYObdFLtKgDVkq9Yac3rMkuvCORWLYmmRTVrc63iQAXV3D9Yqyo0pRVpMhzq+2pQyaKhasvLtBxxH1Rz8eGrrUacKccoPPqeoweLxtVqWIppw5tZ/Kyz+hEQYrnuo1pptINTwCjyoqK23l5ZlzSxsqlS+pqU0s3L2b9Ezo6x6Ve6G7aSa06iujq11C2xEKOG0XPE62spTb53z6bDnOmkN/mlcsOm6sV5lhpSahg6j2ZFdXokfLgQChYaVrM2jJxd080TspOtc0VIDtYJAx3Kir4WUJ+ysj6Lo3S9GvRTqSUZLJp/f5jkPByIUZxktqZaqtCWyS+opWDobpYvi8D0LPdauTPD197Lq/uxLe8BG80rvQ3y6kOtun0M/V6VIIAQAgGcxZUF7rz4bS7bTPjt6UCbSsOy0UpTClKaqbEuCqS0YyUcwnYwnm8w7Bs4jLq2rWpdf5F8ydhVGuu7zdn/q3svyfXh5lphRQ4AtNQUjJSV0Rq1GpRm4TVmj2StvI5ErJWK+JQk0JxpSpptOKi1MVGGVjvCg5Z3JFmiW2J1D21Ud6Q8iQsHbO42fo9BFWloJGvD/AAiq3zt6HTXqxy7SX1ZCR4IY5wFKA0rgMlPhbVTtYhTlUnKzbb83crltWoCLoNGDN2o/l7VBr1nVepA9ZonRscFHvOJdnwvw/kqloT1/mt732/kpeFwjp+1LaVWmdNd6XY0fc58xgp551ggSuBCBpp2YIYBLIzsOjZl4ycR0rlKjTltRLo4/E0fcm18z6W0fNZWXO2BD9xq8zVVptFrGbktZ7WLb3gI3mldaG+XU5Vt0+hn6vSpBACAEAIAQEZpBZnLwi0d+3Fh37OBy6lmLszDKlIWrFl6Eglp/RBrrGW1R1BOT7N2fLmXs68lRgsXHXg1lJe8vK/7Ms0jpLBfgTdOz9Y+pZdRx9+Numa+pFWj41s8NUUvJ+y/pxLvY1ssLG85oIFA7UQN4yUarR1m3HNHPWnRepUWq1zJCPbwaO/B3NxPXTDrXGODvwsbyxNiuWvpc2G04NaeILvZgeK7KlGDte75I6UqNWstZrVjxk+X7/Izm0dJHRK4GmoZDp1npUh4WpU992XJEilpXC4NWw1O8vil+OBCR47nmrjX2DgpdKjCmrRRT4vG18VLWqyv9l8jmupEBAS9j2fVj47+8hg3f6omroBKj1pZaq4lhgYpVFN8M/pxIkld0rEGUnJtviIsmoIAKA+mdHfFJb0EP3Gry1beS6l/T9xdD1b3gI3mlb0N8uppW3T6Gfq9KkEAIAQAgBYA3nJ2HCFYjw0b8zwGZ6FskzFyBlJ6XmIr4QBuv5wqAOf8AWLdYrnjrBXKpS9q7/wCFjQxbVHVjtV7p5pxfl5fuRFs6OOhGrDeacq+zis947PKps5/k3ho+OLTlhn7XGDefVPiR0raMaCSGvc3aDWnUuvZwmrr0Ivea9FunUV7f6yV/py+R3jW/Hdm/2/Gi07rHi2/mdlpWcV/jpwj0jn63I6LFLjziTxXaFKMPdViHXxdau71ZN/3lsPC6EYEAIB/Y1mOjxA1uAGLnfZHx2LnOVjtSgnnLZ/ciyaXObCl4cFmAJpT+luPtoucVeWZ317U5S55Ly5+mXzKYpBCBACACgPpnR3xSW9BD9xq8tW3kupf0/cXQ9W94CN5pW9DfLqaVt0+hn6vSpBACARARNoaRwIWF6+77LKHrOQWyi2atlatDSuM/BlIbd2Lus9gXRQXE1ciCiPLiS4kk5kkknpK3saiwYxY4OaaFpqDvC1lG6sbwm4u6NNkJpseE19AQ4YjYdYUdq6tIk3lSmpwduKaK7b2j575mWo50Gx27eosdfDyyziX0qlDS0EqjUay48JFaiyL2/Vrwx/NS4YulLjbqVWJ0LjKGbhdc1n/I3LaZ4KRGSewrZU5wdpJp+eQiyaAgHtlWa+O+6wec45NG/wCC1lLVN4Rvt2GiWdIMgsDGDDWdbjtK4ebOspXyWwpemM1fmC3VDaG9JxPtHUulNcTWo8lEgl1OIIAQAUB9M6O+KS3oIfuNXlq28l1L+n7i6Hq3vARvNK3ob5dTStun0M/V6VIICOta2IcAc41dqYO+PwG8rKi2YbsUm1reix6gm6z7Dcv+R+t7Ny6qKRo2Ra3NQQAgBAWnQyO9oiGlYQLQ4/Zc+oDtwNKdSh4iahJPmWuCw7xNKcF70c1581+/UvMmGF11+AOFdh1dCTva6IcEr2l/w42zo+0CpAxwDwADXMV2qNqwrZWsy0w2ksThJJ67ceVzPrdbdFD3wdTqrXoWuBjJVGi6/UVWlUwVOolnJpp8bWuyEVueIJjR3R2NNupDY4sHfPAJpuG0rlVrRp7WdqdJyz4GgwLGMswNENzG7SDidZJ1lcI1Iy2M3lGS2o8x4oY1zjk0Fx4AVK3WbNDLJiMXuc85ucXHiTVSUjk3c5oYBACACgPpnR3xSW9BD9xq8tW3kupf0/cXQ9W94CN5pW9DfLqaVt0+hn6vSpKtb+lF2sOAQTkYmYB2N2nfkukYczRyKe95JJJJJxJOJJ3rqlY1PKGAQAgBACAv30QPa+PMS8QVZGgGo23COxx6lXaRj/jUuTLDR9V06utHaTkaUfAiOgRKktxY8/8Ash6ncRkfzWmEra8dV7UTNJ0ItrEU1lLauUvw+APfhjkB6tylXsrlZCLnJR5u31M8t+IXEE6y49dCouAes5s9J+pKapU6FNbEmvpYm9AtBnzrhEi1ZLg4nJ0Qj6rNg2ld8Xi1SVltPO4fDupm9ht8jJQ4LGw4TAxjRQNAwHxO9UM5ym7yZbRioKyO5C0WWwy1zM1+lxsKBAaGC6+M+7QZXW4uNNWoYfaVxo+pObaexFbjIQiroyFWxXggBACACgPpnR3xSW9BD9xq8tW3kupf0/cXQ9W94CN5pW9DfLqaVt0+hi+l9s3RyMM84jnkamn6vE+zivQQjfMp5Mpi7HMEAIAQAgBACAn9AZ/kbQlnnAGJyZ4ROZ7XA9Cj4mGvSkjtQlq1EzeLbshswwA817TVj9bTrrtByI/JedpVHBpovU8nFq6e1f3jyKLb9mx4THAQnvrheY0uaAdeGKs6mLjKnaPE10XgYyxKlUklFO+fGxE6M6DxJqMHzEN8KXZqcC18U7ADiG4d9syzqOUayw9Oyzk/TqSNL1u+Ymy9yPq/LyNegQWsaGMaGtaKBoFAANQCrpScnd7SPGKSsjosGwIDCPpXtblp5zAatgAQxsvHnPI6aD/ivQ4GlqUr8ymxU9ap0KappFPcKE5xo1pcdgBJ6glxYcxrKjtFXQngbbpw47FjWRmzGayYAoD6Z0d8UlvQQ/cavLVt5LqX9P3F0OelUwIcpMPOTYbncaY0XTD7+PU0r7p9D5tjRS5xc41LiSTvOa9IikZ4WTAIAQAgBACAEB6hxC0hwzaQRxGIWGrpoynZn0PpJpM2WkhM0vOe1vJt+094BA4azuC83CjrVdQv0/Yuv7yX1MzlNKZ4B1+YcXOdeOxtfqtAwAXWrUhe0IqxfYTQacdfEN63JOyQ6szS+YgvvF3KD6zT9Ydh3rR1NbKSR2q6CoqLdFtS83dM03R7SCDOMvQjiMHwzg9h2OHbkVxq0ZU9uzmecu1Jwlk1tRKrkbDG3LREvLxYxyhsLuJAwHSaBdKUdaaRhuyuz5mixC5xc41c4lzjtcTUnrXqYqysefk9ZtnWQlDFiNhtzcaV2DWegVKN2RhGgNEGThhrQccAAKviO1k/E4Bcc5HTYcodviv7yE9ja0L6hwb51MQN4qmqLkdpbYzSwx4YAIxeBk5p+txHrC2jLOxq0U4rqaH0zo74pLegh+41eWrbyXUv6fuLoMtPf4fN+hcuuG38eppW3b6HzmvSFGCAEAIAQAgBACAEBdLUtbl4Nnw61EKWqfPvGGD91o61S149nKclxZ7DQUI1HC62Xf0yX3Y0CgI9iCyLHP8A10SXc2PBdciNOepzTm1w1hTcG9aXZSzizzf6iw0Ow7wspK3zRrehemcKdaGmjIwGLDr/AKm7QuGJwjpO8c19jztGtrRVyG+me0rkrDgg4xolSP6IfOP913rXXRtO9TW5GmLqatNrizGFelOTGikdrJgOfgLjqcf8VXKtNRjdkrCYapiKqp01dsmrSmREihwLmt5MhjiKAkEl9MaE4s9S40K0aiyJGOwFXCSUalrtXyPERtBi5oFDUtFL1KkONeHBdiCSogxGSP72DFa3kDzixxbdLTdqRW7gRnRRViYOpqraT3gKnY9qnG221818na/yM7KnlYfTOjvikt6CH7jV5atvJdS/p+4ugy09/h836Fy64bfx6mlbdPofOa9IUYIAQAgBACAEAIAQExZD6t80Xegku9pPUqjSF1JeZ7f9M6sqcnxWX1d/70JFVx6oEBGWjV8RkIHMjrcaDq7Va4CGrF1GeL/U2Kc6kcPHYs31ez0NVs3Q8RYcN4dyJZ4JzW84BuRGIw3HNc8RioxlqpXKfDQk457OX92GffSRaUSLNmHEcHmA3krzRQOdm51NRqaEf0qZg6cY07pbcyJi5607LYiqqWRTvIzRhRGRGgEscHAOALTQ1o4HMHJaVIKcXF8TpSqypyUovNGiykxGtgFr40GFDhm9yfNaYZFecxo5xABIvVA9ipJQqYWd0erhW0dVoJOLlJ7U9qfX8HKbk7OhYOix5xw2FkODUbwKkdLlmWNqyVkZw+g2pdq0opfE7+n5K3b9tQXs5OBA5Kp5z+WixKj7NDQHVjTUpODwri9eZE0zpHWXYQqay4tRS+SZXCrQ82fTOjvikt6CH7jV5atvJdS+p+4ugy09/h836Fy64bfx6mlbdPofOa9IUYIAQAgBACAEAIAQDuz54wr3NDrzaY6iDUEb1yrUo1FZkzB42rhaiqU3/J3/AN2P2R61C8Nh8TL7/wCVVv8Axx9Q/wB2P2R608Nh8TMf/Kq//jj6nOUtG5HbGLQ66a3SSAcKasVMhRUaeomUeKxksRXdaSzfD0Ly36XY4AAloIAyF5+FMlC8Mg3dyZt352skZ5MRi9znuNXOcXOO1zjUnrKsopJWRCk7u5zWTUEAIzKbTuj055OZJ6StFBLYjpKtUmrSk31Z5W5yAoD6Z0d8UlvQQ/cavLVt5LqX9P3F0GWnv8Pm/QuXXDb+PU0rbp9D5zXpCjBACAEAJcAgBAFUALABZAIAQAlwCAEAIAS4BACxYAsgCgPpnR3xSW9BD9xq8tW3kupf0/cXQZae/wAPm/QuXXDb+PU0rbp9D5zXpCjBACAEBNaKlpiuY4AhzDmBmPyqtWZQ4iwBChS8MgXnRgXGgqQHZetqxtMnS35sB5gCGyjrvOAo4VIyoiBJvY0vfALG8mIQcBTWSR2LAKjY5HLQq4gvAx34dq3ewwWlko2szzRi6jcBh+7Bw6ytDYZwoTeVk23R4Ik4DElpz25LPAwR1vT95zoQhtbciHnAYmlRispGGOLBIZAjxg0F7cASK0wHxWHtCO1sywMeWIaAX3b1BgcW9hKyjIulsJvJsc0Ac8tNABt2easID+1pZpEMhrebGh1oBkTTHrRArNutAmIgAoL2Q4BZWwwxgtjAIAQAUB9M6O+KS3oIfuNXlq28l1L+n7i6DLT3+HzfoXLrht/HqaVt0+h85r0hRggBACAd2RGuRobv6wOh3NPqKwzKJjSCJWahN1NLetzqnsWq2GRdJ5oF5hcm28Q2kTC9mDTLoz1ogOI0B8aEYcTmx4bagg9801zI20x34pxMFZk3UiMOx7T1ELdhF5jupEaPtvPqhH4LmZIl5/8AOgj7MKn9rz2rPAwRukE61z3MENrS2IavFKupUY4dKykGd7L8TmOPY1Ye0yjxZklEbMQeU11c2rq4AE9GpZuCQ0hgOEs69mIxcPNc51PU4LCBIxOc57NnJO/uJ/6LAKnb/jEXzuwLaOwwyPWxgEAIAKA+mdHfFJb0EP3Gry1beS6l/T9xdBlp7/D5v0Ll1w2/j1NK26fQ+c16QowQAgBAdZV4D2E5BwJ4AhGZJK1p1j5lsRpq0FlTQ/VNTmtbZAc2xHl3uMVsRxiClG0IBukbW7K61jPYZHz7VgBzoweSXQ7tyhrUVPbwSzMFRC3Bapy2oRiwHB1WtLi40dhVtBqxzOS0sBibRZ/reVvczbQ/YplSuazbIHC2uQJL4T3Oe55JBBAANSaVA10RXDOlizcPkosGI65fydSoyp2I0ZRIG1oPLsN7mQ4ZbeocXGgwFK5DNYswRzJ9plY0Nzue595ooccWnPLMFZsCSZbELl3OvcwwmitHd80nClNhWLGCBteM18Z7mmrScDjsG1bLYBmsmAQAgAoD6Z0d8UlvQQ/cavLVt5LqX9P3F0GWnv8AD5v0Ll1w2/j1NK27fQ+c16QpAQAgBACAEAIAQAgBACAEAIAQAgBACAEAIAQCFAfTWj3ikt6CH7jV5atvJdS+p+4uh1tmz2zEGLBeS1sRpaS2l4A6xUEV6EjN056y4MzKOtGxRu5DK+XmeuD8tTfE5/CvUi9xgHchlfLzHXB+Wnic/hXqO4wDuQyvl5nrg/LTxOfwr1HcYB3IZXy8z1wflp4nP4V6juMA7kMr5eY64Py08Tn8K9R3GAdyGV8vM9cH5aeJz+Feo7jAO5DK+XmOuD8tPE5/Ch3GAdyGV8vMdcH5aeJz+FDuMA7kMr5eY64Py08Tn8K9R3GAdyGV8vMdcH5aeJz+FDuMA7kMr5eY64Py08TqfCvUdxgHchlfLzPXB+Wnic/hXqO4wDuQyvl5jrg/LTxOfwodxgHchlfLzHXB+Wnic/hQ7jAO5DK+XmeuD8tPE5/Ch3GAdyGV8vM9cH5aeJz+Feo7jAO5DK+XmeuD8tPE5/CvUdxgHchlfLzPXB+Wnic/hXqO4wDuQyvl5jrg/LTxOfwr1HcYB3IZXy8x1wflp4nP4V6juMBO5BK+XmeuD8tZ8TqfCh3GBfpKWEKGyGCSGMawE5kNAaCaa8FXSlrNtkuMbKw4dmktplbBFqZBACAEAIAQAgBACAEAIAQAgBACAEAIAQAgBACAEB//2Q==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28575" y="-2560638"/>
            <a:ext cx="35623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AutoShape 6" descr="data:image/jpeg;base64,/9j/4AAQSkZJRgABAQAAAQABAAD/2wCEAAkGBxQTEhQUExQWFRUXFR0YGBUYFxQaFhcVFhwXGBgXGB0YHSggGhwlHhcYITEhJSosLy4uGB8zODMsNygtLisBCgoKDg0OGxAQGywmICQuNCwtLiwsLCwsLSwvLCwsLCwsLCwvLCwsLCwsLCwsLCwsLCwsLCwsLCwsLCwsLCwsLP/AABEIARMAtwMBEQACEQEDEQH/xAAcAAABBQEBAQAAAAAAAAAAAAAAAQQFBgcDAgj/xABJEAABAgMEBQUMBwcEAwEAAAABAAIDBBEFEiExBkFRYXETIoGRwRcyMzRTcnOhsbLR0wdCUpLS4fAWIzVUYqLxFBWCwiRD4mP/xAAbAQEAAgMBAQAAAAAAAAAAAAAABAUBAgMGB//EADkRAAIBAgIHBQcEAwACAwAAAAABAgMRBCEFEjEzQVFxExQVYaEiMlKBkbHRBsHh8CNC8VNyFiRi/9oADAMBAAIRAxEAPwDU5+Y5Nj30rdFabVURhrzUeZKlLVjrED+1rfJH7w+CmeHvn6Ebvq5B+1rfJH7w+CeHvn6Dvq5B+1rfJH7w+CeHvn6Dvq5B+1rfJH7w+CeHvn6Dvq5B+1rfJH7w+CeHvn6Dvq5B+1rfJH7w+CeHvn6Dvq5B+1rfJH7w+CeHvn6Dvq5Dab08gwvCAN3F4r1UqsrR0nx9DHflyIyP9LEq3KHEf5v/ANALbwuXMx3+PIaP+mCDqlovS5ieFz4NG0cdTe257Z9LsA/+h44uHYFylo6qiXTr4SW2pbrF/wAjmH9KEN3ewHHhEb8FHnRlDKSLWho6FdXpVYvpc990pn8u777fwrTVJHgc/jX0Yd0pn8u/77fwpqjwOfxr6MO6Uz+Xf99v4U1R4HP419GHdKZ/Lv8Avt/CmqPA5/Gvow7pTP5d/wB9v4U1R4HP419GHdKZ/Lv++38Kao8Dn8a+jDulM/l3/fb+FNUeBz+NfRh3Smfy7/vt/CmqPA5/Gvow7pTP5d/32/hTVHgc/jX0ZdpOPykNj6UvsDqbLwBp61oylnHVk48hvb3gI3mld6G+XUj1t0+hn6vSpBACAEAIDlMR2saXPIa0ZkpYwUy2dKnvq2DVjftfXd+H2rrGHM1ciuucSak1JzJzPFb2NBFkAgBDIrXUyNOCw4qSs8+ptCcoO8W0/Ify1pkYOxG3X+agVsBGWcMmekwH6kq07Qr+0ufH+SVgxg4VBqFVVKcoO0j2OFxVLEw16Tuv7wOi0JIIAQAgBACAQoDdLF8XgehZ7rVyZ4avvZdX92Jb3gI3mld6G+XUh1t0+hn6vSpBACAEBwnZtsJhe80aOsnUBtKzYxczu2bXfMOq7Bo71mob953rso2NGyPWxqe4cFzsgTwC0nUjD3mSKWErVd3Bv5ZfUfwLDjOyYR19i4PFw4Jv5fknLRFRZ1Zwh1kr/RD+FonFOf8A1+K1eIqv3YepvHBYKLtOv9Iv9wfou8andF0+xcniK62wJcNH6LlksQ79LDOLY1DS8QdhC1WkWnaUSXL9MQnHWo1brzWX1Q0jWe9uqo2jH81Jp4ylPjYqcToHGUFfV1lzjn6bTjCjFpq00Pq6V2qU41FaRAw2Kq4aevSdn/dqJqSnQ/DJ2zbwVLiMI6Tus0e90XpmnjFqvKfLn0Hail0CAEAIAQCFAbpYvi8D0LPdauTPDV97Lq/uxLe8BG80rvQ3y6kOtun0M/V6VIIAQCEoDPNJLX5eJRvg24NG3a48dW7pXaMbI5sLC0eizLqMaabd21cK2JUXaOb9CxoaPTgqtZ6sXsXF9Fy82aNY30cwBTlKxHbhgDxKr6uJb2tkuLhDcwS8/el9Xl9EW2T0XgwxzYbBxFT61FeItsNp9pU99t/MkG2aAKA03UwWveJM59iiC0gs9rWlwADgQagUqDgpuGrOTsyLiKSirldVgQxpaMmIjThzh3p37OC4V6SnHzLPRWkJ4Wss/Ze1f3kVdU7TR9HTTzI21ZUUvjp311qywOIet2cjyf6h0ZDs+801Zr3vPzIprqYjDerRpNWZ46E5QkpRea2E3Z85fFD3w9e9UuKwrpO62H0DQ2l1i49nPKa9fND1Qy+BACAEAhQG6WL4vA9Cz3Wrkzw1fey6v7sS3vARvNK70N8upDrbp9DP1elSCAEBW9M7TuMEJp5zxV25n5nDgCt4K+ZrJld0esh0xFDQMK4rniKur7K/qJ+Bw0NV16q9hZJfFLgunFm72DYbIUNrQKCnS47TuVLVrcIkyTnVn2lTb/dnkTjW0wCjN3N7CrABDI1tCVERhB2erWF1pVHCVznUgpRsUCagFji06vWNRV7CWtG5USjquxyW5qVy2ZW4+8O9djwOsdqqsVS1JXWxnvtA47vFDs5P2o/bgRkw2rHD+k+xcaTtUi/MssdBTw1SL4xf2K0vSHypnpjyCCMCFrKKkrM6UqsqU1ODs1mT8nMX2115Eb1QYij2U7cD6VozHxxlBT4rb5P+RwuBZAgBAIUBuli+LwPQs91q5M8NX3sur+7Et7wEbzSu9DfLqQ626fQz9XpUggPL3gAkmgAqTsAxKAzKfmXTEZzvtOwGxuQHV2rrKShG7M0aMq9WNOO1uxo+gEk1lNprTbhhsP8AUVV3lOm5vi/oXuk1GjWhhYe7BfVvNs1SE6oB3KqlkzVO6PSwZBACAEMFe0hsm8Lzc9X4cB1KwwuIayZDxFG6uipK1K65wnJcRGFp6DsO1c6tNTi4sm4DFywtZVY7Ft80VePBLHFrhQj9VCppwcHZn0fDYmniKaqU3k/7YirQlG0q1uO0fAfBTsJXlrWlI87pnRdHs3KlTz5pfsvwRBVvc8S8sh5Zca68DU7Dp1freomMo9pTvxRdaCx3dsSk/dlk/wBmTqoj6MCyAQCFAbpYvi8D0LPdauTPDV97Lq/uxLe8BG80rvQ3y6kOtun0M/V6VIICC0xm7kuWjOIbv/HN3qFOlbQWZq2VGx4dXE7B6z+io2kJ2go8z0f6Yw6niJVH/qvuaFo1Fushu2OPVeK50FehY46c9nSEn0+xp0g+reBp29qqqqtI1pu6HK5HQEAhKGLnGcmRDaXHV/nUulOm5uxrOeqrkTbdsw2wg6oNReHVnkpNGg1Jt7EcpS7S0YZt7EZLOaYNFRDYTvJw6lbKNSSyyRHcMNSlaUnJrhHJfVkS/SmPU0IHQCsqg+MmJ46ja0KMV1bf7obxLdiupfIcBqy6lrUwkanF/UkYTTVTDTvCEUuNl/LHUGaZEFK47Dn+fQq2ph6lF39T1+G0lhcfDVWT+F/3P5EPNso4/nX+7FW9CetBM8LpGgqVdqOz539c/wC7TkCu1rqxATad1wLLBfeaDtAPWvN1I6s2vM+sYWr2tGFTml9j2tCQCAQoDdLF8XgehZ7rVyZ4avvZdX92Jb3gI3mld6G+XUh1t0+hn6vSpBAUzTyN+8hM2NLvvGn/AFXWmaSI+xRzXH+r2AfFVekX7aXke2/S8LYecucvskaFo3K+CafOPvfkusV2dBFBpKqq+OnKOy9voaHZp5p49gVVW2nSm8jha+kEvLCsaK1v9NRePAJToVJ7EbSmoq7KXaP0rwBUQmPdsNPjTtU+GjX/ALESWMX9zIUfSO6K4B19tXZC7QbF37tGlG+rkbU1HESUIT9p8Gi/S8w6PADaYkEYDor29KiOEadS6MXlOFn/AGxmGnUw+GGwwSKkh2+mpWMbTkuW05wm6NCUo+83q35K2duV+ZSmt306+xSnkskQacYylZuw5gCFXERH8KCvauH+V55JE7/6VNWipTl5+yvyLFjQjlDc0efU+yidnWTylc27zg5RtKi0+cW/s7ja9Q1BO7au9taNmQVNQnrUm8s1zJYsEZlfrD1HZwVQpSwtWz2Htp0aWmMH2i99ZX8/wyHIVwpJq6PDTi4ScZKzRP2cf3beHaVQYtWrSPpWhZXwNN+X7jlRy0BAIUBuli+LwPQs91q5M8NX3sur+7Et7wEbzSu9DfLqQ626fQz9XpUggKDpm+sydzGj2ntXansOcjro5Av3W7XGvAZ+oKrxMdfEJHtNFVu76JnV45267EaNITQhh7s3GgaPafYpFSnrtLgeUhPVvLiNNJtNTKyzYcM1jxKkn7LcRU9WAXCOEU6rfAkqvqUrvbyM5lbKmptxeA55OJe458K6uCndpTpq0UcewqVPaqOy8/whjOyfJktL2OI+y697MFvCetwaOVWhCEbqaflncc2PChF7eUcc+9FR/kqPiJ1Flb2eLLbReHw8lrKa7XbFPJX4Z8fsbroYWmEC01FO38lV4xptW2cDSlCcJSVRWaefUqP0s2eC1zwMRR/Vg5SsHP2Yvk7Gkoa2vT5q/wA45r90ZlJwLzTQVfUAYijcyXGvQB0qdVqxi0pvI5YHCVa0HKkk3e2fDK9ywTtmwmy0ABjoUdt4uitcHiJXOtCCKaqV1qKsTKM3rbHsJ0dEdvF9i842vk738uZDQZAY1DnVwrS6BvxNT1LNXFv/AFaXqSsJoRXaqxlK/H3VHzzd2zy+yXanA9YSOkYf7JmtX9L1lu5p8rqzHsjK3Bjmc/1WnSoWJr9rLLYeg0Ro7ulLP3nt5fgj7Wg0fXU4V6dfYrHA1danqvgeW/UWE7LE9otk/vxJKzvBt4dpVbi99I9XoRWwNPp+45UctQQCFAbpYvi8D0LPdauTPDV97Lq/uxLe8BG80rvQ3y6kOtun0M/V6VIIDPtMB/5T97Wn+0DsXeGw5y2knoE2/Fa0/aI6DT4lV9dauI1v/wAnoqFTW0PKHKaX1zLpOQbj3N1A4cDiF2hPWjrFJKNpWKVLWaY8aJMTALIIJIvYVa3LD7IGO9bXysjvZU5Xlm1kl+/4Qloz8edeJeXF2GQS2C00q0ZOinIuOpuQqEioQ9pmk4VJvN9b7fmQbLJi/WhuYAaEu5o6K5nhVbVa0aa1jfB4GpiaipxW3jyJ6zNHw43mv5odW6Wkkbr2HO3hR4Ve2V9hZYqgtHTUPe6pfVLajatHpMwoLQczid1dSqsVNSqO3A5UYtR9ra8xhptJCJLkHh14frgt8G/aceZmpPUlGfL7cfQw+zmBrnMI54Oe0blKxkpTip8H6MvNB06NCpOhKNqi4847VYkFXnpxUAIAWAQ9rRcbp1GoO4j4q3wFOy10/wDp4f8AUeKcqnYSXuu6fk1x+Y0Ey/ABxwyA/JTHRp3u1tKWGPxaUYRm7LYl+CXs6bvjHMesbVUYvD9lK62M9toTSjxlJxn78dvn5jxRC8EKA3SxfF4HoWe61cmeGr72XV/diW94CN5pXehvl1IdbdPoZ+r0qQQFM07lqPhxNrS08Wmo9p6l0ps0kcdBpu5NMrtB/XqUfFRzi/kWuj6l8PWpeSkvk8/RmtWtZxic5vfAdY6VEoVdTJnCrT1s0Ve07IiR28kLzTUEimdMQDsFadSlzmlHJmuH1VVTqJtEnYWhDYIvEFzzm4DE7RU6uFFEeKWzIkVIOcm0mk/7nzJJ+jHKYvaIbAO9BJeRsJ1cMlrPExfs2uZoRqUpa8HYlrKsSGy6QwNDe9G/aVGqYiVtVHTUdSWvN3fntJpRDuMLYhFzKajUHpFF3w8kpHGsrxMY0jsUD94xwa4HAE04gbR+atXq0r3zi9q/dEjD1KuOUYpNVYbJrY7cJfkYwi6lHtLXbCMDvG0Kuq01BrVeTPXYHFTrxtUVpLJ2zXVNf9Oi5E4EA3nJnkwCRUE0K74eh2ravsKzSekFgownJXTdn5KxD2hHD31GVAPb8Vb4SjKnDVkeI0zjYYvE9pT2WSzPVllvKNvEjHPVjhis4lS7NqPz6GuiJ0oYpTm81s5Xs8n1HcSFyM05mq9QcDl2LjViqmH6E7R1Xu+kotZKfD/2/DyJMKlPfCFZBuli+LwPQs91q5M8NX3sur+7Et7wEbzSu9DfLqQ626fQz9XpUggIjSqWvyz9rOeP+OfqJW0dphrIoUlMcnEa8fVcCs1o60Gjrg6vZ1ot7Nj6PJm72PM8rCaQTgAMx0epVNaCUr2WZNV1JxvmnYssvBDQKY7zn+SgTk2yTGKSOy0NxCEMCoZGNq2rDl23ojgBvNF1pUZVHZGk56uRVbf0rAhl1662m71bTvVhTwyp5yz5eZGTnXerHJcW8kkZFaFtPiRS/wCrkG6ruw71PeGhUj7W37GtDSlXC1F2L9lPZz6nR2kMVwDX0LARqFQBvzWlTCXp6t2zthdLKlilVUEk3na/Hbxt6EgDVUjTTsz6JGSkk47GKhsMbXZVldhB7O1TcBNKrbmjz/6kouphNb4Wn+3oQiuz58dZVgLwDkcMN+S415SjByjtJujqVOriYU6mxu2Xp6j60Ab8Ik1dgCdfNIoVDw89eE8suBfaUoKjiMPd3kmk/k1Z/MllUntUIUMm6WL4vA9Cz3Wrkzw1fey6v7sS3vARvNK70N8upDrbp9DP1elSCAoM/bAiPfynKOaSQGMfda1oNAaUN5xzxW6Uja0LLN3e3+8WPpDRmBHgufBjm+PqOoCOIpiN4PQtFW9rVaN6uF1IKazT2P8AZ8n5E5obaj2N5NwpEh81zTraPhhiuUoxk3D5r++RJmm6UcQuOUuq/KNJsm0mubgcNY1tPABVdeg0zrSq3JdjwcjVRGmtpJumelgycZiPd3krpCGsaSlYxTSyHMTs29pc1rGuo1rnU6boxc4q6w8qdNaq2kathq0qUav+j5Xf1ysjja2iEyyHDZUuGJAcaAV1AE4cEhV/yOSV+nA6vsp4ZUtZxle7vnrfTkRs7orEhNDnnPYDTHjSvFbVMW6avbLqMFoqjinqRqNS/wDXJ9MxtCslo74k8MFGqaQm17KsXuH/AEvRi71ZOXlsRItFMBkq5u7uemhBQiox2LIVDYRwrgUTad0aTjGacZK6ZAT8tcdQZHEfBX2Er9rDPaj5xpjRywdfVh7ss1+DlLNJcLudajox7F1quKi9bYQsFCpOvFUl7V7r5ZjgROUjNNKc4YcP8LhqKjQaTv8AyWUa8sdpOM5RtmsuSj/wnVRH0UQrIN0sXxeB6FnutXJnhq+9l1f3YlveAjeaV3ob5dSHW3T6Gfq9KkAgM5s6FcnGA6opHU4jsWa0vY6W+6JODg+1XnGVuurI0Ga0ZYyFGmQ4wIgBdWpuktxN4ZYnDD1qJUqKU1FehJwdWdKLVk09qayfm/yUSy7SeIwiuxL/AF3cKdVR1LetFRV43vF8fMm4GTry7Ooko1VZW2JxyRoMtMEUew0wqDuP6yXT2akblLUhOjNwe1OxZ7HtG/rDXjMaiNowyUCvR1ehJpVbljhxARUZKtcWnYmpjOXbeiF2dP0NS7yerGxzitaVz0+zIF/lTDZfGN+gz28VzVSbVjpaytnbrl9CI0lrGuth0JBqcQDlsONMVOwf+K7kQ8T/AJLKJn+m9v3Lsu5vPaBepTLAt66AqT2DqReo8mSMDiqWDqKrVTbWxL9/2KrCtNhzq3j+SjzwFWOazPSUP1Hg6jtO8eq/Fx2yIDiCDwUSUJRykrF1Rr06yvTkmvJ3EfFoQDrwB37FmMNaLa4GlTEqnVhCX+2SfC/J9eB0XMkWIe2nc5o3e0/krjRytBvzPEfqmd68I8o/uNZSPcdWld3wUmvT7WGqnmU2jsZ3Osqjjdf3Z5of2fCvPdEpQY06dag4qrq01STu+J6XQ2E7XFzxmq4xu9VPzJNVp6wQoDdLF8XgehZ7rVyZ4avvZdX92Jb3gI3mld6G+XUh1t0+hn6vSpBAUzSKQc2bY9uTyHDzm98BvoAelYqy/wAUuhM0cr4qnnlfjy4+g803tJz4UIFxLSAeOdPYuVFp1FblclV6HZYaq5bVPU+Sz9SvMdWWG1kQlp40qOvHoWZzXb6nBo60KD8P7wnZweXW/wCGXDRmb5SFTZ7Dq66rSheLlTfBmNMatV08VDZNZ+TW1E5LxixwcNR/QXaUdaNimi9Vot8KLhg7Bw2ZgqpknfMsU1YdWXHbyZfXmlxodoGHtBXKtGTlqm9KSUdYq2nWlol4QLCHRH+DbqA1vO5SsNh25WNalRKOtLYZLN25MRneEfU6mkgk7earSFOEFaTIc6rqZUo2X382zz/tEzEN50OJVxHOeHcBUnFZdeCyXoZp4GrNu9lxzaEm7JMO8C4Eg0oAcSNlPguEcYpT1dUsqmg9TDKuql7q6VnmcpaSiZt5u8mnsStiaGyWZjAaKx8vbpPU6u3or+pIQoMQ4RCMCCKU1GtfVTpUCdSlHOkudz0uHwmNqxccXJZNNavNO47US3BF62V6ejX3kjLIcAvQYal2dNI+YaWxSxOKnNbNi6LL+SWs5g5NuRz9pVVi5vtpZntdCUYPA020nt+7HiiF0CAQoDdLF8XgehZ7rVyZ4avvZdX92Jb3gI3mld6G+XUh1t0+hn6vSpBAM7WkeWhloNHA3mO+y8ZFZTBAMgf6qEYTv3caG40GquZHDsKjq9OfTZ0LutPt8OpJXUrKXlNcfmhmZYmVEK60vBc4EGrgASTUUwqufeIurrJf8Jj0XOGElCT1bJZf6yd8mnz5nnQ6duxLhODsOunbTrK71ko1Iz4PJlbhH2+Enh370fbj9pfkvK6FUWazjegtx+qR1VG3cq2rlMm084EHbFriDJsLiaCoIGeB73PWSFIjBdo5dDSN5R1b2tmyiNsmbtKJywYRDwaHuNGhowoCcypHaQpXTeYnF1XFJNRWzn/f2LfY0KXkmm8080UqGF7iRmSR8VwrybimdcLTnVk4Q+l9v5ZA6Tac3yWwGxG1GcTClNYbU7s10o0XbNo51pRpS9qLvyeSv+5Umy0WIauJx1uPYk8RQo5LaWFHRukcbacm1Hm3bLoSDXMgtpXfvJ20Vc41cRO9j1EamE0XR7OU/wAt87DiHEq0HKoriuEo2lqosaFbtKSqNWur58CJn7Qvc1uDdZ1n8lbYXBqK1pbTxemNOyr3o0HaPF8X/BHqwPMknZM1TmHLVx2Ksx2HT/yI9Z+ntJ6ku61Nj2dSWVSe1BZAhQG6WL4vA9Cz3Wrkzw1fey6v7sS3vARvNK70N8upDrbp9DP1elSCAEBB29ZN88qxt51KPYDQvaMi06njVtGCzZPabwqShsYstaEvDgXoZyFKHwlRqfrrVcZ6scltZYUKdfEWlUk9SObb2JLP6ldbZD2y4mW1Drxdd/8AyOR7eBXZx1o6j5epEp4js8R20Fxbt5Ph9GXKy5wRYTXjWMeOtc6bbWe02xlKNOr7Huyzi/J/uthZLBmwAYbjrq3pzGaj4iD95GtCStqsaWlIw4kcQ3YsLw4g6ic8K0qtou9O72m0Zyp1P8btcsxtqDCAYObdFLtKgDVkq9Yac3rMkuvCORWLYmmRTVrc63iQAXV3D9Yqyo0pRVpMhzq+2pQyaKhasvLtBxxH1Rz8eGrrUacKccoPPqeoweLxtVqWIppw5tZ/Kyz+hEQYrnuo1pptINTwCjyoqK23l5ZlzSxsqlS+pqU0s3L2b9Ezo6x6Ve6G7aSa06iujq11C2xEKOG0XPE62spTb53z6bDnOmkN/mlcsOm6sV5lhpSahg6j2ZFdXokfLgQChYaVrM2jJxd080TspOtc0VIDtYJAx3Kir4WUJ+ysj6Lo3S9GvRTqSUZLJp/f5jkPByIUZxktqZaqtCWyS+opWDobpYvi8D0LPdauTPD197Lq/uxLe8BG80rvQ3y6kOtun0M/V6VIIAQAgGcxZUF7rz4bS7bTPjt6UCbSsOy0UpTClKaqbEuCqS0YyUcwnYwnm8w7Bs4jLq2rWpdf5F8ydhVGuu7zdn/q3svyfXh5lphRQ4AtNQUjJSV0Rq1GpRm4TVmj2StvI5ErJWK+JQk0JxpSpptOKi1MVGGVjvCg5Z3JFmiW2J1D21Ud6Q8iQsHbO42fo9BFWloJGvD/AAiq3zt6HTXqxy7SX1ZCR4IY5wFKA0rgMlPhbVTtYhTlUnKzbb83crltWoCLoNGDN2o/l7VBr1nVepA9ZonRscFHvOJdnwvw/kqloT1/mt732/kpeFwjp+1LaVWmdNd6XY0fc58xgp551ggSuBCBpp2YIYBLIzsOjZl4ycR0rlKjTltRLo4/E0fcm18z6W0fNZWXO2BD9xq8zVVptFrGbktZ7WLb3gI3mldaG+XU5Vt0+hn6vSpBACAEAIAQEZpBZnLwi0d+3Fh37OBy6lmLszDKlIWrFl6Eglp/RBrrGW1R1BOT7N2fLmXs68lRgsXHXg1lJe8vK/7Ms0jpLBfgTdOz9Y+pZdRx9+Numa+pFWj41s8NUUvJ+y/pxLvY1ssLG85oIFA7UQN4yUarR1m3HNHPWnRepUWq1zJCPbwaO/B3NxPXTDrXGODvwsbyxNiuWvpc2G04NaeILvZgeK7KlGDte75I6UqNWstZrVjxk+X7/Izm0dJHRK4GmoZDp1npUh4WpU992XJEilpXC4NWw1O8vil+OBCR47nmrjX2DgpdKjCmrRRT4vG18VLWqyv9l8jmupEBAS9j2fVj47+8hg3f6omroBKj1pZaq4lhgYpVFN8M/pxIkld0rEGUnJtviIsmoIAKA+mdHfFJb0EP3Gry1beS6l/T9xdD1b3gI3mlb0N8uppW3T6Gfq9KkEAIAQAgBYA3nJ2HCFYjw0b8zwGZ6FskzFyBlJ6XmIr4QBuv5wqAOf8AWLdYrnjrBXKpS9q7/wCFjQxbVHVjtV7p5pxfl5fuRFs6OOhGrDeacq+zis947PKps5/k3ho+OLTlhn7XGDefVPiR0raMaCSGvc3aDWnUuvZwmrr0Ivea9FunUV7f6yV/py+R3jW/Hdm/2/Gi07rHi2/mdlpWcV/jpwj0jn63I6LFLjziTxXaFKMPdViHXxdau71ZN/3lsPC6EYEAIB/Y1mOjxA1uAGLnfZHx2LnOVjtSgnnLZ/ciyaXObCl4cFmAJpT+luPtoucVeWZ317U5S55Ly5+mXzKYpBCBACACgPpnR3xSW9BD9xq8tW3kupf0/cXQ9W94CN5pW9DfLqaVt0+hn6vSpBACARARNoaRwIWF6+77LKHrOQWyi2atlatDSuM/BlIbd2Lus9gXRQXE1ciCiPLiS4kk5kkknpK3saiwYxY4OaaFpqDvC1lG6sbwm4u6NNkJpseE19AQ4YjYdYUdq6tIk3lSmpwduKaK7b2j575mWo50Gx27eosdfDyyziX0qlDS0EqjUay48JFaiyL2/Vrwx/NS4YulLjbqVWJ0LjKGbhdc1n/I3LaZ4KRGSewrZU5wdpJp+eQiyaAgHtlWa+O+6wec45NG/wCC1lLVN4Rvt2GiWdIMgsDGDDWdbjtK4ebOspXyWwpemM1fmC3VDaG9JxPtHUulNcTWo8lEgl1OIIAQAUB9M6O+KS3oIfuNXlq28l1L+n7i6Hq3vARvNK3ob5dTStun0M/V6VIICOta2IcAc41dqYO+PwG8rKi2YbsUm1reix6gm6z7Dcv+R+t7Ny6qKRo2Ra3NQQAgBAWnQyO9oiGlYQLQ4/Zc+oDtwNKdSh4iahJPmWuCw7xNKcF70c1581+/UvMmGF11+AOFdh1dCTva6IcEr2l/w42zo+0CpAxwDwADXMV2qNqwrZWsy0w2ksThJJ67ceVzPrdbdFD3wdTqrXoWuBjJVGi6/UVWlUwVOolnJpp8bWuyEVueIJjR3R2NNupDY4sHfPAJpuG0rlVrRp7WdqdJyz4GgwLGMswNENzG7SDidZJ1lcI1Iy2M3lGS2o8x4oY1zjk0Fx4AVK3WbNDLJiMXuc85ucXHiTVSUjk3c5oYBACACgPpnR3xSW9BD9xq8tW3kupf0/cXQ9W94CN5pW9DfLqaVt0+hn6vSpKtb+lF2sOAQTkYmYB2N2nfkukYczRyKe95JJJJJxJOJJ3rqlY1PKGAQAgBACAv30QPa+PMS8QVZGgGo23COxx6lXaRj/jUuTLDR9V06utHaTkaUfAiOgRKktxY8/8Ash6ncRkfzWmEra8dV7UTNJ0ItrEU1lLauUvw+APfhjkB6tylXsrlZCLnJR5u31M8t+IXEE6y49dCouAes5s9J+pKapU6FNbEmvpYm9AtBnzrhEi1ZLg4nJ0Qj6rNg2ld8Xi1SVltPO4fDupm9ht8jJQ4LGw4TAxjRQNAwHxO9UM5ym7yZbRioKyO5C0WWwy1zM1+lxsKBAaGC6+M+7QZXW4uNNWoYfaVxo+pObaexFbjIQiroyFWxXggBACACgPpnR3xSW9BD9xq8tW3kupf0/cXQ9W94CN5pW9DfLqaVt0+hi+l9s3RyMM84jnkamn6vE+zivQQjfMp5Mpi7HMEAIAQAgBACAn9AZ/kbQlnnAGJyZ4ROZ7XA9Cj4mGvSkjtQlq1EzeLbshswwA817TVj9bTrrtByI/JedpVHBpovU8nFq6e1f3jyKLb9mx4THAQnvrheY0uaAdeGKs6mLjKnaPE10XgYyxKlUklFO+fGxE6M6DxJqMHzEN8KXZqcC18U7ADiG4d9syzqOUayw9Oyzk/TqSNL1u+Ymy9yPq/LyNegQWsaGMaGtaKBoFAANQCrpScnd7SPGKSsjosGwIDCPpXtblp5zAatgAQxsvHnPI6aD/ivQ4GlqUr8ymxU9ap0KappFPcKE5xo1pcdgBJ6glxYcxrKjtFXQngbbpw47FjWRmzGayYAoD6Z0d8UlvQQ/cavLVt5LqX9P3F0OelUwIcpMPOTYbncaY0XTD7+PU0r7p9D5tjRS5xc41LiSTvOa9IikZ4WTAIAQAgBACAEB6hxC0hwzaQRxGIWGrpoynZn0PpJpM2WkhM0vOe1vJt+094BA4azuC83CjrVdQv0/Yuv7yX1MzlNKZ4B1+YcXOdeOxtfqtAwAXWrUhe0IqxfYTQacdfEN63JOyQ6szS+YgvvF3KD6zT9Ydh3rR1NbKSR2q6CoqLdFtS83dM03R7SCDOMvQjiMHwzg9h2OHbkVxq0ZU9uzmecu1Jwlk1tRKrkbDG3LREvLxYxyhsLuJAwHSaBdKUdaaRhuyuz5mixC5xc41c4lzjtcTUnrXqYqysefk9ZtnWQlDFiNhtzcaV2DWegVKN2RhGgNEGThhrQccAAKviO1k/E4Bcc5HTYcodviv7yE9ja0L6hwb51MQN4qmqLkdpbYzSwx4YAIxeBk5p+txHrC2jLOxq0U4rqaH0zo74pLegh+41eWrbyXUv6fuLoMtPf4fN+hcuuG38eppW3b6HzmvSFGCAEAIAQAgBACAEBdLUtbl4Nnw61EKWqfPvGGD91o61S149nKclxZ7DQUI1HC62Xf0yX3Y0CgI9iCyLHP8A10SXc2PBdciNOepzTm1w1hTcG9aXZSzizzf6iw0Ow7wspK3zRrehemcKdaGmjIwGLDr/AKm7QuGJwjpO8c19jztGtrRVyG+me0rkrDgg4xolSP6IfOP913rXXRtO9TW5GmLqatNrizGFelOTGikdrJgOfgLjqcf8VXKtNRjdkrCYapiKqp01dsmrSmREihwLmt5MhjiKAkEl9MaE4s9S40K0aiyJGOwFXCSUalrtXyPERtBi5oFDUtFL1KkONeHBdiCSogxGSP72DFa3kDzixxbdLTdqRW7gRnRRViYOpqraT3gKnY9qnG221818na/yM7KnlYfTOjvikt6CH7jV5atvJdS/p+4ugy09/h836Fy64bfx6mlbdPofOa9IUYIAQAgBACAEAIAQExZD6t80Xegku9pPUqjSF1JeZ7f9M6sqcnxWX1d/70JFVx6oEBGWjV8RkIHMjrcaDq7Va4CGrF1GeL/U2Kc6kcPHYs31ez0NVs3Q8RYcN4dyJZ4JzW84BuRGIw3HNc8RioxlqpXKfDQk457OX92GffSRaUSLNmHEcHmA3krzRQOdm51NRqaEf0qZg6cY07pbcyJi5607LYiqqWRTvIzRhRGRGgEscHAOALTQ1o4HMHJaVIKcXF8TpSqypyUovNGiykxGtgFr40GFDhm9yfNaYZFecxo5xABIvVA9ipJQqYWd0erhW0dVoJOLlJ7U9qfX8HKbk7OhYOix5xw2FkODUbwKkdLlmWNqyVkZw+g2pdq0opfE7+n5K3b9tQXs5OBA5Kp5z+WixKj7NDQHVjTUpODwri9eZE0zpHWXYQqay4tRS+SZXCrQ82fTOjvikt6CH7jV5atvJdS+p+4ugy09/h836Fy64bfx6mlbdPofOa9IUYIAQAgBACAEAIAQDuz54wr3NDrzaY6iDUEb1yrUo1FZkzB42rhaiqU3/J3/AN2P2R61C8Nh8TL7/wCVVv8Axx9Q/wB2P2R608Nh8TMf/Kq//jj6nOUtG5HbGLQ66a3SSAcKasVMhRUaeomUeKxksRXdaSzfD0Ly36XY4AAloIAyF5+FMlC8Mg3dyZt352skZ5MRi9znuNXOcXOO1zjUnrKsopJWRCk7u5zWTUEAIzKbTuj055OZJ6StFBLYjpKtUmrSk31Z5W5yAoD6Z0d8UlvQQ/cavLVt5LqX9P3F0GWnv8Pm/QuXXDb+PU0rbp9D5zXpCjBACAEAJcAgBAFUALABZAIAQAlwCAEAIAS4BACxYAsgCgPpnR3xSW9BD9xq8tW3kupf0/cXQZae/wAPm/QuXXDb+PU0rbp9D5zXpCjBACAEBNaKlpiuY4AhzDmBmPyqtWZQ4iwBChS8MgXnRgXGgqQHZetqxtMnS35sB5gCGyjrvOAo4VIyoiBJvY0vfALG8mIQcBTWSR2LAKjY5HLQq4gvAx34dq3ewwWlko2szzRi6jcBh+7Bw6ytDYZwoTeVk23R4Ik4DElpz25LPAwR1vT95zoQhtbciHnAYmlRispGGOLBIZAjxg0F7cASK0wHxWHtCO1sywMeWIaAX3b1BgcW9hKyjIulsJvJsc0Ac8tNABt2easID+1pZpEMhrebGh1oBkTTHrRArNutAmIgAoL2Q4BZWwwxgtjAIAQAUB9M6O+KS3oIfuNXlq28l1L+n7i6DLT3+HzfoXLrht/HqaVt0+h85r0hRggBACAd2RGuRobv6wOh3NPqKwzKJjSCJWahN1NLetzqnsWq2GRdJ5oF5hcm28Q2kTC9mDTLoz1ogOI0B8aEYcTmx4bagg9801zI20x34pxMFZk3UiMOx7T1ELdhF5jupEaPtvPqhH4LmZIl5/8AOgj7MKn9rz2rPAwRukE61z3MENrS2IavFKupUY4dKykGd7L8TmOPY1Ye0yjxZklEbMQeU11c2rq4AE9GpZuCQ0hgOEs69mIxcPNc51PU4LCBIxOc57NnJO/uJ/6LAKnb/jEXzuwLaOwwyPWxgEAIAKA+mdHfFJb0EP3Gry1beS6l/T9xdBlp7/D5v0Ll1w2/j1NK26fQ+c16QowQAgBAdZV4D2E5BwJ4AhGZJK1p1j5lsRpq0FlTQ/VNTmtbZAc2xHl3uMVsRxiClG0IBukbW7K61jPYZHz7VgBzoweSXQ7tyhrUVPbwSzMFRC3Bapy2oRiwHB1WtLi40dhVtBqxzOS0sBibRZ/reVvczbQ/YplSuazbIHC2uQJL4T3Oe55JBBAANSaVA10RXDOlizcPkosGI65fydSoyp2I0ZRIG1oPLsN7mQ4ZbeocXGgwFK5DNYswRzJ9plY0Nzue595ooccWnPLMFZsCSZbELl3OvcwwmitHd80nClNhWLGCBteM18Z7mmrScDjsG1bLYBmsmAQAgAoD6Z0d8UlvQQ/cavLVt5LqX9P3F0GWnv8AD5v0Ll1w2/j1NK27fQ+c16QpAQAgBACAEAIAQAgBACAEAIAQAgBACAEAIAQCFAfTWj3ikt6CH7jV5atvJdS+p+4uh1tmz2zEGLBeS1sRpaS2l4A6xUEV6EjN056y4MzKOtGxRu5DK+XmeuD8tTfE5/CvUi9xgHchlfLzHXB+Wnic/hXqO4wDuQyvl5nrg/LTxOfwr1HcYB3IZXy8z1wflp4nP4V6juMA7kMr5eY64Py08Tn8K9R3GAdyGV8vM9cH5aeJz+Feo7jAO5DK+XmOuD8tPE5/Ch3GAdyGV8vMdcH5aeJz+FDuMA7kMr5eY64Py08Tn8K9R3GAdyGV8vMdcH5aeJz+FDuMA7kMr5eY64Py08TqfCvUdxgHchlfLzPXB+Wnic/hXqO4wDuQyvl5jrg/LTxOfwodxgHchlfLzHXB+Wnic/hQ7jAO5DK+XmeuD8tPE5/Ch3GAdyGV8vM9cH5aeJz+Feo7jAO5DK+XmeuD8tPE5/CvUdxgHchlfLzPXB+Wnic/hXqO4wDuQyvl5jrg/LTxOfwr1HcYB3IZXy8x1wflp4nP4V6juMBO5BK+XmeuD8tZ8TqfCh3GBfpKWEKGyGCSGMawE5kNAaCaa8FXSlrNtkuMbKw4dmktplbBFqZBACAEAIAQAgBACAEAIAQAgBACAEAIAQAgBACAEB//2Q==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180975" y="-2430216"/>
            <a:ext cx="35623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" name="Tekstvak 11"/>
          <p:cNvSpPr txBox="1"/>
          <p:nvPr/>
        </p:nvSpPr>
        <p:spPr>
          <a:xfrm>
            <a:off x="2770286" y="382271"/>
            <a:ext cx="4918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u="sng" dirty="0" smtClean="0">
                <a:solidFill>
                  <a:schemeClr val="bg1"/>
                </a:solidFill>
              </a:rPr>
              <a:t>Opperbevelhebber:</a:t>
            </a:r>
          </a:p>
          <a:p>
            <a:r>
              <a:rPr lang="nl-NL" dirty="0" smtClean="0">
                <a:solidFill>
                  <a:schemeClr val="bg1"/>
                </a:solidFill>
              </a:rPr>
              <a:t>Obama geeft opdracht tot dood Osama Bin Laden.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1026" name="Picture 2" descr="File:Osama bin Laden compound1.jpg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459805"/>
            <a:ext cx="5486135" cy="360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40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891880" y="53058"/>
            <a:ext cx="60514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De macht van het staatshoofd.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99</a:t>
            </a:fld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SERUUEhQWFRUUGBQYGBcYGBcXGBcXGBcXFxQYHBcXHCYeGBwkGhcXHy8gIycpLCwsFx4xNTAqNSYrLCkBCQoKDgwOGg8PGiwkHCQsLCwsKSwsLCwsLCksLCwsLCwsLCwsLCwsLCwsLCwsLCwsLCwsLCwsLCwsLCwsLCksLP/AABEIAPYAzQMBIgACEQEDEQH/xAAbAAABBQEBAAAAAAAAAAAAAAACAAEDBAUGB//EADkQAAEDAgQEBAUEAgEDBQAAAAEAAhEDIQQxQVEFEmHwcYGRoQYiscHREzLh8UJSFCOS0hUkM0Ny/8QAGAEAAwEBAAAAAAAAAAAAAAAAAAEDAgT/xAAiEQACAgICAwADAQAAAAAAAAAAAQIRITEDQRIiURMyYXH/2gAMAwEAAhEDEQA/AO2lMlKErgO0clDKUpiUAKUxKYlNKAESmJTEoSmA5QkpEoSUAKUMqOriGtzKrv4k0b/RaSbCy2ShJWTX47y/4W//AEEsP8RU3mLg+Ej1CfixeSNQlCSov+W3/YeqcPByISoYRKElIlCSgBEoSUxKElMByUJKRKAuQA5KAlIlCSmAiUJcmJQkpgdaU0piUxKiApTEpShlAClMSmlMSmAiUJKRKjq1Q0STCAIMXjwy2Z9gq44lOdkq3D6tQggEDOTb2z2SZwyI5j66p2lsVNmZjOIgO77CpVeKbAAERH3PY6laGPwDZPTvJZn/ABG+/stRkmDi0Rtdz6gyJtf6IHVm07EAHUkG11YpYQsM5iDY7ZWcqnEnkjQgRsD/AGqGCatipbZwI309lk1a1RhlriD0n+lWwT3Co4CIMDcb5eITY3GQcoItnppPUb7La2YbwXaPxRWZm6YnPVdBwj4nZW+V3yu9j4FcBWrymw7iDl69+a34KRlTaZ6wShlY/wANcW/WpX/c2x8NCtWVztU6OhO1Y5KAlIlCSkMRKElMShJTAclCUiUBKBnXkoSUpQkqQh0JKRKElACJTSmJQkoAclX+H8OH73525dgN/E3VLD0uZwbutyrVDfl+k/ZJuh1ZWxkDJZOLfn9e8lbxr+veixcfVO/2XO5WyyiVce8eKo0aEtnaOucR9wmxWI28/wCkRxHLaMwPTQ+F/ddHGsE5sjdj7EEgATpJ76rGx9UOvmBrfLzvCHiD+V9/22MHSftYq/hK7HsILaYgf6gE7iQJldKVHPs5+rQcCCNRPqSBfyU/GuG/KHDUA+ysYj9Jp/yjIiZic42OvmoMViHPbaSMuY/KDvnF/CVqxUc4afUettbXVqjRBEyNO4VXFS0x47fZLDYotELoWSNG1wziX/GcXC85g7eS63hvHKdYfKYd/qe7rzyrX2unwOLLXgtMEXHkVmXGpG4zccHqBKElR0a3M0OGoB9U5K5DpHJQkpiUJKBjkoZTEoJTA7GUJKRKGVEQiUxKYlMSmAiUJKUoSUAavCKEfPaTZs/VS1q8EyM+gj1VHCcYY5o5bb7ggXR4i0mYNvyozZWMTP4jiYnVYb6nMZU/EsTJ076qhzQsJUUIcaYI0ETvqqWLxPyy3/H3Gg8vstGqzm8Pqsz/AIxAcNyWjwBz8Aurj0c/IiCriG1WgamLDMETluqtGm+m64cJtl/5C66fhHw6GDmAMkXNxbblbf1nwWbxfiDWtOeWgsQIzJ08QreXSI+PbMfDhxqQQOkkACASXEDQAZBWsZh4bPlJzMLFbjSXlwvY7jOO/NdJi8W2qwPbbPLT5RHuD6LdUCdnH4xt/RUmG2eSu8RHzHos8yfbbRXi0RZY5YAM5JYd8uHd03Pl2O/wpaD4O6rgR6TgGFtJgOYaFMSsjgPFDVaWuzbF9wtQlcElTydkXawIlCSmJQkrIxEpiUxKGUwOxJTEppTEqIhEoSUiUJKAHJQnI9AUgJsFLi3hrA1tybk6pN0NKzI4fw7neT+oGuaJDQQXHry58sfXorNHGljix94ETuNO+iqca4UX1KL+UO5A8OE8tjykEGRsfXyWfWa8vgkuGgJlw8wL9+Ci/peOcE+ObfmGSiZBVlmGfymQXN318CFXZT5Sgf8AAnNhUq7JeAbCAe9tbq/Xq3Eax9FRxbzc6gADvdVg8k5LBQ4rx+PlaZyBAkCPvn/KwMViWvz9Oz4rcwHw6Kxc+qeWky+f7os5xOyerwTC1GzRZUpmOZhdPzgaibEeC6FOKdEfxyas5KnTcHfIDIOcGPfNbOBpOpcxc2BBMbb+34U2BApvkj527mY6ie+qPG4z5HXzBH5jf+1Rt9E/GtnP164LnazHuRP091mPdB781I98Ony94VfEG5PUqiJNklOspqDrx319lVBlT0LkbqyMo7L4UZd52AHvK6IlYPwsz5HO3I+i2yVy8uZHVx/qOSgJSJQkqZsclASkSh5kwOyJQkpShJUBDkoZTEoXVIEnRAwcRigwdU9A83zE5X73WNiON0i6Kjmi8ZiequcO4lSJaWPHKflcQcpyJ2H5U5XstFLSNp9PmExNoPiMrBBw/hfI/nNhoBn4k7QrzIA2y+39pn14181ByNqJDjntAJ1P0n6rnMbWEmLK7xHFW9O7rm8bXJcmjaiWKtWSMrf0mewuy3HhKgpuvPeq0sG35vTNUWDMl0Q42l/7cUzPKS3ngX5C4yQNRc5ddVeqUmjDUwxwdyulj23BGo8ogjqsb4uxnzU6TJD23kHKYJjp08U+FqmnQhwcC9/MAQRI5bujrZUeI2zUY2YHxnDKrHNMc14GzgDy+Rlc/i8aYgX/AJWj8YYrmqsYDPI0T0JWO3APz5YG5iJXVD9UcHMqm0ivTaLkz5x9kDxr6eX0UlYQPO/fjKr1Dl4n7K6ZzaJWwFaw1OXZbKGk35Re+3if4WtwvD8zwN7W00VExpHXcHoclIDe6uEoQIEbJiVxt27OpKkIlCSkSgJQMdxQkpiUPMgDtJQkpiUJKiIclAUiUJKAKdfhFFxk02zur1H4PoU280mTBdcAO2mB3JUZKjxfEa2jAWgATMdNTc+SzyXRTjWS8+u6nADpZbxbp5jJV6mNJOeoCqYDHGo5rXMgza4PNdTYqiGk+Nup8SuVo6U62UeJVDJCyXSbrSx0zkL+qrtpCMpWvGjSlYzWQLd7q7gP3hpsJF+nj3mqzImdpQ1MSW3aYdv9leKwQlLJo45jmPBAYCCPmAHOWzIggW2uuR+IuOu/U5iQ5+gBkDqTr001T8R+IcQ4FvyuGU3GekSubxtN88z7yRf6eH8LceO3kUuRRXqAzDuc7nebuvpJzvsFNxDE5cuSoVMQd9AI6BRmoTnddKRxuRWqVCSnHXvzUhw1r2yUfLBjVWRJlygJjy0XWfD+CIJe7y6qpwHgUgPqZaDf+F0vgsTnWEVhHtjkoSUiUBcolhyUBSJQSgAiUMpihJTA7QlCSmJQyoiHJQkpiUJKAHJVfFUS6BzQNVKSrPD8AKpIJiIMpS0ai2ngr4aixj2kCwLfbM2S4o0uqNaCYLh4LS4hhG0wAMhbxnUrJr1pcwiLct9ozUOyqFxLDjmJjuFk0yef1havE8Rtdc67iAY4mUI0tFt9t/wq2KqyFVq4ouKTGueqWZohZSgEnvZU8TQ5wRqbq/jncoDQq9DwWk+waWjBfwfObZrPq04MTP8AGy6jizyKZAXLGl3ouiErOWcfF4HERlcalafw7w8Vao5hZol3XYLFAMrsvhLCltNzj/ll5Kt0jCVs35QkpEoColxyUBKRchJTARKElKUJKAHJQymJQymB2hKElMShJUBCJQkpFyAlMBy5WeH439NxnI2KpkoSUNWMn4txtm47yXL4jjbpsPKfRblWk137gCs6vwNh/aS33WI8aRtzfRlVeI1X+HRV6WGLnS5ar+DOA+R3kVXpu3sRmCiSrQ072WcNhQBcIcRVjL1TtdpuoqpAyUqyVspPbPfqrDaUDZCwe8KVzbLRmyhjnAiCsJ2Fh0WK3cRqf6WTUIjqqxfwlJfSiaA0XacKj9FgGg+65Cb5Suj4HiwW8hzCsraMUkaxKCUiUJKBiJTEpiUJKAEShJSJQEpgOShJSJQygDtCUBKRKElREIlCSmJQkpgOShJTEoSUDEShJTOKEuTAclPi+DCpTFRucQ4bwoyVrcKrA03MJiL+RF1iehrZywpRnOv9qMs9fBb2KwYzF8/wqgwM6qNlShTpflDV8VdqUIIjJZ+NfATQGVi3rNiVaxbpKPCUSe/uq6RPbKn6KWHJF5vPgtpnD5Q/+nNGk/TokuVI3+NsLB8UDrOIBAEzl4/wiq8ZpNsS6fBVX4RoufsqGKa05GDkrRmpEZQcTdo4trxY+tlISudonlWjhuIDInwKq4/DKl9LxKElIlCSsmxEpuZMUJQB2ZKElMShJURD8yElMShJQMRKElMShJTAclASkSgJTAclWMBX5XdDIUnDOFmsdmDN32HVWMXQaKoa3JjTN8ydT7Kc5JKhrLGqnOJzQcsgd6p2sJi+ff2Utdwa3ITZc19FqMqs+PNZeMbOy1a46j2WZUPM7paYW9ZDeDKp4Ql0RN9O4C1GYRrMz5D8oxYQ0IRSBzJ8lOXI5FY8aiM8iM4HeuqqVa4G6uVMLsfVVX0yBcd+eaUUbbKFZ06rOrNaD/C2X4Yn/FQVcDfJdEJpHNOFlMtBMAz0+4UdSkbxaynfhjsq9QuG50jZdcZL6c0ok2D4qQeV+Wh2WmHzcXC5x1a9xCloYxzTbLvRbqxKVG9KGVWw+ND+h2U5KzRROzsiUJKYlCSoAIlCXJEoCUwEShJSJQkpgIlWeHYL9V4GQ1Ks8P4I55+f5WiObcbCP9joPMrbp4NtMzA5dBrl1zKy5UZb6RLii2lT+WwaLCM5y91z+CMte835nACdhn9VJxrGuqvDWj8X7+itYbCQxrB+1pMnfdckpWX441kgwtPrtpKix7xIAM5WyVvEVgBnrvr66Lm+I44AkD91xOw9Ul9Zt28IfH4gCw0z6LNZUibd7qL9UkkCSfX3UNbDvOrWjrc+ye9m1jRbp4nlmbn+5SfjwP8AH6AKqKTB+5/Mdh2UmVgT/wBNk+U+pNkUgtl5nEAd/K6d+MYAS4wBGchVRSquzfyDZkT/ANxt7JUsJSF3NDiMi/5z72HkAl6juRDV+I6f/wBbHv6iGj3kn0TU+NEj/wCGqPAA/haBxQjL8BQuxJ7hNNfBVL6ZmJxznZUn+ZH8wqVTEP0pjzMrTr48A5yfJZeK4oJyy/C6eNfw55/6Z2JrEZjvuUDa+vshdiJ0HmoqzstF1RZyyL9DFyQbg+y3mukTuuQD7+C6fBvljZ2TY+N5o7clCSmJQkrnLDkoCUiUJKYE+Dwjqrwxgkn26ldJh/hlrAHAl75iYlrTNyfDqVj8Dd+4Tc8vpfPzhbDMZLi2kLthpiRLj/iA0jmMG50SZOTd0atDCimJfExIaSNcyTk5x+0DJVOP4lgby2sJecz0aDp4KWpheWOcy7UTPLsJOZXPcSqtc/lkAD9xBtPTvVc05dFOONljhlCxc6OZ5J8BNh9Fac1oB+aBnp91jVuOhohgyyLvx+Vg8R43M8zp+g8lzW3o7fD6bPE8fSEhpLjlIy69FzVXFsaSTn1v7LOxHEy79vros59ckm/mfsrx432SlNLRpYjjJi3y97BVcM+rVNgTGpmPRScP4YHw52XuVsl7WDQBalKMcJZCKcst4IKXDw0S6/sPTJPUxbW2nyVDGY5z3crBJ08NydB1U+F4KAQah5ztk0eWZPj6LFVmRtO3UQv+UXn5AT10HnoiGGOb3eQ/Ks1awbYW72CoYnFdboSvQ3S2T1cQGi2WizMRxAkxcKOtUJVQi6rGCRKU2xVKk5KrW6e91ORuoy2yvFkZFRzcyTCaLH2ROpdymBVkyDRE2/fRdJw4/wDTauaaLrpsCIYFvoXHs7UlCSkShJXOXEShJTEp6VMuIAzKYFvhheXQwxMSYmBouyY6nhKTS6GvMxzZi8uAAu55zdHhZYjMYzBtHKA+qRIGYE/5OjTYZnoLriPiDiDn1g6q4ua4RpHMNCNBcRAgRZQlyX6oSj5ez0dZxj40BkNIBNpMF8bAA/KOl1ylf4gEmJJ3Of5WJXeGkwP4UbKLnXNhuorjTyy/n44RbxHFHONte8lVrv1cfyo6uIDbMEndQsYSTNz9PJVUEjDm2C98np3qtLhnCub5nZaC9/4R4Hh15dlstOpWtsPcrMp9RNQh3ImdytbnYeCw8TjnVXclMCT1sNyfBNj8UXHlblkANe91c4ZgRTbe7jmfssqKjl7NuTlhaJsBhhTbGZMFxObjGf4Ctuq7KpiB1yMfhJtSQffxWWrybTrBUxdUk6d9VA7VPUMHzRsoF0wJ6/2raI7KhbJson0p8lNiKjWmAR5LNq1pVFbMMsTAvdQEKP8AVKc1REeiokTsjqC/r0UfKIUxUdQ9VtE2QAfOB4Lp6DYaBsAuewFPmqDuy6NUeh8S2zrJQkpuZCSoFRyVap4gUWzY1HZDMNG5+wVF7yMs/p1VSrV2633UuST0gq96LbsSSS4y4nXc7lY/GyCBPXXVPXxYBI+/qqOKrl1tFCMXdlZSVUV21gM2lxtG3ihLKlQ/NYbaIqTREFTsqOFhloDf3VmvhFZ2Czh2WyvU6bW5IaWHL45stskdSsymNyMhspSbbotFJKwqlWBJsNtVlYnGlxOoy/gJ3uLzJNlcweAvzOA6D/X+TutJKINuQ/DsHyjmMSfbotCmft1t/agNWTAG/t5dwjfWiB+IWXk2qWipXklzRnIN8k9PD1Blr1jffNOGfMSc9MstVUxfE4s23hC1TeEZwssuMwrW3qEbkX9NyoeKYkhsA8o2GcaSRYKng6pL5JyvJ06puKVpyFtL3PUpqHtky5rxwZpddRkqQtUZYulIg2K4Tc0ooP4QudHitJCcgKj4t33koXuRkIKVAvcAJW0iTZqcFoQC462H3WnKCmwNAA0TlNnRFUqOrJQjMDf7JJLnegZVr4o3i31VF9cpJLHijHkyg5klSCiO/FJJDwajkOng5Nt1o4bAifDVJJYnhFeNWwcXV5BAHf3WUygXkucfJJJOCSVhN2yfAYXndsBYDzF1qVqYB5RsEkkpL2o1D9SJ7Q0Ex/SqPOve6SS1CKYpuiliqxNh33KqNo3SSXQopaOdyb2aWGwwDR4FUcWwOMpJLEUrNyeCCrhojqoP0bpJKySItiLItaVCKO/VJJVUUTlJ2R1MOTrZaXDsIGjm1KSSUlSNcWZFwlMkkpnUf//Z"/>
          <p:cNvSpPr>
            <a:spLocks noChangeAspect="1" noChangeArrowheads="1"/>
          </p:cNvSpPr>
          <p:nvPr/>
        </p:nvSpPr>
        <p:spPr bwMode="auto">
          <a:xfrm>
            <a:off x="155576" y="-1365647"/>
            <a:ext cx="3171825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733945" y="3965585"/>
            <a:ext cx="14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 de grondwet.</a:t>
            </a:r>
          </a:p>
        </p:txBody>
      </p:sp>
      <p:pic>
        <p:nvPicPr>
          <p:cNvPr id="3074" name="Picture 2" descr="http://blogs.telegraph.co.uk/news/files/2013/01/obama-mist_2389757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0" r="30890"/>
          <a:stretch/>
        </p:blipFill>
        <p:spPr bwMode="auto">
          <a:xfrm>
            <a:off x="15330" y="16843"/>
            <a:ext cx="2584995" cy="5115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walkofheroes.org/wp-content/uploads/2011/12/detail-of-american-flag-11279635008nza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510" y="53058"/>
            <a:ext cx="986870" cy="65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4" descr="data:image/jpeg;base64,/9j/4AAQSkZJRgABAQAAAQABAAD/2wCEAAkGBxQTEhQUExQWFRUXFR0YGBUYFxQaFhcVFhwXGBgXGB0YHSggGhwlHhcYITEhJSosLy4uGB8zODMsNygtLisBCgoKDg0OGxAQGywmICQuNCwtLiwsLCwsLSwvLCwsLCwsLCwvLCwsLCwsLCwsLCwsLCwsLCwsLCwsLCwsLCwsLP/AABEIARMAtwMBEQACEQEDEQH/xAAcAAABBQEBAQAAAAAAAAAAAAAAAQQFBgcDAgj/xABJEAABAgMEBQUMBwcEAwEAAAABAAIDBBEFEiExBkFRYXETIoGRwRcyMzRTcnOhsbLR0wdCUpLS4fAWIzVUYqLxFBWCwiRD4mP/xAAbAQEAAgMBAQAAAAAAAAAAAAAABAUBAgMGB//EADkRAAIBAgIHBQcEAwACAwAAAAABAgMRBCEFEjEzQVFxExQVYaEiMlKBkbHRBsHh8CNC8VNyFiRi/9oADAMBAAIRAxEAPwDU5+Y5Nj30rdFabVURhrzUeZKlLVjrED+1rfJH7w+CmeHvn6Ebvq5B+1rfJH7w+CeHvn6Dvq5B+1rfJH7w+CeHvn6Dvq5B+1rfJH7w+CeHvn6Dvq5B+1rfJH7w+CeHvn6Dvq5B+1rfJH7w+CeHvn6Dvq5B+1rfJH7w+CeHvn6Dvq5Dab08gwvCAN3F4r1UqsrR0nx9DHflyIyP9LEq3KHEf5v/ANALbwuXMx3+PIaP+mCDqlovS5ieFz4NG0cdTe257Z9LsA/+h44uHYFylo6qiXTr4SW2pbrF/wAjmH9KEN3ewHHhEb8FHnRlDKSLWho6FdXpVYvpc990pn8u777fwrTVJHgc/jX0Yd0pn8u/77fwpqjwOfxr6MO6Uz+Xf99v4U1R4HP419GHdKZ/Lv8Avt/CmqPA5/Gvow7pTP5d/wB9v4U1R4HP419GHdKZ/Lv++38Kao8Dn8a+jDulM/l3/fb+FNUeBz+NfRh3Smfy7/vt/CmqPA5/Gvow7pTP5d/32/hTVHgc/jX0ZdpOPykNj6UvsDqbLwBp61oylnHVk48hvb3gI3mld6G+XUj1t0+hn6vSpBACAEAIDlMR2saXPIa0ZkpYwUy2dKnvq2DVjftfXd+H2rrGHM1ciuucSak1JzJzPFb2NBFkAgBDIrXUyNOCw4qSs8+ptCcoO8W0/Ify1pkYOxG3X+agVsBGWcMmekwH6kq07Qr+0ufH+SVgxg4VBqFVVKcoO0j2OFxVLEw16Tuv7wOi0JIIAQAgBACAQoDdLF8XgehZ7rVyZ4avvZdX92Jb3gI3mld6G+XUh1t0+hn6vSpBACAEBwnZtsJhe80aOsnUBtKzYxczu2bXfMOq7Bo71mob953rso2NGyPWxqe4cFzsgTwC0nUjD3mSKWErVd3Bv5ZfUfwLDjOyYR19i4PFw4Jv5fknLRFRZ1Zwh1kr/RD+FonFOf8A1+K1eIqv3YepvHBYKLtOv9Iv9wfou8andF0+xcniK62wJcNH6LlksQ79LDOLY1DS8QdhC1WkWnaUSXL9MQnHWo1brzWX1Q0jWe9uqo2jH81Jp4ylPjYqcToHGUFfV1lzjn6bTjCjFpq00Pq6V2qU41FaRAw2Kq4aevSdn/dqJqSnQ/DJ2zbwVLiMI6Tus0e90XpmnjFqvKfLn0Hail0CAEAIAQCFAbpYvi8D0LPdauTPDV97Lq/uxLe8BG80rvQ3y6kOtun0M/V6VIIAQCEoDPNJLX5eJRvg24NG3a48dW7pXaMbI5sLC0eizLqMaabd21cK2JUXaOb9CxoaPTgqtZ6sXsXF9Fy82aNY30cwBTlKxHbhgDxKr6uJb2tkuLhDcwS8/el9Xl9EW2T0XgwxzYbBxFT61FeItsNp9pU99t/MkG2aAKA03UwWveJM59iiC0gs9rWlwADgQagUqDgpuGrOTsyLiKSirldVgQxpaMmIjThzh3p37OC4V6SnHzLPRWkJ4Wss/Ze1f3kVdU7TR9HTTzI21ZUUvjp311qywOIet2cjyf6h0ZDs+801Zr3vPzIprqYjDerRpNWZ46E5QkpRea2E3Z85fFD3w9e9UuKwrpO62H0DQ2l1i49nPKa9fND1Qy+BACAEAhQG6WL4vA9Cz3Wrkzw1fey6v7sS3vARvNK70N8upDrbp9DP1elSCAEBW9M7TuMEJp5zxV25n5nDgCt4K+ZrJld0esh0xFDQMK4rniKur7K/qJ+Bw0NV16q9hZJfFLgunFm72DYbIUNrQKCnS47TuVLVrcIkyTnVn2lTb/dnkTjW0wCjN3N7CrABDI1tCVERhB2erWF1pVHCVznUgpRsUCagFji06vWNRV7CWtG5USjquxyW5qVy2ZW4+8O9djwOsdqqsVS1JXWxnvtA47vFDs5P2o/bgRkw2rHD+k+xcaTtUi/MssdBTw1SL4xf2K0vSHypnpjyCCMCFrKKkrM6UqsqU1ODs1mT8nMX2115Eb1QYij2U7cD6VozHxxlBT4rb5P+RwuBZAgBAIUBuli+LwPQs91q5M8NX3sur+7Et7wEbzSu9DfLqQ626fQz9XpUggPL3gAkmgAqTsAxKAzKfmXTEZzvtOwGxuQHV2rrKShG7M0aMq9WNOO1uxo+gEk1lNprTbhhsP8AUVV3lOm5vi/oXuk1GjWhhYe7BfVvNs1SE6oB3KqlkzVO6PSwZBACAEMFe0hsm8Lzc9X4cB1KwwuIayZDxFG6uipK1K65wnJcRGFp6DsO1c6tNTi4sm4DFywtZVY7Ft80VePBLHFrhQj9VCppwcHZn0fDYmniKaqU3k/7YirQlG0q1uO0fAfBTsJXlrWlI87pnRdHs3KlTz5pfsvwRBVvc8S8sh5Zca68DU7Dp1freomMo9pTvxRdaCx3dsSk/dlk/wBmTqoj6MCyAQCFAbpYvi8D0LPdauTPDV97Lq/uxLe8BG80rvQ3y6kOtun0M/V6VIICC0xm7kuWjOIbv/HN3qFOlbQWZq2VGx4dXE7B6z+io2kJ2go8z0f6Yw6niJVH/qvuaFo1Fushu2OPVeK50FehY46c9nSEn0+xp0g+reBp29qqqqtI1pu6HK5HQEAhKGLnGcmRDaXHV/nUulOm5uxrOeqrkTbdsw2wg6oNReHVnkpNGg1Jt7EcpS7S0YZt7EZLOaYNFRDYTvJw6lbKNSSyyRHcMNSlaUnJrhHJfVkS/SmPU0IHQCsqg+MmJ46ja0KMV1bf7obxLdiupfIcBqy6lrUwkanF/UkYTTVTDTvCEUuNl/LHUGaZEFK47Dn+fQq2ph6lF39T1+G0lhcfDVWT+F/3P5EPNso4/nX+7FW9CetBM8LpGgqVdqOz539c/wC7TkCu1rqxATad1wLLBfeaDtAPWvN1I6s2vM+sYWr2tGFTml9j2tCQCAQoDdLF8XgehZ7rVyZ4avvZdX92Jb3gI3mld6G+XUh1t0+hn6vSpBAUzTyN+8hM2NLvvGn/AFXWmaSI+xRzXH+r2AfFVekX7aXke2/S8LYecucvskaFo3K+CafOPvfkusV2dBFBpKqq+OnKOy9voaHZp5p49gVVW2nSm8jha+kEvLCsaK1v9NRePAJToVJ7EbSmoq7KXaP0rwBUQmPdsNPjTtU+GjX/ALESWMX9zIUfSO6K4B19tXZC7QbF37tGlG+rkbU1HESUIT9p8Gi/S8w6PADaYkEYDor29KiOEadS6MXlOFn/AGxmGnUw+GGwwSKkh2+mpWMbTkuW05wm6NCUo+83q35K2duV+ZSmt306+xSnkskQacYylZuw5gCFXERH8KCvauH+V55JE7/6VNWipTl5+yvyLFjQjlDc0efU+yidnWTylc27zg5RtKi0+cW/s7ja9Q1BO7au9taNmQVNQnrUm8s1zJYsEZlfrD1HZwVQpSwtWz2Htp0aWmMH2i99ZX8/wyHIVwpJq6PDTi4ScZKzRP2cf3beHaVQYtWrSPpWhZXwNN+X7jlRy0BAIUBuli+LwPQs91q5M8NX3sur+7Et7wEbzSu9DfLqQ626fQz9XpUggKDpm+sydzGj2ntXansOcjro5Av3W7XGvAZ+oKrxMdfEJHtNFVu76JnV45267EaNITQhh7s3GgaPafYpFSnrtLgeUhPVvLiNNJtNTKyzYcM1jxKkn7LcRU9WAXCOEU6rfAkqvqUrvbyM5lbKmptxeA55OJe458K6uCndpTpq0UcewqVPaqOy8/whjOyfJktL2OI+y697MFvCetwaOVWhCEbqaflncc2PChF7eUcc+9FR/kqPiJ1Flb2eLLbReHw8lrKa7XbFPJX4Z8fsbroYWmEC01FO38lV4xptW2cDSlCcJSVRWaefUqP0s2eC1zwMRR/Vg5SsHP2Yvk7Gkoa2vT5q/wA45r90ZlJwLzTQVfUAYijcyXGvQB0qdVqxi0pvI5YHCVa0HKkk3e2fDK9ywTtmwmy0ABjoUdt4uitcHiJXOtCCKaqV1qKsTKM3rbHsJ0dEdvF9i842vk738uZDQZAY1DnVwrS6BvxNT1LNXFv/AFaXqSsJoRXaqxlK/H3VHzzd2zy+yXanA9YSOkYf7JmtX9L1lu5p8rqzHsjK3Bjmc/1WnSoWJr9rLLYeg0Ro7ulLP3nt5fgj7Wg0fXU4V6dfYrHA1danqvgeW/UWE7LE9otk/vxJKzvBt4dpVbi99I9XoRWwNPp+45UctQQCFAbpYvi8D0LPdauTPDV97Lq/uxLe8BG80rvQ3y6kOtun0M/V6VIIDPtMB/5T97Wn+0DsXeGw5y2knoE2/Fa0/aI6DT4lV9dauI1v/wAnoqFTW0PKHKaX1zLpOQbj3N1A4cDiF2hPWjrFJKNpWKVLWaY8aJMTALIIJIvYVa3LD7IGO9bXysjvZU5Xlm1kl+/4Qloz8edeJeXF2GQS2C00q0ZOinIuOpuQqEioQ9pmk4VJvN9b7fmQbLJi/WhuYAaEu5o6K5nhVbVa0aa1jfB4GpiaipxW3jyJ6zNHw43mv5odW6Wkkbr2HO3hR4Ve2V9hZYqgtHTUPe6pfVLajatHpMwoLQczid1dSqsVNSqO3A5UYtR9ra8xhptJCJLkHh14frgt8G/aceZmpPUlGfL7cfQw+zmBrnMI54Oe0blKxkpTip8H6MvNB06NCpOhKNqi4847VYkFXnpxUAIAWAQ9rRcbp1GoO4j4q3wFOy10/wDp4f8AUeKcqnYSXuu6fk1x+Y0Ey/ABxwyA/JTHRp3u1tKWGPxaUYRm7LYl+CXs6bvjHMesbVUYvD9lK62M9toTSjxlJxn78dvn5jxRC8EKA3SxfF4HoWe61cmeGr72XV/diW94CN5pXehvl1IdbdPoZ+r0qQQFM07lqPhxNrS08Wmo9p6l0ps0kcdBpu5NMrtB/XqUfFRzi/kWuj6l8PWpeSkvk8/RmtWtZxic5vfAdY6VEoVdTJnCrT1s0Ve07IiR28kLzTUEimdMQDsFadSlzmlHJmuH1VVTqJtEnYWhDYIvEFzzm4DE7RU6uFFEeKWzIkVIOcm0mk/7nzJJ+jHKYvaIbAO9BJeRsJ1cMlrPExfs2uZoRqUpa8HYlrKsSGy6QwNDe9G/aVGqYiVtVHTUdSWvN3fntJpRDuMLYhFzKajUHpFF3w8kpHGsrxMY0jsUD94xwa4HAE04gbR+atXq0r3zi9q/dEjD1KuOUYpNVYbJrY7cJfkYwi6lHtLXbCMDvG0Kuq01BrVeTPXYHFTrxtUVpLJ2zXVNf9Oi5E4EA3nJnkwCRUE0K74eh2ravsKzSekFgownJXTdn5KxD2hHD31GVAPb8Vb4SjKnDVkeI0zjYYvE9pT2WSzPVllvKNvEjHPVjhis4lS7NqPz6GuiJ0oYpTm81s5Xs8n1HcSFyM05mq9QcDl2LjViqmH6E7R1Xu+kotZKfD/2/DyJMKlPfCFZBuli+LwPQs91q5M8NX3sur+7Et7wEbzSu9DfLqQ626fQz9XpUggIjSqWvyz9rOeP+OfqJW0dphrIoUlMcnEa8fVcCs1o60Gjrg6vZ1ot7Nj6PJm72PM8rCaQTgAMx0epVNaCUr2WZNV1JxvmnYssvBDQKY7zn+SgTk2yTGKSOy0NxCEMCoZGNq2rDl23ojgBvNF1pUZVHZGk56uRVbf0rAhl1662m71bTvVhTwyp5yz5eZGTnXerHJcW8kkZFaFtPiRS/wCrkG6ruw71PeGhUj7W37GtDSlXC1F2L9lPZz6nR2kMVwDX0LARqFQBvzWlTCXp6t2zthdLKlilVUEk3na/Hbxt6EgDVUjTTsz6JGSkk47GKhsMbXZVldhB7O1TcBNKrbmjz/6kouphNb4Wn+3oQiuz58dZVgLwDkcMN+S415SjByjtJujqVOriYU6mxu2Xp6j60Ab8Ik1dgCdfNIoVDw89eE8suBfaUoKjiMPd3kmk/k1Z/MllUntUIUMm6WL4vA9Cz3Wrkzw1fey6v7sS3vARvNK70N8upDrbp9DP1elSCAoM/bAiPfynKOaSQGMfda1oNAaUN5xzxW6Uja0LLN3e3+8WPpDRmBHgufBjm+PqOoCOIpiN4PQtFW9rVaN6uF1IKazT2P8AZ8n5E5obaj2N5NwpEh81zTraPhhiuUoxk3D5r++RJmm6UcQuOUuq/KNJsm0mubgcNY1tPABVdeg0zrSq3JdjwcjVRGmtpJumelgycZiPd3krpCGsaSlYxTSyHMTs29pc1rGuo1rnU6boxc4q6w8qdNaq2kathq0qUav+j5Xf1ysjja2iEyyHDZUuGJAcaAV1AE4cEhV/yOSV+nA6vsp4ZUtZxle7vnrfTkRs7orEhNDnnPYDTHjSvFbVMW6avbLqMFoqjinqRqNS/wDXJ9MxtCslo74k8MFGqaQm17KsXuH/AEvRi71ZOXlsRItFMBkq5u7uemhBQiox2LIVDYRwrgUTad0aTjGacZK6ZAT8tcdQZHEfBX2Er9rDPaj5xpjRywdfVh7ss1+DlLNJcLudajox7F1quKi9bYQsFCpOvFUl7V7r5ZjgROUjNNKc4YcP8LhqKjQaTv8AyWUa8sdpOM5RtmsuSj/wnVRH0UQrIN0sXxeB6FnutXJnhq+9l1f3YlveAjeaV3ob5dSHW3T6Gfq9KkAgM5s6FcnGA6opHU4jsWa0vY6W+6JODg+1XnGVuurI0Ga0ZYyFGmQ4wIgBdWpuktxN4ZYnDD1qJUqKU1FehJwdWdKLVk09qayfm/yUSy7SeIwiuxL/AF3cKdVR1LetFRV43vF8fMm4GTry7Ooko1VZW2JxyRoMtMEUew0wqDuP6yXT2akblLUhOjNwe1OxZ7HtG/rDXjMaiNowyUCvR1ehJpVbljhxARUZKtcWnYmpjOXbeiF2dP0NS7yerGxzitaVz0+zIF/lTDZfGN+gz28VzVSbVjpaytnbrl9CI0lrGuth0JBqcQDlsONMVOwf+K7kQ8T/AJLKJn+m9v3Lsu5vPaBepTLAt66AqT2DqReo8mSMDiqWDqKrVTbWxL9/2KrCtNhzq3j+SjzwFWOazPSUP1Hg6jtO8eq/Fx2yIDiCDwUSUJRykrF1Rr06yvTkmvJ3EfFoQDrwB37FmMNaLa4GlTEqnVhCX+2SfC/J9eB0XMkWIe2nc5o3e0/krjRytBvzPEfqmd68I8o/uNZSPcdWld3wUmvT7WGqnmU2jsZ3Osqjjdf3Z5of2fCvPdEpQY06dag4qrq01STu+J6XQ2E7XFzxmq4xu9VPzJNVp6wQoDdLF8XgehZ7rVyZ4avvZdX92Jb3gI3mld6G+XUh1t0+hn6vSpBAUzSKQc2bY9uTyHDzm98BvoAelYqy/wAUuhM0cr4qnnlfjy4+g803tJz4UIFxLSAeOdPYuVFp1FblclV6HZYaq5bVPU+Sz9SvMdWWG1kQlp40qOvHoWZzXb6nBo60KD8P7wnZweXW/wCGXDRmb5SFTZ7Dq66rSheLlTfBmNMatV08VDZNZ+TW1E5LxixwcNR/QXaUdaNimi9Vot8KLhg7Bw2ZgqpknfMsU1YdWXHbyZfXmlxodoGHtBXKtGTlqm9KSUdYq2nWlol4QLCHRH+DbqA1vO5SsNh25WNalRKOtLYZLN25MRneEfU6mkgk7earSFOEFaTIc6rqZUo2X382zz/tEzEN50OJVxHOeHcBUnFZdeCyXoZp4GrNu9lxzaEm7JMO8C4Eg0oAcSNlPguEcYpT1dUsqmg9TDKuql7q6VnmcpaSiZt5u8mnsStiaGyWZjAaKx8vbpPU6u3or+pIQoMQ4RCMCCKU1GtfVTpUCdSlHOkudz0uHwmNqxccXJZNNavNO47US3BF62V6ejX3kjLIcAvQYal2dNI+YaWxSxOKnNbNi6LL+SWs5g5NuRz9pVVi5vtpZntdCUYPA020nt+7HiiF0CAQoDdLF8XgehZ7rVyZ4avvZdX92Jb3gI3mld6G+XUh1t0+hn6vSpBAM7WkeWhloNHA3mO+y8ZFZTBAMgf6qEYTv3caG40GquZHDsKjq9OfTZ0LutPt8OpJXUrKXlNcfmhmZYmVEK60vBc4EGrgASTUUwqufeIurrJf8Jj0XOGElCT1bJZf6yd8mnz5nnQ6duxLhODsOunbTrK71ko1Iz4PJlbhH2+Enh370fbj9pfkvK6FUWazjegtx+qR1VG3cq2rlMm084EHbFriDJsLiaCoIGeB73PWSFIjBdo5dDSN5R1b2tmyiNsmbtKJywYRDwaHuNGhowoCcypHaQpXTeYnF1XFJNRWzn/f2LfY0KXkmm8080UqGF7iRmSR8VwrybimdcLTnVk4Q+l9v5ZA6Tac3yWwGxG1GcTClNYbU7s10o0XbNo51pRpS9qLvyeSv+5Umy0WIauJx1uPYk8RQo5LaWFHRukcbacm1Hm3bLoSDXMgtpXfvJ20Vc41cRO9j1EamE0XR7OU/wAt87DiHEq0HKoriuEo2lqosaFbtKSqNWur58CJn7Qvc1uDdZ1n8lbYXBqK1pbTxemNOyr3o0HaPF8X/BHqwPMknZM1TmHLVx2Ksx2HT/yI9Z+ntJ6ku61Nj2dSWVSe1BZAhQG6WL4vA9Cz3Wrkzw1fey6v7sS3vARvNK70N8upDrbp9DP1elSCAEBB29ZN88qxt51KPYDQvaMi06njVtGCzZPabwqShsYstaEvDgXoZyFKHwlRqfrrVcZ6scltZYUKdfEWlUk9SObb2JLP6ldbZD2y4mW1Drxdd/8AyOR7eBXZx1o6j5epEp4js8R20Fxbt5Ph9GXKy5wRYTXjWMeOtc6bbWe02xlKNOr7Huyzi/J/uthZLBmwAYbjrq3pzGaj4iD95GtCStqsaWlIw4kcQ3YsLw4g6ic8K0qtou9O72m0Zyp1P8btcsxtqDCAYObdFLtKgDVkq9Yac3rMkuvCORWLYmmRTVrc63iQAXV3D9Yqyo0pRVpMhzq+2pQyaKhasvLtBxxH1Rz8eGrrUacKccoPPqeoweLxtVqWIppw5tZ/Kyz+hEQYrnuo1pptINTwCjyoqK23l5ZlzSxsqlS+pqU0s3L2b9Ezo6x6Ve6G7aSa06iujq11C2xEKOG0XPE62spTb53z6bDnOmkN/mlcsOm6sV5lhpSahg6j2ZFdXokfLgQChYaVrM2jJxd080TspOtc0VIDtYJAx3Kir4WUJ+ysj6Lo3S9GvRTqSUZLJp/f5jkPByIUZxktqZaqtCWyS+opWDobpYvi8D0LPdauTPD197Lq/uxLe8BG80rvQ3y6kOtun0M/V6VIIAQAgGcxZUF7rz4bS7bTPjt6UCbSsOy0UpTClKaqbEuCqS0YyUcwnYwnm8w7Bs4jLq2rWpdf5F8ydhVGuu7zdn/q3svyfXh5lphRQ4AtNQUjJSV0Rq1GpRm4TVmj2StvI5ErJWK+JQk0JxpSpptOKi1MVGGVjvCg5Z3JFmiW2J1D21Ud6Q8iQsHbO42fo9BFWloJGvD/AAiq3zt6HTXqxy7SX1ZCR4IY5wFKA0rgMlPhbVTtYhTlUnKzbb83crltWoCLoNGDN2o/l7VBr1nVepA9ZonRscFHvOJdnwvw/kqloT1/mt732/kpeFwjp+1LaVWmdNd6XY0fc58xgp551ggSuBCBpp2YIYBLIzsOjZl4ycR0rlKjTltRLo4/E0fcm18z6W0fNZWXO2BD9xq8zVVptFrGbktZ7WLb3gI3mldaG+XU5Vt0+hn6vSpBACAEAIAQEZpBZnLwi0d+3Fh37OBy6lmLszDKlIWrFl6Eglp/RBrrGW1R1BOT7N2fLmXs68lRgsXHXg1lJe8vK/7Ms0jpLBfgTdOz9Y+pZdRx9+Numa+pFWj41s8NUUvJ+y/pxLvY1ssLG85oIFA7UQN4yUarR1m3HNHPWnRepUWq1zJCPbwaO/B3NxPXTDrXGODvwsbyxNiuWvpc2G04NaeILvZgeK7KlGDte75I6UqNWstZrVjxk+X7/Izm0dJHRK4GmoZDp1npUh4WpU992XJEilpXC4NWw1O8vil+OBCR47nmrjX2DgpdKjCmrRRT4vG18VLWqyv9l8jmupEBAS9j2fVj47+8hg3f6omroBKj1pZaq4lhgYpVFN8M/pxIkld0rEGUnJtviIsmoIAKA+mdHfFJb0EP3Gry1beS6l/T9xdD1b3gI3mlb0N8uppW3T6Gfq9KkEAIAQAgBYA3nJ2HCFYjw0b8zwGZ6FskzFyBlJ6XmIr4QBuv5wqAOf8AWLdYrnjrBXKpS9q7/wCFjQxbVHVjtV7p5pxfl5fuRFs6OOhGrDeacq+zis947PKps5/k3ho+OLTlhn7XGDefVPiR0raMaCSGvc3aDWnUuvZwmrr0Ivea9FunUV7f6yV/py+R3jW/Hdm/2/Gi07rHi2/mdlpWcV/jpwj0jn63I6LFLjziTxXaFKMPdViHXxdau71ZN/3lsPC6EYEAIB/Y1mOjxA1uAGLnfZHx2LnOVjtSgnnLZ/ciyaXObCl4cFmAJpT+luPtoucVeWZ317U5S55Ly5+mXzKYpBCBACACgPpnR3xSW9BD9xq8tW3kupf0/cXQ9W94CN5pW9DfLqaVt0+hn6vSpBACARARNoaRwIWF6+77LKHrOQWyi2atlatDSuM/BlIbd2Lus9gXRQXE1ciCiPLiS4kk5kkknpK3saiwYxY4OaaFpqDvC1lG6sbwm4u6NNkJpseE19AQ4YjYdYUdq6tIk3lSmpwduKaK7b2j575mWo50Gx27eosdfDyyziX0qlDS0EqjUay48JFaiyL2/Vrwx/NS4YulLjbqVWJ0LjKGbhdc1n/I3LaZ4KRGSewrZU5wdpJp+eQiyaAgHtlWa+O+6wec45NG/wCC1lLVN4Rvt2GiWdIMgsDGDDWdbjtK4ebOspXyWwpemM1fmC3VDaG9JxPtHUulNcTWo8lEgl1OIIAQAUB9M6O+KS3oIfuNXlq28l1L+n7i6Hq3vARvNK3ob5dTStun0M/V6VIICOta2IcAc41dqYO+PwG8rKi2YbsUm1reix6gm6z7Dcv+R+t7Ny6qKRo2Ra3NQQAgBAWnQyO9oiGlYQLQ4/Zc+oDtwNKdSh4iahJPmWuCw7xNKcF70c1581+/UvMmGF11+AOFdh1dCTva6IcEr2l/w42zo+0CpAxwDwADXMV2qNqwrZWsy0w2ksThJJ67ceVzPrdbdFD3wdTqrXoWuBjJVGi6/UVWlUwVOolnJpp8bWuyEVueIJjR3R2NNupDY4sHfPAJpuG0rlVrRp7WdqdJyz4GgwLGMswNENzG7SDidZJ1lcI1Iy2M3lGS2o8x4oY1zjk0Fx4AVK3WbNDLJiMXuc85ucXHiTVSUjk3c5oYBACACgPpnR3xSW9BD9xq8tW3kupf0/cXQ9W94CN5pW9DfLqaVt0+hn6vSpKtb+lF2sOAQTkYmYB2N2nfkukYczRyKe95JJJJJxJOJJ3rqlY1PKGAQAgBACAv30QPa+PMS8QVZGgGo23COxx6lXaRj/jUuTLDR9V06utHaTkaUfAiOgRKktxY8/8Ash6ncRkfzWmEra8dV7UTNJ0ItrEU1lLauUvw+APfhjkB6tylXsrlZCLnJR5u31M8t+IXEE6y49dCouAes5s9J+pKapU6FNbEmvpYm9AtBnzrhEi1ZLg4nJ0Qj6rNg2ld8Xi1SVltPO4fDupm9ht8jJQ4LGw4TAxjRQNAwHxO9UM5ym7yZbRioKyO5C0WWwy1zM1+lxsKBAaGC6+M+7QZXW4uNNWoYfaVxo+pObaexFbjIQiroyFWxXggBACACgPpnR3xSW9BD9xq8tW3kupf0/cXQ9W94CN5pW9DfLqaVt0+hi+l9s3RyMM84jnkamn6vE+zivQQjfMp5Mpi7HMEAIAQAgBACAn9AZ/kbQlnnAGJyZ4ROZ7XA9Cj4mGvSkjtQlq1EzeLbshswwA817TVj9bTrrtByI/JedpVHBpovU8nFq6e1f3jyKLb9mx4THAQnvrheY0uaAdeGKs6mLjKnaPE10XgYyxKlUklFO+fGxE6M6DxJqMHzEN8KXZqcC18U7ADiG4d9syzqOUayw9Oyzk/TqSNL1u+Ymy9yPq/LyNegQWsaGMaGtaKBoFAANQCrpScnd7SPGKSsjosGwIDCPpXtblp5zAatgAQxsvHnPI6aD/ivQ4GlqUr8ymxU9ap0KappFPcKE5xo1pcdgBJ6glxYcxrKjtFXQngbbpw47FjWRmzGayYAoD6Z0d8UlvQQ/cavLVt5LqX9P3F0OelUwIcpMPOTYbncaY0XTD7+PU0r7p9D5tjRS5xc41LiSTvOa9IikZ4WTAIAQAgBACAEB6hxC0hwzaQRxGIWGrpoynZn0PpJpM2WkhM0vOe1vJt+094BA4azuC83CjrVdQv0/Yuv7yX1MzlNKZ4B1+YcXOdeOxtfqtAwAXWrUhe0IqxfYTQacdfEN63JOyQ6szS+YgvvF3KD6zT9Ydh3rR1NbKSR2q6CoqLdFtS83dM03R7SCDOMvQjiMHwzg9h2OHbkVxq0ZU9uzmecu1Jwlk1tRKrkbDG3LREvLxYxyhsLuJAwHSaBdKUdaaRhuyuz5mixC5xc41c4lzjtcTUnrXqYqysefk9ZtnWQlDFiNhtzcaV2DWegVKN2RhGgNEGThhrQccAAKviO1k/E4Bcc5HTYcodviv7yE9ja0L6hwb51MQN4qmqLkdpbYzSwx4YAIxeBk5p+txHrC2jLOxq0U4rqaH0zo74pLegh+41eWrbyXUv6fuLoMtPf4fN+hcuuG38eppW3b6HzmvSFGCAEAIAQAgBACAEBdLUtbl4Nnw61EKWqfPvGGD91o61S149nKclxZ7DQUI1HC62Xf0yX3Y0CgI9iCyLHP8A10SXc2PBdciNOepzTm1w1hTcG9aXZSzizzf6iw0Ow7wspK3zRrehemcKdaGmjIwGLDr/AKm7QuGJwjpO8c19jztGtrRVyG+me0rkrDgg4xolSP6IfOP913rXXRtO9TW5GmLqatNrizGFelOTGikdrJgOfgLjqcf8VXKtNRjdkrCYapiKqp01dsmrSmREihwLmt5MhjiKAkEl9MaE4s9S40K0aiyJGOwFXCSUalrtXyPERtBi5oFDUtFL1KkONeHBdiCSogxGSP72DFa3kDzixxbdLTdqRW7gRnRRViYOpqraT3gKnY9qnG221818na/yM7KnlYfTOjvikt6CH7jV5atvJdS/p+4ugy09/h836Fy64bfx6mlbdPofOa9IUYIAQAgBACAEAIAQExZD6t80Xegku9pPUqjSF1JeZ7f9M6sqcnxWX1d/70JFVx6oEBGWjV8RkIHMjrcaDq7Va4CGrF1GeL/U2Kc6kcPHYs31ez0NVs3Q8RYcN4dyJZ4JzW84BuRGIw3HNc8RioxlqpXKfDQk457OX92GffSRaUSLNmHEcHmA3krzRQOdm51NRqaEf0qZg6cY07pbcyJi5607LYiqqWRTvIzRhRGRGgEscHAOALTQ1o4HMHJaVIKcXF8TpSqypyUovNGiykxGtgFr40GFDhm9yfNaYZFecxo5xABIvVA9ipJQqYWd0erhW0dVoJOLlJ7U9qfX8HKbk7OhYOix5xw2FkODUbwKkdLlmWNqyVkZw+g2pdq0opfE7+n5K3b9tQXs5OBA5Kp5z+WixKj7NDQHVjTUpODwri9eZE0zpHWXYQqay4tRS+SZXCrQ82fTOjvikt6CH7jV5atvJdS+p+4ugy09/h836Fy64bfx6mlbdPofOa9IUYIAQAgBACAEAIAQDuz54wr3NDrzaY6iDUEb1yrUo1FZkzB42rhaiqU3/J3/AN2P2R61C8Nh8TL7/wCVVv8Axx9Q/wB2P2R608Nh8TMf/Kq//jj6nOUtG5HbGLQ66a3SSAcKasVMhRUaeomUeKxksRXdaSzfD0Ly36XY4AAloIAyF5+FMlC8Mg3dyZt352skZ5MRi9znuNXOcXOO1zjUnrKsopJWRCk7u5zWTUEAIzKbTuj055OZJ6StFBLYjpKtUmrSk31Z5W5yAoD6Z0d8UlvQQ/cavLVt5LqX9P3F0GWnv8Pm/QuXXDb+PU0rbp9D5zXpCjBACAEAJcAgBAFUALABZAIAQAlwCAEAIAS4BACxYAsgCgPpnR3xSW9BD9xq8tW3kupf0/cXQZae/wAPm/QuXXDb+PU0rbp9D5zXpCjBACAEBNaKlpiuY4AhzDmBmPyqtWZQ4iwBChS8MgXnRgXGgqQHZetqxtMnS35sB5gCGyjrvOAo4VIyoiBJvY0vfALG8mIQcBTWSR2LAKjY5HLQq4gvAx34dq3ewwWlko2szzRi6jcBh+7Bw6ytDYZwoTeVk23R4Ik4DElpz25LPAwR1vT95zoQhtbciHnAYmlRispGGOLBIZAjxg0F7cASK0wHxWHtCO1sywMeWIaAX3b1BgcW9hKyjIulsJvJsc0Ac8tNABt2easID+1pZpEMhrebGh1oBkTTHrRArNutAmIgAoL2Q4BZWwwxgtjAIAQAUB9M6O+KS3oIfuNXlq28l1L+n7i6DLT3+HzfoXLrht/HqaVt0+h85r0hRggBACAd2RGuRobv6wOh3NPqKwzKJjSCJWahN1NLetzqnsWq2GRdJ5oF5hcm28Q2kTC9mDTLoz1ogOI0B8aEYcTmx4bagg9801zI20x34pxMFZk3UiMOx7T1ELdhF5jupEaPtvPqhH4LmZIl5/8AOgj7MKn9rz2rPAwRukE61z3MENrS2IavFKupUY4dKykGd7L8TmOPY1Ye0yjxZklEbMQeU11c2rq4AE9GpZuCQ0hgOEs69mIxcPNc51PU4LCBIxOc57NnJO/uJ/6LAKnb/jEXzuwLaOwwyPWxgEAIAKA+mdHfFJb0EP3Gry1beS6l/T9xdBlp7/D5v0Ll1w2/j1NK26fQ+c16QowQAgBAdZV4D2E5BwJ4AhGZJK1p1j5lsRpq0FlTQ/VNTmtbZAc2xHl3uMVsRxiClG0IBukbW7K61jPYZHz7VgBzoweSXQ7tyhrUVPbwSzMFRC3Bapy2oRiwHB1WtLi40dhVtBqxzOS0sBibRZ/reVvczbQ/YplSuazbIHC2uQJL4T3Oe55JBBAANSaVA10RXDOlizcPkosGI65fydSoyp2I0ZRIG1oPLsN7mQ4ZbeocXGgwFK5DNYswRzJ9plY0Nzue595ooccWnPLMFZsCSZbELl3OvcwwmitHd80nClNhWLGCBteM18Z7mmrScDjsG1bLYBmsmAQAgAoD6Z0d8UlvQQ/cavLVt5LqX9P3F0GWnv8AD5v0Ll1w2/j1NK27fQ+c16QpAQAgBACAEAIAQAgBACAEAIAQAgBACAEAIAQCFAfTWj3ikt6CH7jV5atvJdS+p+4uh1tmz2zEGLBeS1sRpaS2l4A6xUEV6EjN056y4MzKOtGxRu5DK+XmeuD8tTfE5/CvUi9xgHchlfLzHXB+Wnic/hXqO4wDuQyvl5nrg/LTxOfwr1HcYB3IZXy8z1wflp4nP4V6juMA7kMr5eY64Py08Tn8K9R3GAdyGV8vM9cH5aeJz+Feo7jAO5DK+XmOuD8tPE5/Ch3GAdyGV8vMdcH5aeJz+FDuMA7kMr5eY64Py08Tn8K9R3GAdyGV8vMdcH5aeJz+FDuMA7kMr5eY64Py08TqfCvUdxgHchlfLzPXB+Wnic/hXqO4wDuQyvl5jrg/LTxOfwodxgHchlfLzHXB+Wnic/hQ7jAO5DK+XmeuD8tPE5/Ch3GAdyGV8vM9cH5aeJz+Feo7jAO5DK+XmeuD8tPE5/CvUdxgHchlfLzPXB+Wnic/hXqO4wDuQyvl5jrg/LTxOfwr1HcYB3IZXy8x1wflp4nP4V6juMBO5BK+XmeuD8tZ8TqfCh3GBfpKWEKGyGCSGMawE5kNAaCaa8FXSlrNtkuMbKw4dmktplbBFqZBACAEAIAQAgBACAEAIAQAgBACAEAIAQAgBACAEB//2Q==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28575" y="-2560638"/>
            <a:ext cx="35623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AutoShape 6" descr="data:image/jpeg;base64,/9j/4AAQSkZJRgABAQAAAQABAAD/2wCEAAkGBxQTEhQUExQWFRUXFR0YGBUYFxQaFhcVFhwXGBgXGB0YHSggGhwlHhcYITEhJSosLy4uGB8zODMsNygtLisBCgoKDg0OGxAQGywmICQuNCwtLiwsLCwsLSwvLCwsLCwsLCwvLCwsLCwsLCwsLCwsLCwsLCwsLCwsLCwsLCwsLP/AABEIARMAtwMBEQACEQEDEQH/xAAcAAABBQEBAQAAAAAAAAAAAAAAAQQFBgcDAgj/xABJEAABAgMEBQUMBwcEAwEAAAABAAIDBBEFEiExBkFRYXETIoGRwRcyMzRTcnOhsbLR0wdCUpLS4fAWIzVUYqLxFBWCwiRD4mP/xAAbAQEAAgMBAQAAAAAAAAAAAAAABAUBAgMGB//EADkRAAIBAgIHBQcEAwACAwAAAAABAgMRBCEFEjEzQVFxExQVYaEiMlKBkbHRBsHh8CNC8VNyFiRi/9oADAMBAAIRAxEAPwDU5+Y5Nj30rdFabVURhrzUeZKlLVjrED+1rfJH7w+CmeHvn6Ebvq5B+1rfJH7w+CeHvn6Dvq5B+1rfJH7w+CeHvn6Dvq5B+1rfJH7w+CeHvn6Dvq5B+1rfJH7w+CeHvn6Dvq5B+1rfJH7w+CeHvn6Dvq5B+1rfJH7w+CeHvn6Dvq5Dab08gwvCAN3F4r1UqsrR0nx9DHflyIyP9LEq3KHEf5v/ANALbwuXMx3+PIaP+mCDqlovS5ieFz4NG0cdTe257Z9LsA/+h44uHYFylo6qiXTr4SW2pbrF/wAjmH9KEN3ewHHhEb8FHnRlDKSLWho6FdXpVYvpc990pn8u777fwrTVJHgc/jX0Yd0pn8u/77fwpqjwOfxr6MO6Uz+Xf99v4U1R4HP419GHdKZ/Lv8Avt/CmqPA5/Gvow7pTP5d/wB9v4U1R4HP419GHdKZ/Lv++38Kao8Dn8a+jDulM/l3/fb+FNUeBz+NfRh3Smfy7/vt/CmqPA5/Gvow7pTP5d/32/hTVHgc/jX0ZdpOPykNj6UvsDqbLwBp61oylnHVk48hvb3gI3mld6G+XUj1t0+hn6vSpBACAEAIDlMR2saXPIa0ZkpYwUy2dKnvq2DVjftfXd+H2rrGHM1ciuucSak1JzJzPFb2NBFkAgBDIrXUyNOCw4qSs8+ptCcoO8W0/Ify1pkYOxG3X+agVsBGWcMmekwH6kq07Qr+0ufH+SVgxg4VBqFVVKcoO0j2OFxVLEw16Tuv7wOi0JIIAQAgBACAQoDdLF8XgehZ7rVyZ4avvZdX92Jb3gI3mld6G+XUh1t0+hn6vSpBACAEBwnZtsJhe80aOsnUBtKzYxczu2bXfMOq7Bo71mob953rso2NGyPWxqe4cFzsgTwC0nUjD3mSKWErVd3Bv5ZfUfwLDjOyYR19i4PFw4Jv5fknLRFRZ1Zwh1kr/RD+FonFOf8A1+K1eIqv3YepvHBYKLtOv9Iv9wfou8andF0+xcniK62wJcNH6LlksQ79LDOLY1DS8QdhC1WkWnaUSXL9MQnHWo1brzWX1Q0jWe9uqo2jH81Jp4ylPjYqcToHGUFfV1lzjn6bTjCjFpq00Pq6V2qU41FaRAw2Kq4aevSdn/dqJqSnQ/DJ2zbwVLiMI6Tus0e90XpmnjFqvKfLn0Hail0CAEAIAQCFAbpYvi8D0LPdauTPDV97Lq/uxLe8BG80rvQ3y6kOtun0M/V6VIIAQCEoDPNJLX5eJRvg24NG3a48dW7pXaMbI5sLC0eizLqMaabd21cK2JUXaOb9CxoaPTgqtZ6sXsXF9Fy82aNY30cwBTlKxHbhgDxKr6uJb2tkuLhDcwS8/el9Xl9EW2T0XgwxzYbBxFT61FeItsNp9pU99t/MkG2aAKA03UwWveJM59iiC0gs9rWlwADgQagUqDgpuGrOTsyLiKSirldVgQxpaMmIjThzh3p37OC4V6SnHzLPRWkJ4Wss/Ze1f3kVdU7TR9HTTzI21ZUUvjp311qywOIet2cjyf6h0ZDs+801Zr3vPzIprqYjDerRpNWZ46E5QkpRea2E3Z85fFD3w9e9UuKwrpO62H0DQ2l1i49nPKa9fND1Qy+BACAEAhQG6WL4vA9Cz3Wrkzw1fey6v7sS3vARvNK70N8upDrbp9DP1elSCAEBW9M7TuMEJp5zxV25n5nDgCt4K+ZrJld0esh0xFDQMK4rniKur7K/qJ+Bw0NV16q9hZJfFLgunFm72DYbIUNrQKCnS47TuVLVrcIkyTnVn2lTb/dnkTjW0wCjN3N7CrABDI1tCVERhB2erWF1pVHCVznUgpRsUCagFji06vWNRV7CWtG5USjquxyW5qVy2ZW4+8O9djwOsdqqsVS1JXWxnvtA47vFDs5P2o/bgRkw2rHD+k+xcaTtUi/MssdBTw1SL4xf2K0vSHypnpjyCCMCFrKKkrM6UqsqU1ODs1mT8nMX2115Eb1QYij2U7cD6VozHxxlBT4rb5P+RwuBZAgBAIUBuli+LwPQs91q5M8NX3sur+7Et7wEbzSu9DfLqQ626fQz9XpUggPL3gAkmgAqTsAxKAzKfmXTEZzvtOwGxuQHV2rrKShG7M0aMq9WNOO1uxo+gEk1lNprTbhhsP8AUVV3lOm5vi/oXuk1GjWhhYe7BfVvNs1SE6oB3KqlkzVO6PSwZBACAEMFe0hsm8Lzc9X4cB1KwwuIayZDxFG6uipK1K65wnJcRGFp6DsO1c6tNTi4sm4DFywtZVY7Ft80VePBLHFrhQj9VCppwcHZn0fDYmniKaqU3k/7YirQlG0q1uO0fAfBTsJXlrWlI87pnRdHs3KlTz5pfsvwRBVvc8S8sh5Zca68DU7Dp1freomMo9pTvxRdaCx3dsSk/dlk/wBmTqoj6MCyAQCFAbpYvi8D0LPdauTPDV97Lq/uxLe8BG80rvQ3y6kOtun0M/V6VIICC0xm7kuWjOIbv/HN3qFOlbQWZq2VGx4dXE7B6z+io2kJ2go8z0f6Yw6niJVH/qvuaFo1Fushu2OPVeK50FehY46c9nSEn0+xp0g+reBp29qqqqtI1pu6HK5HQEAhKGLnGcmRDaXHV/nUulOm5uxrOeqrkTbdsw2wg6oNReHVnkpNGg1Jt7EcpS7S0YZt7EZLOaYNFRDYTvJw6lbKNSSyyRHcMNSlaUnJrhHJfVkS/SmPU0IHQCsqg+MmJ46ja0KMV1bf7obxLdiupfIcBqy6lrUwkanF/UkYTTVTDTvCEUuNl/LHUGaZEFK47Dn+fQq2ph6lF39T1+G0lhcfDVWT+F/3P5EPNso4/nX+7FW9CetBM8LpGgqVdqOz539c/wC7TkCu1rqxATad1wLLBfeaDtAPWvN1I6s2vM+sYWr2tGFTml9j2tCQCAQoDdLF8XgehZ7rVyZ4avvZdX92Jb3gI3mld6G+XUh1t0+hn6vSpBAUzTyN+8hM2NLvvGn/AFXWmaSI+xRzXH+r2AfFVekX7aXke2/S8LYecucvskaFo3K+CafOPvfkusV2dBFBpKqq+OnKOy9voaHZp5p49gVVW2nSm8jha+kEvLCsaK1v9NRePAJToVJ7EbSmoq7KXaP0rwBUQmPdsNPjTtU+GjX/ALESWMX9zIUfSO6K4B19tXZC7QbF37tGlG+rkbU1HESUIT9p8Gi/S8w6PADaYkEYDor29KiOEadS6MXlOFn/AGxmGnUw+GGwwSKkh2+mpWMbTkuW05wm6NCUo+83q35K2duV+ZSmt306+xSnkskQacYylZuw5gCFXERH8KCvauH+V55JE7/6VNWipTl5+yvyLFjQjlDc0efU+yidnWTylc27zg5RtKi0+cW/s7ja9Q1BO7au9taNmQVNQnrUm8s1zJYsEZlfrD1HZwVQpSwtWz2Htp0aWmMH2i99ZX8/wyHIVwpJq6PDTi4ScZKzRP2cf3beHaVQYtWrSPpWhZXwNN+X7jlRy0BAIUBuli+LwPQs91q5M8NX3sur+7Et7wEbzSu9DfLqQ626fQz9XpUggKDpm+sydzGj2ntXansOcjro5Av3W7XGvAZ+oKrxMdfEJHtNFVu76JnV45267EaNITQhh7s3GgaPafYpFSnrtLgeUhPVvLiNNJtNTKyzYcM1jxKkn7LcRU9WAXCOEU6rfAkqvqUrvbyM5lbKmptxeA55OJe458K6uCndpTpq0UcewqVPaqOy8/whjOyfJktL2OI+y697MFvCetwaOVWhCEbqaflncc2PChF7eUcc+9FR/kqPiJ1Flb2eLLbReHw8lrKa7XbFPJX4Z8fsbroYWmEC01FO38lV4xptW2cDSlCcJSVRWaefUqP0s2eC1zwMRR/Vg5SsHP2Yvk7Gkoa2vT5q/wA45r90ZlJwLzTQVfUAYijcyXGvQB0qdVqxi0pvI5YHCVa0HKkk3e2fDK9ywTtmwmy0ABjoUdt4uitcHiJXOtCCKaqV1qKsTKM3rbHsJ0dEdvF9i842vk738uZDQZAY1DnVwrS6BvxNT1LNXFv/AFaXqSsJoRXaqxlK/H3VHzzd2zy+yXanA9YSOkYf7JmtX9L1lu5p8rqzHsjK3Bjmc/1WnSoWJr9rLLYeg0Ro7ulLP3nt5fgj7Wg0fXU4V6dfYrHA1danqvgeW/UWE7LE9otk/vxJKzvBt4dpVbi99I9XoRWwNPp+45UctQQCFAbpYvi8D0LPdauTPDV97Lq/uxLe8BG80rvQ3y6kOtun0M/V6VIIDPtMB/5T97Wn+0DsXeGw5y2knoE2/Fa0/aI6DT4lV9dauI1v/wAnoqFTW0PKHKaX1zLpOQbj3N1A4cDiF2hPWjrFJKNpWKVLWaY8aJMTALIIJIvYVa3LD7IGO9bXysjvZU5Xlm1kl+/4Qloz8edeJeXF2GQS2C00q0ZOinIuOpuQqEioQ9pmk4VJvN9b7fmQbLJi/WhuYAaEu5o6K5nhVbVa0aa1jfB4GpiaipxW3jyJ6zNHw43mv5odW6Wkkbr2HO3hR4Ve2V9hZYqgtHTUPe6pfVLajatHpMwoLQczid1dSqsVNSqO3A5UYtR9ra8xhptJCJLkHh14frgt8G/aceZmpPUlGfL7cfQw+zmBrnMI54Oe0blKxkpTip8H6MvNB06NCpOhKNqi4847VYkFXnpxUAIAWAQ9rRcbp1GoO4j4q3wFOy10/wDp4f8AUeKcqnYSXuu6fk1x+Y0Ey/ABxwyA/JTHRp3u1tKWGPxaUYRm7LYl+CXs6bvjHMesbVUYvD9lK62M9toTSjxlJxn78dvn5jxRC8EKA3SxfF4HoWe61cmeGr72XV/diW94CN5pXehvl1IdbdPoZ+r0qQQFM07lqPhxNrS08Wmo9p6l0ps0kcdBpu5NMrtB/XqUfFRzi/kWuj6l8PWpeSkvk8/RmtWtZxic5vfAdY6VEoVdTJnCrT1s0Ve07IiR28kLzTUEimdMQDsFadSlzmlHJmuH1VVTqJtEnYWhDYIvEFzzm4DE7RU6uFFEeKWzIkVIOcm0mk/7nzJJ+jHKYvaIbAO9BJeRsJ1cMlrPExfs2uZoRqUpa8HYlrKsSGy6QwNDe9G/aVGqYiVtVHTUdSWvN3fntJpRDuMLYhFzKajUHpFF3w8kpHGsrxMY0jsUD94xwa4HAE04gbR+atXq0r3zi9q/dEjD1KuOUYpNVYbJrY7cJfkYwi6lHtLXbCMDvG0Kuq01BrVeTPXYHFTrxtUVpLJ2zXVNf9Oi5E4EA3nJnkwCRUE0K74eh2ravsKzSekFgownJXTdn5KxD2hHD31GVAPb8Vb4SjKnDVkeI0zjYYvE9pT2WSzPVllvKNvEjHPVjhis4lS7NqPz6GuiJ0oYpTm81s5Xs8n1HcSFyM05mq9QcDl2LjViqmH6E7R1Xu+kotZKfD/2/DyJMKlPfCFZBuli+LwPQs91q5M8NX3sur+7Et7wEbzSu9DfLqQ626fQz9XpUggIjSqWvyz9rOeP+OfqJW0dphrIoUlMcnEa8fVcCs1o60Gjrg6vZ1ot7Nj6PJm72PM8rCaQTgAMx0epVNaCUr2WZNV1JxvmnYssvBDQKY7zn+SgTk2yTGKSOy0NxCEMCoZGNq2rDl23ojgBvNF1pUZVHZGk56uRVbf0rAhl1662m71bTvVhTwyp5yz5eZGTnXerHJcW8kkZFaFtPiRS/wCrkG6ruw71PeGhUj7W37GtDSlXC1F2L9lPZz6nR2kMVwDX0LARqFQBvzWlTCXp6t2zthdLKlilVUEk3na/Hbxt6EgDVUjTTsz6JGSkk47GKhsMbXZVldhB7O1TcBNKrbmjz/6kouphNb4Wn+3oQiuz58dZVgLwDkcMN+S415SjByjtJujqVOriYU6mxu2Xp6j60Ab8Ik1dgCdfNIoVDw89eE8suBfaUoKjiMPd3kmk/k1Z/MllUntUIUMm6WL4vA9Cz3Wrkzw1fey6v7sS3vARvNK70N8upDrbp9DP1elSCAoM/bAiPfynKOaSQGMfda1oNAaUN5xzxW6Uja0LLN3e3+8WPpDRmBHgufBjm+PqOoCOIpiN4PQtFW9rVaN6uF1IKazT2P8AZ8n5E5obaj2N5NwpEh81zTraPhhiuUoxk3D5r++RJmm6UcQuOUuq/KNJsm0mubgcNY1tPABVdeg0zrSq3JdjwcjVRGmtpJumelgycZiPd3krpCGsaSlYxTSyHMTs29pc1rGuo1rnU6boxc4q6w8qdNaq2kathq0qUav+j5Xf1ysjja2iEyyHDZUuGJAcaAV1AE4cEhV/yOSV+nA6vsp4ZUtZxle7vnrfTkRs7orEhNDnnPYDTHjSvFbVMW6avbLqMFoqjinqRqNS/wDXJ9MxtCslo74k8MFGqaQm17KsXuH/AEvRi71ZOXlsRItFMBkq5u7uemhBQiox2LIVDYRwrgUTad0aTjGacZK6ZAT8tcdQZHEfBX2Er9rDPaj5xpjRywdfVh7ss1+DlLNJcLudajox7F1quKi9bYQsFCpOvFUl7V7r5ZjgROUjNNKc4YcP8LhqKjQaTv8AyWUa8sdpOM5RtmsuSj/wnVRH0UQrIN0sXxeB6FnutXJnhq+9l1f3YlveAjeaV3ob5dSHW3T6Gfq9KkAgM5s6FcnGA6opHU4jsWa0vY6W+6JODg+1XnGVuurI0Ga0ZYyFGmQ4wIgBdWpuktxN4ZYnDD1qJUqKU1FehJwdWdKLVk09qayfm/yUSy7SeIwiuxL/AF3cKdVR1LetFRV43vF8fMm4GTry7Ooko1VZW2JxyRoMtMEUew0wqDuP6yXT2akblLUhOjNwe1OxZ7HtG/rDXjMaiNowyUCvR1ehJpVbljhxARUZKtcWnYmpjOXbeiF2dP0NS7yerGxzitaVz0+zIF/lTDZfGN+gz28VzVSbVjpaytnbrl9CI0lrGuth0JBqcQDlsONMVOwf+K7kQ8T/AJLKJn+m9v3Lsu5vPaBepTLAt66AqT2DqReo8mSMDiqWDqKrVTbWxL9/2KrCtNhzq3j+SjzwFWOazPSUP1Hg6jtO8eq/Fx2yIDiCDwUSUJRykrF1Rr06yvTkmvJ3EfFoQDrwB37FmMNaLa4GlTEqnVhCX+2SfC/J9eB0XMkWIe2nc5o3e0/krjRytBvzPEfqmd68I8o/uNZSPcdWld3wUmvT7WGqnmU2jsZ3Osqjjdf3Z5of2fCvPdEpQY06dag4qrq01STu+J6XQ2E7XFzxmq4xu9VPzJNVp6wQoDdLF8XgehZ7rVyZ4avvZdX92Jb3gI3mld6G+XUh1t0+hn6vSpBAUzSKQc2bY9uTyHDzm98BvoAelYqy/wAUuhM0cr4qnnlfjy4+g803tJz4UIFxLSAeOdPYuVFp1FblclV6HZYaq5bVPU+Sz9SvMdWWG1kQlp40qOvHoWZzXb6nBo60KD8P7wnZweXW/wCGXDRmb5SFTZ7Dq66rSheLlTfBmNMatV08VDZNZ+TW1E5LxixwcNR/QXaUdaNimi9Vot8KLhg7Bw2ZgqpknfMsU1YdWXHbyZfXmlxodoGHtBXKtGTlqm9KSUdYq2nWlol4QLCHRH+DbqA1vO5SsNh25WNalRKOtLYZLN25MRneEfU6mkgk7earSFOEFaTIc6rqZUo2X382zz/tEzEN50OJVxHOeHcBUnFZdeCyXoZp4GrNu9lxzaEm7JMO8C4Eg0oAcSNlPguEcYpT1dUsqmg9TDKuql7q6VnmcpaSiZt5u8mnsStiaGyWZjAaKx8vbpPU6u3or+pIQoMQ4RCMCCKU1GtfVTpUCdSlHOkudz0uHwmNqxccXJZNNavNO47US3BF62V6ejX3kjLIcAvQYal2dNI+YaWxSxOKnNbNi6LL+SWs5g5NuRz9pVVi5vtpZntdCUYPA020nt+7HiiF0CAQoDdLF8XgehZ7rVyZ4avvZdX92Jb3gI3mld6G+XUh1t0+hn6vSpBAM7WkeWhloNHA3mO+y8ZFZTBAMgf6qEYTv3caG40GquZHDsKjq9OfTZ0LutPt8OpJXUrKXlNcfmhmZYmVEK60vBc4EGrgASTUUwqufeIurrJf8Jj0XOGElCT1bJZf6yd8mnz5nnQ6duxLhODsOunbTrK71ko1Iz4PJlbhH2+Enh370fbj9pfkvK6FUWazjegtx+qR1VG3cq2rlMm084EHbFriDJsLiaCoIGeB73PWSFIjBdo5dDSN5R1b2tmyiNsmbtKJywYRDwaHuNGhowoCcypHaQpXTeYnF1XFJNRWzn/f2LfY0KXkmm8080UqGF7iRmSR8VwrybimdcLTnVk4Q+l9v5ZA6Tac3yWwGxG1GcTClNYbU7s10o0XbNo51pRpS9qLvyeSv+5Umy0WIauJx1uPYk8RQo5LaWFHRukcbacm1Hm3bLoSDXMgtpXfvJ20Vc41cRO9j1EamE0XR7OU/wAt87DiHEq0HKoriuEo2lqosaFbtKSqNWur58CJn7Qvc1uDdZ1n8lbYXBqK1pbTxemNOyr3o0HaPF8X/BHqwPMknZM1TmHLVx2Ksx2HT/yI9Z+ntJ6ku61Nj2dSWVSe1BZAhQG6WL4vA9Cz3Wrkzw1fey6v7sS3vARvNK70N8upDrbp9DP1elSCAEBB29ZN88qxt51KPYDQvaMi06njVtGCzZPabwqShsYstaEvDgXoZyFKHwlRqfrrVcZ6scltZYUKdfEWlUk9SObb2JLP6ldbZD2y4mW1Drxdd/8AyOR7eBXZx1o6j5epEp4js8R20Fxbt5Ph9GXKy5wRYTXjWMeOtc6bbWe02xlKNOr7Huyzi/J/uthZLBmwAYbjrq3pzGaj4iD95GtCStqsaWlIw4kcQ3YsLw4g6ic8K0qtou9O72m0Zyp1P8btcsxtqDCAYObdFLtKgDVkq9Yac3rMkuvCORWLYmmRTVrc63iQAXV3D9Yqyo0pRVpMhzq+2pQyaKhasvLtBxxH1Rz8eGrrUacKccoPPqeoweLxtVqWIppw5tZ/Kyz+hEQYrnuo1pptINTwCjyoqK23l5ZlzSxsqlS+pqU0s3L2b9Ezo6x6Ve6G7aSa06iujq11C2xEKOG0XPE62spTb53z6bDnOmkN/mlcsOm6sV5lhpSahg6j2ZFdXokfLgQChYaVrM2jJxd080TspOtc0VIDtYJAx3Kir4WUJ+ysj6Lo3S9GvRTqSUZLJp/f5jkPByIUZxktqZaqtCWyS+opWDobpYvi8D0LPdauTPD197Lq/uxLe8BG80rvQ3y6kOtun0M/V6VIIAQAgGcxZUF7rz4bS7bTPjt6UCbSsOy0UpTClKaqbEuCqS0YyUcwnYwnm8w7Bs4jLq2rWpdf5F8ydhVGuu7zdn/q3svyfXh5lphRQ4AtNQUjJSV0Rq1GpRm4TVmj2StvI5ErJWK+JQk0JxpSpptOKi1MVGGVjvCg5Z3JFmiW2J1D21Ud6Q8iQsHbO42fo9BFWloJGvD/AAiq3zt6HTXqxy7SX1ZCR4IY5wFKA0rgMlPhbVTtYhTlUnKzbb83crltWoCLoNGDN2o/l7VBr1nVepA9ZonRscFHvOJdnwvw/kqloT1/mt732/kpeFwjp+1LaVWmdNd6XY0fc58xgp551ggSuBCBpp2YIYBLIzsOjZl4ycR0rlKjTltRLo4/E0fcm18z6W0fNZWXO2BD9xq8zVVptFrGbktZ7WLb3gI3mldaG+XU5Vt0+hn6vSpBACAEAIAQEZpBZnLwi0d+3Fh37OBy6lmLszDKlIWrFl6Eglp/RBrrGW1R1BOT7N2fLmXs68lRgsXHXg1lJe8vK/7Ms0jpLBfgTdOz9Y+pZdRx9+Numa+pFWj41s8NUUvJ+y/pxLvY1ssLG85oIFA7UQN4yUarR1m3HNHPWnRepUWq1zJCPbwaO/B3NxPXTDrXGODvwsbyxNiuWvpc2G04NaeILvZgeK7KlGDte75I6UqNWstZrVjxk+X7/Izm0dJHRK4GmoZDp1npUh4WpU992XJEilpXC4NWw1O8vil+OBCR47nmrjX2DgpdKjCmrRRT4vG18VLWqyv9l8jmupEBAS9j2fVj47+8hg3f6omroBKj1pZaq4lhgYpVFN8M/pxIkld0rEGUnJtviIsmoIAKA+mdHfFJb0EP3Gry1beS6l/T9xdD1b3gI3mlb0N8uppW3T6Gfq9KkEAIAQAgBYA3nJ2HCFYjw0b8zwGZ6FskzFyBlJ6XmIr4QBuv5wqAOf8AWLdYrnjrBXKpS9q7/wCFjQxbVHVjtV7p5pxfl5fuRFs6OOhGrDeacq+zis947PKps5/k3ho+OLTlhn7XGDefVPiR0raMaCSGvc3aDWnUuvZwmrr0Ivea9FunUV7f6yV/py+R3jW/Hdm/2/Gi07rHi2/mdlpWcV/jpwj0jn63I6LFLjziTxXaFKMPdViHXxdau71ZN/3lsPC6EYEAIB/Y1mOjxA1uAGLnfZHx2LnOVjtSgnnLZ/ciyaXObCl4cFmAJpT+luPtoucVeWZ317U5S55Ly5+mXzKYpBCBACACgPpnR3xSW9BD9xq8tW3kupf0/cXQ9W94CN5pW9DfLqaVt0+hn6vSpBACARARNoaRwIWF6+77LKHrOQWyi2atlatDSuM/BlIbd2Lus9gXRQXE1ciCiPLiS4kk5kkknpK3saiwYxY4OaaFpqDvC1lG6sbwm4u6NNkJpseE19AQ4YjYdYUdq6tIk3lSmpwduKaK7b2j575mWo50Gx27eosdfDyyziX0qlDS0EqjUay48JFaiyL2/Vrwx/NS4YulLjbqVWJ0LjKGbhdc1n/I3LaZ4KRGSewrZU5wdpJp+eQiyaAgHtlWa+O+6wec45NG/wCC1lLVN4Rvt2GiWdIMgsDGDDWdbjtK4ebOspXyWwpemM1fmC3VDaG9JxPtHUulNcTWo8lEgl1OIIAQAUB9M6O+KS3oIfuNXlq28l1L+n7i6Hq3vARvNK3ob5dTStun0M/V6VIICOta2IcAc41dqYO+PwG8rKi2YbsUm1reix6gm6z7Dcv+R+t7Ny6qKRo2Ra3NQQAgBAWnQyO9oiGlYQLQ4/Zc+oDtwNKdSh4iahJPmWuCw7xNKcF70c1581+/UvMmGF11+AOFdh1dCTva6IcEr2l/w42zo+0CpAxwDwADXMV2qNqwrZWsy0w2ksThJJ67ceVzPrdbdFD3wdTqrXoWuBjJVGi6/UVWlUwVOolnJpp8bWuyEVueIJjR3R2NNupDY4sHfPAJpuG0rlVrRp7WdqdJyz4GgwLGMswNENzG7SDidZJ1lcI1Iy2M3lGS2o8x4oY1zjk0Fx4AVK3WbNDLJiMXuc85ucXHiTVSUjk3c5oYBACACgPpnR3xSW9BD9xq8tW3kupf0/cXQ9W94CN5pW9DfLqaVt0+hn6vSpKtb+lF2sOAQTkYmYB2N2nfkukYczRyKe95JJJJJxJOJJ3rqlY1PKGAQAgBACAv30QPa+PMS8QVZGgGo23COxx6lXaRj/jUuTLDR9V06utHaTkaUfAiOgRKktxY8/8Ash6ncRkfzWmEra8dV7UTNJ0ItrEU1lLauUvw+APfhjkB6tylXsrlZCLnJR5u31M8t+IXEE6y49dCouAes5s9J+pKapU6FNbEmvpYm9AtBnzrhEi1ZLg4nJ0Qj6rNg2ld8Xi1SVltPO4fDupm9ht8jJQ4LGw4TAxjRQNAwHxO9UM5ym7yZbRioKyO5C0WWwy1zM1+lxsKBAaGC6+M+7QZXW4uNNWoYfaVxo+pObaexFbjIQiroyFWxXggBACACgPpnR3xSW9BD9xq8tW3kupf0/cXQ9W94CN5pW9DfLqaVt0+hi+l9s3RyMM84jnkamn6vE+zivQQjfMp5Mpi7HMEAIAQAgBACAn9AZ/kbQlnnAGJyZ4ROZ7XA9Cj4mGvSkjtQlq1EzeLbshswwA817TVj9bTrrtByI/JedpVHBpovU8nFq6e1f3jyKLb9mx4THAQnvrheY0uaAdeGKs6mLjKnaPE10XgYyxKlUklFO+fGxE6M6DxJqMHzEN8KXZqcC18U7ADiG4d9syzqOUayw9Oyzk/TqSNL1u+Ymy9yPq/LyNegQWsaGMaGtaKBoFAANQCrpScnd7SPGKSsjosGwIDCPpXtblp5zAatgAQxsvHnPI6aD/ivQ4GlqUr8ymxU9ap0KappFPcKE5xo1pcdgBJ6glxYcxrKjtFXQngbbpw47FjWRmzGayYAoD6Z0d8UlvQQ/cavLVt5LqX9P3F0OelUwIcpMPOTYbncaY0XTD7+PU0r7p9D5tjRS5xc41LiSTvOa9IikZ4WTAIAQAgBACAEB6hxC0hwzaQRxGIWGrpoynZn0PpJpM2WkhM0vOe1vJt+094BA4azuC83CjrVdQv0/Yuv7yX1MzlNKZ4B1+YcXOdeOxtfqtAwAXWrUhe0IqxfYTQacdfEN63JOyQ6szS+YgvvF3KD6zT9Ydh3rR1NbKSR2q6CoqLdFtS83dM03R7SCDOMvQjiMHwzg9h2OHbkVxq0ZU9uzmecu1Jwlk1tRKrkbDG3LREvLxYxyhsLuJAwHSaBdKUdaaRhuyuz5mixC5xc41c4lzjtcTUnrXqYqysefk9ZtnWQlDFiNhtzcaV2DWegVKN2RhGgNEGThhrQccAAKviO1k/E4Bcc5HTYcodviv7yE9ja0L6hwb51MQN4qmqLkdpbYzSwx4YAIxeBk5p+txHrC2jLOxq0U4rqaH0zo74pLegh+41eWrbyXUv6fuLoMtPf4fN+hcuuG38eppW3b6HzmvSFGCAEAIAQAgBACAEBdLUtbl4Nnw61EKWqfPvGGD91o61S149nKclxZ7DQUI1HC62Xf0yX3Y0CgI9iCyLHP8A10SXc2PBdciNOepzTm1w1hTcG9aXZSzizzf6iw0Ow7wspK3zRrehemcKdaGmjIwGLDr/AKm7QuGJwjpO8c19jztGtrRVyG+me0rkrDgg4xolSP6IfOP913rXXRtO9TW5GmLqatNrizGFelOTGikdrJgOfgLjqcf8VXKtNRjdkrCYapiKqp01dsmrSmREihwLmt5MhjiKAkEl9MaE4s9S40K0aiyJGOwFXCSUalrtXyPERtBi5oFDUtFL1KkONeHBdiCSogxGSP72DFa3kDzixxbdLTdqRW7gRnRRViYOpqraT3gKnY9qnG221818na/yM7KnlYfTOjvikt6CH7jV5atvJdS/p+4ugy09/h836Fy64bfx6mlbdPofOa9IUYIAQAgBACAEAIAQExZD6t80Xegku9pPUqjSF1JeZ7f9M6sqcnxWX1d/70JFVx6oEBGWjV8RkIHMjrcaDq7Va4CGrF1GeL/U2Kc6kcPHYs31ez0NVs3Q8RYcN4dyJZ4JzW84BuRGIw3HNc8RioxlqpXKfDQk457OX92GffSRaUSLNmHEcHmA3krzRQOdm51NRqaEf0qZg6cY07pbcyJi5607LYiqqWRTvIzRhRGRGgEscHAOALTQ1o4HMHJaVIKcXF8TpSqypyUovNGiykxGtgFr40GFDhm9yfNaYZFecxo5xABIvVA9ipJQqYWd0erhW0dVoJOLlJ7U9qfX8HKbk7OhYOix5xw2FkODUbwKkdLlmWNqyVkZw+g2pdq0opfE7+n5K3b9tQXs5OBA5Kp5z+WixKj7NDQHVjTUpODwri9eZE0zpHWXYQqay4tRS+SZXCrQ82fTOjvikt6CH7jV5atvJdS+p+4ugy09/h836Fy64bfx6mlbdPofOa9IUYIAQAgBACAEAIAQDuz54wr3NDrzaY6iDUEb1yrUo1FZkzB42rhaiqU3/J3/AN2P2R61C8Nh8TL7/wCVVv8Axx9Q/wB2P2R608Nh8TMf/Kq//jj6nOUtG5HbGLQ66a3SSAcKasVMhRUaeomUeKxksRXdaSzfD0Ly36XY4AAloIAyF5+FMlC8Mg3dyZt352skZ5MRi9znuNXOcXOO1zjUnrKsopJWRCk7u5zWTUEAIzKbTuj055OZJ6StFBLYjpKtUmrSk31Z5W5yAoD6Z0d8UlvQQ/cavLVt5LqX9P3F0GWnv8Pm/QuXXDb+PU0rbp9D5zXpCjBACAEAJcAgBAFUALABZAIAQAlwCAEAIAS4BACxYAsgCgPpnR3xSW9BD9xq8tW3kupf0/cXQZae/wAPm/QuXXDb+PU0rbp9D5zXpCjBACAEBNaKlpiuY4AhzDmBmPyqtWZQ4iwBChS8MgXnRgXGgqQHZetqxtMnS35sB5gCGyjrvOAo4VIyoiBJvY0vfALG8mIQcBTWSR2LAKjY5HLQq4gvAx34dq3ewwWlko2szzRi6jcBh+7Bw6ytDYZwoTeVk23R4Ik4DElpz25LPAwR1vT95zoQhtbciHnAYmlRispGGOLBIZAjxg0F7cASK0wHxWHtCO1sywMeWIaAX3b1BgcW9hKyjIulsJvJsc0Ac8tNABt2easID+1pZpEMhrebGh1oBkTTHrRArNutAmIgAoL2Q4BZWwwxgtjAIAQAUB9M6O+KS3oIfuNXlq28l1L+n7i6DLT3+HzfoXLrht/HqaVt0+h85r0hRggBACAd2RGuRobv6wOh3NPqKwzKJjSCJWahN1NLetzqnsWq2GRdJ5oF5hcm28Q2kTC9mDTLoz1ogOI0B8aEYcTmx4bagg9801zI20x34pxMFZk3UiMOx7T1ELdhF5jupEaPtvPqhH4LmZIl5/8AOgj7MKn9rz2rPAwRukE61z3MENrS2IavFKupUY4dKykGd7L8TmOPY1Ye0yjxZklEbMQeU11c2rq4AE9GpZuCQ0hgOEs69mIxcPNc51PU4LCBIxOc57NnJO/uJ/6LAKnb/jEXzuwLaOwwyPWxgEAIAKA+mdHfFJb0EP3Gry1beS6l/T9xdBlp7/D5v0Ll1w2/j1NK26fQ+c16QowQAgBAdZV4D2E5BwJ4AhGZJK1p1j5lsRpq0FlTQ/VNTmtbZAc2xHl3uMVsRxiClG0IBukbW7K61jPYZHz7VgBzoweSXQ7tyhrUVPbwSzMFRC3Bapy2oRiwHB1WtLi40dhVtBqxzOS0sBibRZ/reVvczbQ/YplSuazbIHC2uQJL4T3Oe55JBBAANSaVA10RXDOlizcPkosGI65fydSoyp2I0ZRIG1oPLsN7mQ4ZbeocXGgwFK5DNYswRzJ9plY0Nzue595ooccWnPLMFZsCSZbELl3OvcwwmitHd80nClNhWLGCBteM18Z7mmrScDjsG1bLYBmsmAQAgAoD6Z0d8UlvQQ/cavLVt5LqX9P3F0GWnv8AD5v0Ll1w2/j1NK27fQ+c16QpAQAgBACAEAIAQAgBACAEAIAQAgBACAEAIAQCFAfTWj3ikt6CH7jV5atvJdS+p+4uh1tmz2zEGLBeS1sRpaS2l4A6xUEV6EjN056y4MzKOtGxRu5DK+XmeuD8tTfE5/CvUi9xgHchlfLzHXB+Wnic/hXqO4wDuQyvl5nrg/LTxOfwr1HcYB3IZXy8z1wflp4nP4V6juMA7kMr5eY64Py08Tn8K9R3GAdyGV8vM9cH5aeJz+Feo7jAO5DK+XmOuD8tPE5/Ch3GAdyGV8vMdcH5aeJz+FDuMA7kMr5eY64Py08Tn8K9R3GAdyGV8vMdcH5aeJz+FDuMA7kMr5eY64Py08TqfCvUdxgHchlfLzPXB+Wnic/hXqO4wDuQyvl5jrg/LTxOfwodxgHchlfLzHXB+Wnic/hQ7jAO5DK+XmeuD8tPE5/Ch3GAdyGV8vM9cH5aeJz+Feo7jAO5DK+XmeuD8tPE5/CvUdxgHchlfLzPXB+Wnic/hXqO4wDuQyvl5jrg/LTxOfwr1HcYB3IZXy8x1wflp4nP4V6juMBO5BK+XmeuD8tZ8TqfCh3GBfpKWEKGyGCSGMawE5kNAaCaa8FXSlrNtkuMbKw4dmktplbBFqZBACAEAIAQAgBACAEAIAQAgBACAEAIAQAgBACAEB//2Q==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180975" y="-2430216"/>
            <a:ext cx="35623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" name="Tekstvak 11"/>
          <p:cNvSpPr txBox="1"/>
          <p:nvPr/>
        </p:nvSpPr>
        <p:spPr>
          <a:xfrm>
            <a:off x="2912086" y="818920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u="sng" dirty="0" smtClean="0">
                <a:solidFill>
                  <a:schemeClr val="bg1"/>
                </a:solidFill>
              </a:rPr>
              <a:t>Opperbevelhebber:</a:t>
            </a:r>
          </a:p>
          <a:p>
            <a:r>
              <a:rPr lang="nl-NL" dirty="0" smtClean="0">
                <a:solidFill>
                  <a:schemeClr val="bg1"/>
                </a:solidFill>
              </a:rPr>
              <a:t>Dood Osama Bin Laden.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2050" name="Picture 2" descr="File:Obama and Biden await updates on bin Laden.jpg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452653"/>
            <a:ext cx="5414503" cy="360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85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3648</TotalTime>
  <Words>4691</Words>
  <Application>Microsoft Office PowerPoint</Application>
  <PresentationFormat>Diavoorstelling (16:9)</PresentationFormat>
  <Paragraphs>1962</Paragraphs>
  <Slides>126</Slides>
  <Notes>117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126</vt:i4>
      </vt:variant>
    </vt:vector>
  </HeadingPairs>
  <TitlesOfParts>
    <vt:vector size="127" baseType="lpstr">
      <vt:lpstr>Office-thema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1</dc:title>
  <dc:creator>Klomp, R.G.M.H. (Ruud)</dc:creator>
  <cp:lastModifiedBy>Ruud Klomp</cp:lastModifiedBy>
  <cp:revision>222</cp:revision>
  <cp:lastPrinted>2013-10-09T10:01:55Z</cp:lastPrinted>
  <dcterms:modified xsi:type="dcterms:W3CDTF">2014-12-19T09:09:32Z</dcterms:modified>
</cp:coreProperties>
</file>